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63" r:id="rId2"/>
    <p:sldId id="288" r:id="rId3"/>
    <p:sldId id="289" r:id="rId4"/>
    <p:sldId id="290" r:id="rId5"/>
    <p:sldId id="291" r:id="rId6"/>
    <p:sldId id="292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036" autoAdjust="0"/>
  </p:normalViewPr>
  <p:slideViewPr>
    <p:cSldViewPr snapToGrid="0" snapToObjects="1">
      <p:cViewPr varScale="1">
        <p:scale>
          <a:sx n="70" d="100"/>
          <a:sy n="70" d="100"/>
        </p:scale>
        <p:origin x="1810" y="2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72EE65-5826-497D-B3EB-9C4477D3F274}" type="datetimeFigureOut">
              <a:rPr lang="en-GB" smtClean="0"/>
              <a:t>23/12/2025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6081F6-350E-46C2-A15E-16C39E4E1A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5950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0E803C-7DF4-6B5A-0291-74BDCD2E08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E189EF5-9499-E36D-D6C6-663DBE37B11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6ABDD64-029F-E5EE-9280-025F59C6F5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1DD356-0AFA-643F-6785-D318EF2C51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081F6-350E-46C2-A15E-16C39E4E1A8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57764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081F6-350E-46C2-A15E-16C39E4E1A8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9449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12/23/2025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12/23/2025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12/23/2025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12/23/2025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ithmagicians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1801409" y="67346"/>
            <a:ext cx="62919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1</a:t>
            </a:r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D8BC66-A62D-A84A-6F58-3ABE0A0E691B}"/>
              </a:ext>
            </a:extLst>
          </p:cNvPr>
          <p:cNvSpPr txBox="1"/>
          <p:nvPr/>
        </p:nvSpPr>
        <p:spPr>
          <a:xfrm>
            <a:off x="726886" y="848896"/>
            <a:ext cx="869171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5400" dirty="0"/>
              <a:t>Associative law of multiplication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788230" y="6324990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3"/>
              </a:rPr>
              <a:t>www.arithmagicians.com</a:t>
            </a:r>
            <a:endParaRPr lang="en-GB" dirty="0"/>
          </a:p>
        </p:txBody>
      </p:sp>
      <p:pic>
        <p:nvPicPr>
          <p:cNvPr id="6" name="Picture 5" descr="A cartoon of a red hat holding cards&#10;&#10;AI-generated content may be incorrect.">
            <a:extLst>
              <a:ext uri="{FF2B5EF4-FFF2-40B4-BE49-F238E27FC236}">
                <a16:creationId xmlns:a16="http://schemas.microsoft.com/office/drawing/2014/main" id="{A8171131-802D-C34B-40E7-D7ECF5ACA4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0531" y="2864378"/>
            <a:ext cx="4513698" cy="3993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622843B0-4DB0-E89A-642E-257D7EC81A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4B6BA459-630D-EB7A-DC44-44EB32307461}"/>
              </a:ext>
            </a:extLst>
          </p:cNvPr>
          <p:cNvSpPr/>
          <p:nvPr/>
        </p:nvSpPr>
        <p:spPr>
          <a:xfrm>
            <a:off x="1656124" y="95661"/>
            <a:ext cx="674469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800" dirty="0"/>
              <a:t>How would you solve </a:t>
            </a:r>
          </a:p>
          <a:p>
            <a:pPr algn="ctr"/>
            <a:r>
              <a:rPr lang="en-GB" sz="4800" dirty="0"/>
              <a:t>2 x 5 x 4</a:t>
            </a:r>
            <a:endParaRPr lang="en-US" sz="48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9C7A7A7-17F0-4839-8D06-1A9D29ABD039}"/>
              </a:ext>
            </a:extLst>
          </p:cNvPr>
          <p:cNvGrpSpPr/>
          <p:nvPr/>
        </p:nvGrpSpPr>
        <p:grpSpPr>
          <a:xfrm>
            <a:off x="-329043" y="1844043"/>
            <a:ext cx="9842300" cy="2700439"/>
            <a:chOff x="-329043" y="1844043"/>
            <a:chExt cx="9842300" cy="2700439"/>
          </a:xfrm>
        </p:grpSpPr>
        <p:pic>
          <p:nvPicPr>
            <p:cNvPr id="3" name="Picture 2" descr="Cartoon of a wizard hat holding a book and a wand&#10;&#10;AI-generated content may be incorrect.">
              <a:extLst>
                <a:ext uri="{FF2B5EF4-FFF2-40B4-BE49-F238E27FC236}">
                  <a16:creationId xmlns:a16="http://schemas.microsoft.com/office/drawing/2014/main" id="{391159CC-22E8-9589-2D80-137D79343D6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329043" y="3138511"/>
              <a:ext cx="1575458" cy="1297530"/>
            </a:xfrm>
            <a:prstGeom prst="rect">
              <a:avLst/>
            </a:prstGeom>
          </p:spPr>
        </p:pic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0AA8F661-3E8A-3E75-5FA2-360A19CC4113}"/>
                </a:ext>
              </a:extLst>
            </p:cNvPr>
            <p:cNvGrpSpPr/>
            <p:nvPr/>
          </p:nvGrpSpPr>
          <p:grpSpPr>
            <a:xfrm>
              <a:off x="1171156" y="1844043"/>
              <a:ext cx="3462180" cy="1927109"/>
              <a:chOff x="3588774" y="1281028"/>
              <a:chExt cx="4778477" cy="1037285"/>
            </a:xfrm>
          </p:grpSpPr>
          <p:sp>
            <p:nvSpPr>
              <p:cNvPr id="5" name="Speech Bubble: Rectangle with Corners Rounded 4">
                <a:extLst>
                  <a:ext uri="{FF2B5EF4-FFF2-40B4-BE49-F238E27FC236}">
                    <a16:creationId xmlns:a16="http://schemas.microsoft.com/office/drawing/2014/main" id="{0EFAFEDE-1A88-E618-5F0B-0E2486F563B7}"/>
                  </a:ext>
                </a:extLst>
              </p:cNvPr>
              <p:cNvSpPr/>
              <p:nvPr/>
            </p:nvSpPr>
            <p:spPr>
              <a:xfrm>
                <a:off x="3588774" y="1281028"/>
                <a:ext cx="4778477" cy="1037285"/>
              </a:xfrm>
              <a:prstGeom prst="wedgeRoundRectCallout">
                <a:avLst>
                  <a:gd name="adj1" fmla="val -68522"/>
                  <a:gd name="adj2" fmla="val 43998"/>
                  <a:gd name="adj3" fmla="val 16667"/>
                </a:avLst>
              </a:prstGeom>
              <a:solidFill>
                <a:schemeClr val="bg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78AC035-9903-E926-720C-0C0A5862CB66}"/>
                  </a:ext>
                </a:extLst>
              </p:cNvPr>
              <p:cNvSpPr txBox="1"/>
              <p:nvPr/>
            </p:nvSpPr>
            <p:spPr>
              <a:xfrm>
                <a:off x="3985621" y="1385908"/>
                <a:ext cx="4101658" cy="84488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>
                  <a:buNone/>
                </a:pPr>
                <a:r>
                  <a:rPr lang="en-GB" sz="3200" dirty="0"/>
                  <a:t>= (2 × 5) × 4</a:t>
                </a:r>
              </a:p>
              <a:p>
                <a:pPr>
                  <a:buNone/>
                </a:pPr>
                <a:r>
                  <a:rPr lang="en-GB" sz="3200" dirty="0"/>
                  <a:t>= 10 × 4 </a:t>
                </a:r>
              </a:p>
              <a:p>
                <a:pPr>
                  <a:buNone/>
                </a:pPr>
                <a:r>
                  <a:rPr lang="en-GB" sz="3200" dirty="0"/>
                  <a:t>= 40 </a:t>
                </a:r>
                <a:endParaRPr lang="en-US" sz="3200" b="1" dirty="0"/>
              </a:p>
            </p:txBody>
          </p:sp>
        </p:grpSp>
        <p:pic>
          <p:nvPicPr>
            <p:cNvPr id="7" name="Picture 6" descr="A cartoon of a wizard hat holding a book&#10;&#10;AI-generated content may be incorrect.">
              <a:extLst>
                <a:ext uri="{FF2B5EF4-FFF2-40B4-BE49-F238E27FC236}">
                  <a16:creationId xmlns:a16="http://schemas.microsoft.com/office/drawing/2014/main" id="{0073E1D2-459F-2635-8DE4-CC987A9F5FD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829279" y="3138511"/>
              <a:ext cx="1683978" cy="1405971"/>
            </a:xfrm>
            <a:prstGeom prst="rect">
              <a:avLst/>
            </a:prstGeom>
          </p:spPr>
        </p:pic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6E03E046-99D3-934E-9FB2-785E0D93157F}"/>
                </a:ext>
              </a:extLst>
            </p:cNvPr>
            <p:cNvGrpSpPr/>
            <p:nvPr/>
          </p:nvGrpSpPr>
          <p:grpSpPr>
            <a:xfrm>
              <a:off x="4713476" y="1860167"/>
              <a:ext cx="3503444" cy="1927109"/>
              <a:chOff x="3588774" y="1281028"/>
              <a:chExt cx="4778477" cy="1037285"/>
            </a:xfrm>
          </p:grpSpPr>
          <p:sp>
            <p:nvSpPr>
              <p:cNvPr id="9" name="Speech Bubble: Rectangle with Corners Rounded 8">
                <a:extLst>
                  <a:ext uri="{FF2B5EF4-FFF2-40B4-BE49-F238E27FC236}">
                    <a16:creationId xmlns:a16="http://schemas.microsoft.com/office/drawing/2014/main" id="{0AC7D6CF-4675-465B-B667-87EEA0302E77}"/>
                  </a:ext>
                </a:extLst>
              </p:cNvPr>
              <p:cNvSpPr/>
              <p:nvPr/>
            </p:nvSpPr>
            <p:spPr>
              <a:xfrm>
                <a:off x="3588774" y="1281028"/>
                <a:ext cx="4778477" cy="1037285"/>
              </a:xfrm>
              <a:prstGeom prst="wedgeRoundRectCallout">
                <a:avLst>
                  <a:gd name="adj1" fmla="val 60135"/>
                  <a:gd name="adj2" fmla="val 43998"/>
                  <a:gd name="adj3" fmla="val 16667"/>
                </a:avLst>
              </a:prstGeom>
              <a:solidFill>
                <a:schemeClr val="bg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B8BD993-53FC-280B-EF1A-784FE2DE7384}"/>
                  </a:ext>
                </a:extLst>
              </p:cNvPr>
              <p:cNvSpPr txBox="1"/>
              <p:nvPr/>
            </p:nvSpPr>
            <p:spPr>
              <a:xfrm>
                <a:off x="4167824" y="1377227"/>
                <a:ext cx="4143146" cy="84488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>
                  <a:buNone/>
                </a:pPr>
                <a:r>
                  <a:rPr lang="en-GB" sz="3200" dirty="0"/>
                  <a:t>= 2 × (5 × 4) </a:t>
                </a:r>
              </a:p>
              <a:p>
                <a:pPr>
                  <a:buNone/>
                </a:pPr>
                <a:r>
                  <a:rPr lang="en-GB" sz="3200" dirty="0"/>
                  <a:t>= 2 × 20 </a:t>
                </a:r>
              </a:p>
              <a:p>
                <a:pPr>
                  <a:buNone/>
                </a:pPr>
                <a:r>
                  <a:rPr lang="en-GB" sz="3200" dirty="0"/>
                  <a:t>= 40</a:t>
                </a:r>
                <a:endParaRPr lang="en-US" sz="3200" b="1" dirty="0"/>
              </a:p>
            </p:txBody>
          </p:sp>
        </p:grp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5AE1FD99-3725-AD9C-4F95-30C91F54529E}"/>
              </a:ext>
            </a:extLst>
          </p:cNvPr>
          <p:cNvSpPr txBox="1"/>
          <p:nvPr/>
        </p:nvSpPr>
        <p:spPr>
          <a:xfrm>
            <a:off x="1341129" y="4270609"/>
            <a:ext cx="674469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/>
              <a:t>They both got </a:t>
            </a:r>
            <a:r>
              <a:rPr lang="en-US" sz="3600" b="1" dirty="0"/>
              <a:t>40</a:t>
            </a:r>
            <a:r>
              <a:rPr lang="en-US" sz="3600" dirty="0"/>
              <a:t>, but they </a:t>
            </a:r>
            <a:r>
              <a:rPr lang="en-US" sz="3600" b="1" dirty="0"/>
              <a:t>grouped the numbers differently</a:t>
            </a:r>
            <a:r>
              <a:rPr lang="en-US" sz="3600" dirty="0"/>
              <a:t>.</a:t>
            </a:r>
          </a:p>
          <a:p>
            <a:pPr algn="ctr"/>
            <a:endParaRPr lang="en-US" sz="3600" dirty="0"/>
          </a:p>
          <a:p>
            <a:pPr algn="ctr"/>
            <a:r>
              <a:rPr lang="en-US" sz="3600" dirty="0"/>
              <a:t>How is this possible?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3324572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4C450E4-83AF-2DB1-DFE4-C89552E4C4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839DE151-8C0E-3D50-9FD0-876BE86B10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143" name="Picture 142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F9502C22-3E43-5DAD-A141-BDE83ABD03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707" y="131375"/>
            <a:ext cx="1233968" cy="123396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46AF3B0-BFD6-C343-6C56-FBF5FA5B5855}"/>
              </a:ext>
            </a:extLst>
          </p:cNvPr>
          <p:cNvSpPr txBox="1"/>
          <p:nvPr/>
        </p:nvSpPr>
        <p:spPr>
          <a:xfrm>
            <a:off x="1194972" y="259030"/>
            <a:ext cx="804734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The </a:t>
            </a:r>
            <a:r>
              <a:rPr lang="en-US" sz="2800" b="1" dirty="0"/>
              <a:t>associative law </a:t>
            </a:r>
            <a:r>
              <a:rPr lang="en-US" sz="2800" dirty="0"/>
              <a:t>of multiplication means:</a:t>
            </a:r>
            <a:br>
              <a:rPr lang="en-US" sz="2800" dirty="0"/>
            </a:br>
            <a:r>
              <a:rPr lang="en-US" sz="2800" dirty="0"/>
              <a:t>We can </a:t>
            </a:r>
            <a:r>
              <a:rPr lang="en-US" sz="2800" b="1" dirty="0"/>
              <a:t>change how numbers are grouped</a:t>
            </a:r>
            <a:r>
              <a:rPr lang="en-US" sz="2800" dirty="0"/>
              <a:t>, and the </a:t>
            </a:r>
            <a:r>
              <a:rPr lang="en-US" sz="2800" b="1" dirty="0"/>
              <a:t>answer stays the same.</a:t>
            </a:r>
            <a:endParaRPr lang="en-GB" sz="2800" b="1" dirty="0"/>
          </a:p>
        </p:txBody>
      </p:sp>
      <p:graphicFrame>
        <p:nvGraphicFramePr>
          <p:cNvPr id="37" name="Table 36">
            <a:extLst>
              <a:ext uri="{FF2B5EF4-FFF2-40B4-BE49-F238E27FC236}">
                <a16:creationId xmlns:a16="http://schemas.microsoft.com/office/drawing/2014/main" id="{A02A8C4C-0786-5324-786E-8561CB027B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1294984"/>
              </p:ext>
            </p:extLst>
          </p:nvPr>
        </p:nvGraphicFramePr>
        <p:xfrm>
          <a:off x="2367643" y="1771680"/>
          <a:ext cx="1632856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8214">
                  <a:extLst>
                    <a:ext uri="{9D8B030D-6E8A-4147-A177-3AD203B41FA5}">
                      <a16:colId xmlns:a16="http://schemas.microsoft.com/office/drawing/2014/main" val="1022126451"/>
                    </a:ext>
                  </a:extLst>
                </a:gridCol>
                <a:gridCol w="408214">
                  <a:extLst>
                    <a:ext uri="{9D8B030D-6E8A-4147-A177-3AD203B41FA5}">
                      <a16:colId xmlns:a16="http://schemas.microsoft.com/office/drawing/2014/main" val="4027590716"/>
                    </a:ext>
                  </a:extLst>
                </a:gridCol>
                <a:gridCol w="408214">
                  <a:extLst>
                    <a:ext uri="{9D8B030D-6E8A-4147-A177-3AD203B41FA5}">
                      <a16:colId xmlns:a16="http://schemas.microsoft.com/office/drawing/2014/main" val="2573710564"/>
                    </a:ext>
                  </a:extLst>
                </a:gridCol>
                <a:gridCol w="408214">
                  <a:extLst>
                    <a:ext uri="{9D8B030D-6E8A-4147-A177-3AD203B41FA5}">
                      <a16:colId xmlns:a16="http://schemas.microsoft.com/office/drawing/2014/main" val="36165591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0091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5764076"/>
                  </a:ext>
                </a:extLst>
              </a:tr>
            </a:tbl>
          </a:graphicData>
        </a:graphic>
      </p:graphicFrame>
      <p:graphicFrame>
        <p:nvGraphicFramePr>
          <p:cNvPr id="39" name="Table 38">
            <a:extLst>
              <a:ext uri="{FF2B5EF4-FFF2-40B4-BE49-F238E27FC236}">
                <a16:creationId xmlns:a16="http://schemas.microsoft.com/office/drawing/2014/main" id="{3BC7C505-73E1-BFE9-17BC-CB2C4CD496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1410591"/>
              </p:ext>
            </p:extLst>
          </p:nvPr>
        </p:nvGraphicFramePr>
        <p:xfrm>
          <a:off x="2367643" y="3449812"/>
          <a:ext cx="1632856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8214">
                  <a:extLst>
                    <a:ext uri="{9D8B030D-6E8A-4147-A177-3AD203B41FA5}">
                      <a16:colId xmlns:a16="http://schemas.microsoft.com/office/drawing/2014/main" val="1022126451"/>
                    </a:ext>
                  </a:extLst>
                </a:gridCol>
                <a:gridCol w="408214">
                  <a:extLst>
                    <a:ext uri="{9D8B030D-6E8A-4147-A177-3AD203B41FA5}">
                      <a16:colId xmlns:a16="http://schemas.microsoft.com/office/drawing/2014/main" val="4027590716"/>
                    </a:ext>
                  </a:extLst>
                </a:gridCol>
                <a:gridCol w="408214">
                  <a:extLst>
                    <a:ext uri="{9D8B030D-6E8A-4147-A177-3AD203B41FA5}">
                      <a16:colId xmlns:a16="http://schemas.microsoft.com/office/drawing/2014/main" val="2573710564"/>
                    </a:ext>
                  </a:extLst>
                </a:gridCol>
                <a:gridCol w="408214">
                  <a:extLst>
                    <a:ext uri="{9D8B030D-6E8A-4147-A177-3AD203B41FA5}">
                      <a16:colId xmlns:a16="http://schemas.microsoft.com/office/drawing/2014/main" val="36165591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0091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5764076"/>
                  </a:ext>
                </a:extLst>
              </a:tr>
            </a:tbl>
          </a:graphicData>
        </a:graphic>
      </p:graphicFrame>
      <p:graphicFrame>
        <p:nvGraphicFramePr>
          <p:cNvPr id="40" name="Table 39">
            <a:extLst>
              <a:ext uri="{FF2B5EF4-FFF2-40B4-BE49-F238E27FC236}">
                <a16:creationId xmlns:a16="http://schemas.microsoft.com/office/drawing/2014/main" id="{A65230CA-5E6B-2D93-16F9-CE4FAFFAF5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7331801"/>
              </p:ext>
            </p:extLst>
          </p:nvPr>
        </p:nvGraphicFramePr>
        <p:xfrm>
          <a:off x="2367643" y="2610746"/>
          <a:ext cx="1632856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8214">
                  <a:extLst>
                    <a:ext uri="{9D8B030D-6E8A-4147-A177-3AD203B41FA5}">
                      <a16:colId xmlns:a16="http://schemas.microsoft.com/office/drawing/2014/main" val="1022126451"/>
                    </a:ext>
                  </a:extLst>
                </a:gridCol>
                <a:gridCol w="408214">
                  <a:extLst>
                    <a:ext uri="{9D8B030D-6E8A-4147-A177-3AD203B41FA5}">
                      <a16:colId xmlns:a16="http://schemas.microsoft.com/office/drawing/2014/main" val="4027590716"/>
                    </a:ext>
                  </a:extLst>
                </a:gridCol>
                <a:gridCol w="408214">
                  <a:extLst>
                    <a:ext uri="{9D8B030D-6E8A-4147-A177-3AD203B41FA5}">
                      <a16:colId xmlns:a16="http://schemas.microsoft.com/office/drawing/2014/main" val="2573710564"/>
                    </a:ext>
                  </a:extLst>
                </a:gridCol>
                <a:gridCol w="408214">
                  <a:extLst>
                    <a:ext uri="{9D8B030D-6E8A-4147-A177-3AD203B41FA5}">
                      <a16:colId xmlns:a16="http://schemas.microsoft.com/office/drawing/2014/main" val="36165591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0091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5764076"/>
                  </a:ext>
                </a:extLst>
              </a:tr>
            </a:tbl>
          </a:graphicData>
        </a:graphic>
      </p:graphicFrame>
      <p:graphicFrame>
        <p:nvGraphicFramePr>
          <p:cNvPr id="41" name="Table 40">
            <a:extLst>
              <a:ext uri="{FF2B5EF4-FFF2-40B4-BE49-F238E27FC236}">
                <a16:creationId xmlns:a16="http://schemas.microsoft.com/office/drawing/2014/main" id="{FF48D9E9-5E48-716E-787E-D35809BEFE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9759555"/>
              </p:ext>
            </p:extLst>
          </p:nvPr>
        </p:nvGraphicFramePr>
        <p:xfrm>
          <a:off x="5312227" y="2761718"/>
          <a:ext cx="1224642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8214">
                  <a:extLst>
                    <a:ext uri="{9D8B030D-6E8A-4147-A177-3AD203B41FA5}">
                      <a16:colId xmlns:a16="http://schemas.microsoft.com/office/drawing/2014/main" val="1022126451"/>
                    </a:ext>
                  </a:extLst>
                </a:gridCol>
                <a:gridCol w="408214">
                  <a:extLst>
                    <a:ext uri="{9D8B030D-6E8A-4147-A177-3AD203B41FA5}">
                      <a16:colId xmlns:a16="http://schemas.microsoft.com/office/drawing/2014/main" val="4027590716"/>
                    </a:ext>
                  </a:extLst>
                </a:gridCol>
                <a:gridCol w="408214">
                  <a:extLst>
                    <a:ext uri="{9D8B030D-6E8A-4147-A177-3AD203B41FA5}">
                      <a16:colId xmlns:a16="http://schemas.microsoft.com/office/drawing/2014/main" val="25737105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0091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5764076"/>
                  </a:ext>
                </a:extLst>
              </a:tr>
            </a:tbl>
          </a:graphicData>
        </a:graphic>
      </p:graphicFrame>
      <p:graphicFrame>
        <p:nvGraphicFramePr>
          <p:cNvPr id="42" name="Table 41">
            <a:extLst>
              <a:ext uri="{FF2B5EF4-FFF2-40B4-BE49-F238E27FC236}">
                <a16:creationId xmlns:a16="http://schemas.microsoft.com/office/drawing/2014/main" id="{4BA3ACBA-8B91-4E50-7345-67723B7A89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0056417"/>
              </p:ext>
            </p:extLst>
          </p:nvPr>
        </p:nvGraphicFramePr>
        <p:xfrm>
          <a:off x="5312227" y="3503398"/>
          <a:ext cx="1224642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8214">
                  <a:extLst>
                    <a:ext uri="{9D8B030D-6E8A-4147-A177-3AD203B41FA5}">
                      <a16:colId xmlns:a16="http://schemas.microsoft.com/office/drawing/2014/main" val="1022126451"/>
                    </a:ext>
                  </a:extLst>
                </a:gridCol>
                <a:gridCol w="408214">
                  <a:extLst>
                    <a:ext uri="{9D8B030D-6E8A-4147-A177-3AD203B41FA5}">
                      <a16:colId xmlns:a16="http://schemas.microsoft.com/office/drawing/2014/main" val="4027590716"/>
                    </a:ext>
                  </a:extLst>
                </a:gridCol>
                <a:gridCol w="408214">
                  <a:extLst>
                    <a:ext uri="{9D8B030D-6E8A-4147-A177-3AD203B41FA5}">
                      <a16:colId xmlns:a16="http://schemas.microsoft.com/office/drawing/2014/main" val="25737105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0091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5764076"/>
                  </a:ext>
                </a:extLst>
              </a:tr>
            </a:tbl>
          </a:graphicData>
        </a:graphic>
      </p:graphicFrame>
      <p:graphicFrame>
        <p:nvGraphicFramePr>
          <p:cNvPr id="45" name="Table 44">
            <a:extLst>
              <a:ext uri="{FF2B5EF4-FFF2-40B4-BE49-F238E27FC236}">
                <a16:creationId xmlns:a16="http://schemas.microsoft.com/office/drawing/2014/main" id="{393A9E41-227F-5C2E-220D-37777A92E5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7372420"/>
              </p:ext>
            </p:extLst>
          </p:nvPr>
        </p:nvGraphicFramePr>
        <p:xfrm>
          <a:off x="6689269" y="2761718"/>
          <a:ext cx="1224642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8214">
                  <a:extLst>
                    <a:ext uri="{9D8B030D-6E8A-4147-A177-3AD203B41FA5}">
                      <a16:colId xmlns:a16="http://schemas.microsoft.com/office/drawing/2014/main" val="1022126451"/>
                    </a:ext>
                  </a:extLst>
                </a:gridCol>
                <a:gridCol w="408214">
                  <a:extLst>
                    <a:ext uri="{9D8B030D-6E8A-4147-A177-3AD203B41FA5}">
                      <a16:colId xmlns:a16="http://schemas.microsoft.com/office/drawing/2014/main" val="4027590716"/>
                    </a:ext>
                  </a:extLst>
                </a:gridCol>
                <a:gridCol w="408214">
                  <a:extLst>
                    <a:ext uri="{9D8B030D-6E8A-4147-A177-3AD203B41FA5}">
                      <a16:colId xmlns:a16="http://schemas.microsoft.com/office/drawing/2014/main" val="25737105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0091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5764076"/>
                  </a:ext>
                </a:extLst>
              </a:tr>
            </a:tbl>
          </a:graphicData>
        </a:graphic>
      </p:graphicFrame>
      <p:graphicFrame>
        <p:nvGraphicFramePr>
          <p:cNvPr id="49" name="Table 48">
            <a:extLst>
              <a:ext uri="{FF2B5EF4-FFF2-40B4-BE49-F238E27FC236}">
                <a16:creationId xmlns:a16="http://schemas.microsoft.com/office/drawing/2014/main" id="{127F38E7-89AA-4F15-2EC4-3AF7E9030B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4580289"/>
              </p:ext>
            </p:extLst>
          </p:nvPr>
        </p:nvGraphicFramePr>
        <p:xfrm>
          <a:off x="6689269" y="3503398"/>
          <a:ext cx="1224642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8214">
                  <a:extLst>
                    <a:ext uri="{9D8B030D-6E8A-4147-A177-3AD203B41FA5}">
                      <a16:colId xmlns:a16="http://schemas.microsoft.com/office/drawing/2014/main" val="1022126451"/>
                    </a:ext>
                  </a:extLst>
                </a:gridCol>
                <a:gridCol w="408214">
                  <a:extLst>
                    <a:ext uri="{9D8B030D-6E8A-4147-A177-3AD203B41FA5}">
                      <a16:colId xmlns:a16="http://schemas.microsoft.com/office/drawing/2014/main" val="4027590716"/>
                    </a:ext>
                  </a:extLst>
                </a:gridCol>
                <a:gridCol w="408214">
                  <a:extLst>
                    <a:ext uri="{9D8B030D-6E8A-4147-A177-3AD203B41FA5}">
                      <a16:colId xmlns:a16="http://schemas.microsoft.com/office/drawing/2014/main" val="25737105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0091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5764076"/>
                  </a:ext>
                </a:extLst>
              </a:tr>
            </a:tbl>
          </a:graphicData>
        </a:graphic>
      </p:graphicFrame>
      <p:sp>
        <p:nvSpPr>
          <p:cNvPr id="50" name="Rectangle 49">
            <a:extLst>
              <a:ext uri="{FF2B5EF4-FFF2-40B4-BE49-F238E27FC236}">
                <a16:creationId xmlns:a16="http://schemas.microsoft.com/office/drawing/2014/main" id="{7FCD2C8F-22A9-88ED-4C92-D24AB78B5AAD}"/>
              </a:ext>
            </a:extLst>
          </p:cNvPr>
          <p:cNvSpPr/>
          <p:nvPr/>
        </p:nvSpPr>
        <p:spPr>
          <a:xfrm>
            <a:off x="545779" y="4634084"/>
            <a:ext cx="828288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1905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(2 x 4) x 3 = 2 x (4 x 3)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FEDAD9D6-5D92-ABF2-191B-FDFA85CE16C3}"/>
              </a:ext>
            </a:extLst>
          </p:cNvPr>
          <p:cNvSpPr/>
          <p:nvPr/>
        </p:nvSpPr>
        <p:spPr>
          <a:xfrm>
            <a:off x="3747321" y="2836413"/>
            <a:ext cx="169667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=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3F260A92-FEA3-FF27-C8A9-0FB995102669}"/>
              </a:ext>
            </a:extLst>
          </p:cNvPr>
          <p:cNvSpPr/>
          <p:nvPr/>
        </p:nvSpPr>
        <p:spPr>
          <a:xfrm>
            <a:off x="700897" y="5491065"/>
            <a:ext cx="828288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1905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8</a:t>
            </a:r>
            <a:r>
              <a:rPr lang="en-US" sz="2800" b="1" cap="none" spc="0" dirty="0">
                <a:ln w="1905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x 3 = 2 x 12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8B848E3E-2891-4CF8-50D8-CC9D9DDD314F}"/>
              </a:ext>
            </a:extLst>
          </p:cNvPr>
          <p:cNvSpPr/>
          <p:nvPr/>
        </p:nvSpPr>
        <p:spPr>
          <a:xfrm>
            <a:off x="581154" y="6267292"/>
            <a:ext cx="828288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1905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24 = 24</a:t>
            </a:r>
          </a:p>
        </p:txBody>
      </p:sp>
    </p:spTree>
    <p:extLst>
      <p:ext uri="{BB962C8B-B14F-4D97-AF65-F5344CB8AC3E}">
        <p14:creationId xmlns:p14="http://schemas.microsoft.com/office/powerpoint/2010/main" val="5992579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CD29A28-F7AD-E334-D400-250B5DA8F9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ABC0E4C2-E723-30D4-6066-1DE230F7BE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12" name="Picture 11" descr="A cartoon of a wizard thinking&#10;&#10;AI-generated content may be incorrect.">
            <a:extLst>
              <a:ext uri="{FF2B5EF4-FFF2-40B4-BE49-F238E27FC236}">
                <a16:creationId xmlns:a16="http://schemas.microsoft.com/office/drawing/2014/main" id="{6AF447F0-66D2-E906-5775-DA045007E4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649" y="119006"/>
            <a:ext cx="1202400" cy="120199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6DDCA4C-642F-454C-FA94-149B918FB243}"/>
              </a:ext>
            </a:extLst>
          </p:cNvPr>
          <p:cNvSpPr/>
          <p:nvPr/>
        </p:nvSpPr>
        <p:spPr>
          <a:xfrm>
            <a:off x="1656124" y="95661"/>
            <a:ext cx="674469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800" dirty="0"/>
              <a:t>How would you solve </a:t>
            </a:r>
          </a:p>
          <a:p>
            <a:pPr algn="ctr"/>
            <a:r>
              <a:rPr lang="en-GB" sz="4800" dirty="0"/>
              <a:t>5 x 8 x 2</a:t>
            </a:r>
            <a:endParaRPr lang="en-US" sz="48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E102C53-DC9C-F0F8-FF78-61917C77148B}"/>
              </a:ext>
            </a:extLst>
          </p:cNvPr>
          <p:cNvGrpSpPr/>
          <p:nvPr/>
        </p:nvGrpSpPr>
        <p:grpSpPr>
          <a:xfrm>
            <a:off x="64881" y="1832248"/>
            <a:ext cx="2814050" cy="1927109"/>
            <a:chOff x="3588774" y="1281028"/>
            <a:chExt cx="4778477" cy="1037285"/>
          </a:xfrm>
        </p:grpSpPr>
        <p:sp>
          <p:nvSpPr>
            <p:cNvPr id="13" name="Speech Bubble: Rectangle with Corners Rounded 12">
              <a:extLst>
                <a:ext uri="{FF2B5EF4-FFF2-40B4-BE49-F238E27FC236}">
                  <a16:creationId xmlns:a16="http://schemas.microsoft.com/office/drawing/2014/main" id="{3A6D1313-4F9B-F007-066C-FAF829D7DBDA}"/>
                </a:ext>
              </a:extLst>
            </p:cNvPr>
            <p:cNvSpPr/>
            <p:nvPr/>
          </p:nvSpPr>
          <p:spPr>
            <a:xfrm>
              <a:off x="3588774" y="1281028"/>
              <a:ext cx="4778477" cy="1037285"/>
            </a:xfrm>
            <a:prstGeom prst="wedgeRoundRectCallout">
              <a:avLst>
                <a:gd name="adj1" fmla="val -47456"/>
                <a:gd name="adj2" fmla="val 25922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7A34A4B-871E-9D14-076E-75C3FD166BC1}"/>
                </a:ext>
              </a:extLst>
            </p:cNvPr>
            <p:cNvSpPr txBox="1"/>
            <p:nvPr/>
          </p:nvSpPr>
          <p:spPr>
            <a:xfrm>
              <a:off x="3985621" y="1385908"/>
              <a:ext cx="4101658" cy="84488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>
                <a:buNone/>
              </a:pPr>
              <a:r>
                <a:rPr lang="en-GB" sz="3200" dirty="0"/>
                <a:t>= (5 × 8) × 2</a:t>
              </a:r>
            </a:p>
            <a:p>
              <a:pPr>
                <a:buNone/>
              </a:pPr>
              <a:r>
                <a:rPr lang="en-GB" sz="3200" dirty="0"/>
                <a:t>= 40 × 2 </a:t>
              </a:r>
            </a:p>
            <a:p>
              <a:pPr>
                <a:buNone/>
              </a:pPr>
              <a:r>
                <a:rPr lang="en-GB" sz="3200" dirty="0"/>
                <a:t>= 80 </a:t>
              </a:r>
              <a:endParaRPr lang="en-US" sz="3200" b="1" dirty="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55D4EB8-E06B-B2F2-C976-D361B3AB0052}"/>
              </a:ext>
            </a:extLst>
          </p:cNvPr>
          <p:cNvGrpSpPr/>
          <p:nvPr/>
        </p:nvGrpSpPr>
        <p:grpSpPr>
          <a:xfrm>
            <a:off x="3203932" y="1792152"/>
            <a:ext cx="3234501" cy="1927109"/>
            <a:chOff x="7885087" y="1259446"/>
            <a:chExt cx="4411656" cy="1037285"/>
          </a:xfrm>
        </p:grpSpPr>
        <p:sp>
          <p:nvSpPr>
            <p:cNvPr id="17" name="Speech Bubble: Rectangle with Corners Rounded 16">
              <a:extLst>
                <a:ext uri="{FF2B5EF4-FFF2-40B4-BE49-F238E27FC236}">
                  <a16:creationId xmlns:a16="http://schemas.microsoft.com/office/drawing/2014/main" id="{EF7D35E5-F542-1F3C-504C-CF2A1AFCAF81}"/>
                </a:ext>
              </a:extLst>
            </p:cNvPr>
            <p:cNvSpPr/>
            <p:nvPr/>
          </p:nvSpPr>
          <p:spPr>
            <a:xfrm>
              <a:off x="7885087" y="1259446"/>
              <a:ext cx="3757765" cy="1037285"/>
            </a:xfrm>
            <a:prstGeom prst="wedgeRoundRectCallout">
              <a:avLst>
                <a:gd name="adj1" fmla="val 47396"/>
                <a:gd name="adj2" fmla="val 27052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87F2200-92A1-9626-A17D-F3312AF2C987}"/>
                </a:ext>
              </a:extLst>
            </p:cNvPr>
            <p:cNvSpPr txBox="1"/>
            <p:nvPr/>
          </p:nvSpPr>
          <p:spPr>
            <a:xfrm>
              <a:off x="8153597" y="1385908"/>
              <a:ext cx="4143146" cy="84488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>
                <a:buNone/>
              </a:pPr>
              <a:r>
                <a:rPr lang="en-GB" sz="3200" dirty="0"/>
                <a:t>= 5 × (8 × 2) </a:t>
              </a:r>
            </a:p>
            <a:p>
              <a:pPr>
                <a:buNone/>
              </a:pPr>
              <a:r>
                <a:rPr lang="en-GB" sz="3200" dirty="0"/>
                <a:t>= 5 × 16 </a:t>
              </a:r>
            </a:p>
            <a:p>
              <a:pPr>
                <a:buNone/>
              </a:pPr>
              <a:r>
                <a:rPr lang="en-GB" sz="3200" dirty="0"/>
                <a:t>= 80</a:t>
              </a:r>
              <a:endParaRPr lang="en-US" sz="3200" b="1" dirty="0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21B58E2B-0C54-16FA-023F-B0DB38722883}"/>
              </a:ext>
            </a:extLst>
          </p:cNvPr>
          <p:cNvSpPr txBox="1"/>
          <p:nvPr/>
        </p:nvSpPr>
        <p:spPr>
          <a:xfrm>
            <a:off x="1341129" y="4618952"/>
            <a:ext cx="674469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/>
              <a:t>Which method do you prefer? Why?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C158C94-FB13-718D-9EFA-83B68A00F404}"/>
              </a:ext>
            </a:extLst>
          </p:cNvPr>
          <p:cNvGrpSpPr/>
          <p:nvPr/>
        </p:nvGrpSpPr>
        <p:grpSpPr>
          <a:xfrm>
            <a:off x="6284020" y="1784715"/>
            <a:ext cx="2755087" cy="1927109"/>
            <a:chOff x="3588774" y="1281028"/>
            <a:chExt cx="4778477" cy="1037285"/>
          </a:xfrm>
        </p:grpSpPr>
        <p:sp>
          <p:nvSpPr>
            <p:cNvPr id="21" name="Speech Bubble: Rectangle with Corners Rounded 20">
              <a:extLst>
                <a:ext uri="{FF2B5EF4-FFF2-40B4-BE49-F238E27FC236}">
                  <a16:creationId xmlns:a16="http://schemas.microsoft.com/office/drawing/2014/main" id="{3D3035B3-A05E-6F1E-A0F4-A4406AA4E2B5}"/>
                </a:ext>
              </a:extLst>
            </p:cNvPr>
            <p:cNvSpPr/>
            <p:nvPr/>
          </p:nvSpPr>
          <p:spPr>
            <a:xfrm>
              <a:off x="3588774" y="1281028"/>
              <a:ext cx="4778477" cy="1037285"/>
            </a:xfrm>
            <a:prstGeom prst="wedgeRoundRectCallout">
              <a:avLst>
                <a:gd name="adj1" fmla="val -47456"/>
                <a:gd name="adj2" fmla="val 25922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A8B30C5-601A-A288-3DFB-01BC0B2C3CE7}"/>
                </a:ext>
              </a:extLst>
            </p:cNvPr>
            <p:cNvSpPr txBox="1"/>
            <p:nvPr/>
          </p:nvSpPr>
          <p:spPr>
            <a:xfrm>
              <a:off x="3985621" y="1385908"/>
              <a:ext cx="4101658" cy="84488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>
                <a:buNone/>
              </a:pPr>
              <a:r>
                <a:rPr lang="en-GB" sz="3200" dirty="0"/>
                <a:t>= (5 × 2) × 8</a:t>
              </a:r>
            </a:p>
            <a:p>
              <a:pPr>
                <a:buNone/>
              </a:pPr>
              <a:r>
                <a:rPr lang="en-GB" sz="3200" dirty="0"/>
                <a:t>= 10 × 8 </a:t>
              </a:r>
            </a:p>
            <a:p>
              <a:pPr>
                <a:buNone/>
              </a:pPr>
              <a:r>
                <a:rPr lang="en-GB" sz="3200" dirty="0"/>
                <a:t>= 80 </a:t>
              </a:r>
              <a:endParaRPr lang="en-US" sz="32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172780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493DD5C-FDC6-673E-73CD-41B29EEB7A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Rectangle 500">
            <a:extLst>
              <a:ext uri="{FF2B5EF4-FFF2-40B4-BE49-F238E27FC236}">
                <a16:creationId xmlns:a16="http://schemas.microsoft.com/office/drawing/2014/main" id="{D148D0B8-E647-EBBB-5331-2EAF2A1D9597}"/>
              </a:ext>
            </a:extLst>
          </p:cNvPr>
          <p:cNvSpPr/>
          <p:nvPr/>
        </p:nvSpPr>
        <p:spPr>
          <a:xfrm>
            <a:off x="503899" y="512962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pic>
        <p:nvPicPr>
          <p:cNvPr id="502" name="Picture 501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DD0B345A-8B0E-FC12-F22B-2BD7EF5CFC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154" y="138191"/>
            <a:ext cx="1327675" cy="1327675"/>
          </a:xfrm>
          <a:prstGeom prst="rect">
            <a:avLst/>
          </a:prstGeom>
        </p:spPr>
      </p:pic>
      <p:pic>
        <p:nvPicPr>
          <p:cNvPr id="503" name="Picture 50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759A6DEC-CE07-BCCA-E9DB-50A5692238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9845" y="173910"/>
            <a:ext cx="1327676" cy="1327676"/>
          </a:xfrm>
          <a:prstGeom prst="rect">
            <a:avLst/>
          </a:prstGeom>
        </p:spPr>
      </p:pic>
      <p:sp>
        <p:nvSpPr>
          <p:cNvPr id="504" name="TextBox 503">
            <a:extLst>
              <a:ext uri="{FF2B5EF4-FFF2-40B4-BE49-F238E27FC236}">
                <a16:creationId xmlns:a16="http://schemas.microsoft.com/office/drawing/2014/main" id="{2E05ACD3-253C-2B56-B9AC-A01559321886}"/>
              </a:ext>
            </a:extLst>
          </p:cNvPr>
          <p:cNvSpPr txBox="1"/>
          <p:nvPr/>
        </p:nvSpPr>
        <p:spPr>
          <a:xfrm>
            <a:off x="2068286" y="1947359"/>
            <a:ext cx="30123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1) 9 x 10 x 3 = </a:t>
            </a:r>
          </a:p>
        </p:txBody>
      </p:sp>
      <p:sp>
        <p:nvSpPr>
          <p:cNvPr id="505" name="Rectangle 504">
            <a:extLst>
              <a:ext uri="{FF2B5EF4-FFF2-40B4-BE49-F238E27FC236}">
                <a16:creationId xmlns:a16="http://schemas.microsoft.com/office/drawing/2014/main" id="{FA5EE16A-EFF2-3F98-BE00-DB66E4BABB78}"/>
              </a:ext>
            </a:extLst>
          </p:cNvPr>
          <p:cNvSpPr/>
          <p:nvPr/>
        </p:nvSpPr>
        <p:spPr>
          <a:xfrm>
            <a:off x="5145226" y="1816701"/>
            <a:ext cx="1106358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270</a:t>
            </a:r>
          </a:p>
        </p:txBody>
      </p:sp>
      <p:sp>
        <p:nvSpPr>
          <p:cNvPr id="506" name="Rectangle 505">
            <a:extLst>
              <a:ext uri="{FF2B5EF4-FFF2-40B4-BE49-F238E27FC236}">
                <a16:creationId xmlns:a16="http://schemas.microsoft.com/office/drawing/2014/main" id="{22D47FAB-4CE5-4696-3106-CB9679BE97A2}"/>
              </a:ext>
            </a:extLst>
          </p:cNvPr>
          <p:cNvSpPr/>
          <p:nvPr/>
        </p:nvSpPr>
        <p:spPr>
          <a:xfrm>
            <a:off x="5145226" y="2772339"/>
            <a:ext cx="1106358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130</a:t>
            </a:r>
          </a:p>
        </p:txBody>
      </p:sp>
      <p:sp>
        <p:nvSpPr>
          <p:cNvPr id="507" name="Rectangle 506">
            <a:extLst>
              <a:ext uri="{FF2B5EF4-FFF2-40B4-BE49-F238E27FC236}">
                <a16:creationId xmlns:a16="http://schemas.microsoft.com/office/drawing/2014/main" id="{C39C5BA7-4A83-0D64-F559-7D381FD71BD5}"/>
              </a:ext>
            </a:extLst>
          </p:cNvPr>
          <p:cNvSpPr/>
          <p:nvPr/>
        </p:nvSpPr>
        <p:spPr>
          <a:xfrm>
            <a:off x="5145226" y="3727977"/>
            <a:ext cx="1106358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480</a:t>
            </a:r>
          </a:p>
        </p:txBody>
      </p:sp>
      <p:sp>
        <p:nvSpPr>
          <p:cNvPr id="508" name="Rectangle 507">
            <a:extLst>
              <a:ext uri="{FF2B5EF4-FFF2-40B4-BE49-F238E27FC236}">
                <a16:creationId xmlns:a16="http://schemas.microsoft.com/office/drawing/2014/main" id="{8029174F-2A65-0BFB-9A5A-20322836F9BB}"/>
              </a:ext>
            </a:extLst>
          </p:cNvPr>
          <p:cNvSpPr/>
          <p:nvPr/>
        </p:nvSpPr>
        <p:spPr>
          <a:xfrm>
            <a:off x="5145226" y="4683615"/>
            <a:ext cx="1106358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160</a:t>
            </a:r>
          </a:p>
        </p:txBody>
      </p:sp>
      <p:sp>
        <p:nvSpPr>
          <p:cNvPr id="509" name="Rectangle 508">
            <a:extLst>
              <a:ext uri="{FF2B5EF4-FFF2-40B4-BE49-F238E27FC236}">
                <a16:creationId xmlns:a16="http://schemas.microsoft.com/office/drawing/2014/main" id="{7C4FAF62-FBC3-86CF-5592-272EF8B6122B}"/>
              </a:ext>
            </a:extLst>
          </p:cNvPr>
          <p:cNvSpPr/>
          <p:nvPr/>
        </p:nvSpPr>
        <p:spPr>
          <a:xfrm>
            <a:off x="5146373" y="5639252"/>
            <a:ext cx="1105211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480</a:t>
            </a:r>
          </a:p>
        </p:txBody>
      </p:sp>
      <p:sp>
        <p:nvSpPr>
          <p:cNvPr id="511" name="TextBox 510">
            <a:extLst>
              <a:ext uri="{FF2B5EF4-FFF2-40B4-BE49-F238E27FC236}">
                <a16:creationId xmlns:a16="http://schemas.microsoft.com/office/drawing/2014/main" id="{F1357BD4-31EB-19CF-F139-610F3AD73819}"/>
              </a:ext>
            </a:extLst>
          </p:cNvPr>
          <p:cNvSpPr txBox="1"/>
          <p:nvPr/>
        </p:nvSpPr>
        <p:spPr>
          <a:xfrm>
            <a:off x="2068286" y="2903871"/>
            <a:ext cx="30780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2) 13 x 2 x 5 = 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E649D3AD-9F53-B644-A85A-0D40C654CE1C}"/>
              </a:ext>
            </a:extLst>
          </p:cNvPr>
          <p:cNvSpPr txBox="1"/>
          <p:nvPr/>
        </p:nvSpPr>
        <p:spPr>
          <a:xfrm>
            <a:off x="2068286" y="3860383"/>
            <a:ext cx="30780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3) 8 x 10 x 6 = 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E48D2626-CFAD-5D71-3975-CE1F6B4B1321}"/>
              </a:ext>
            </a:extLst>
          </p:cNvPr>
          <p:cNvSpPr txBox="1"/>
          <p:nvPr/>
        </p:nvSpPr>
        <p:spPr>
          <a:xfrm>
            <a:off x="2068286" y="5773406"/>
            <a:ext cx="33858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5) 10 x 12 x 4 = 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7FD58D13-3A3A-5FD3-6C74-66C19255D911}"/>
              </a:ext>
            </a:extLst>
          </p:cNvPr>
          <p:cNvSpPr txBox="1"/>
          <p:nvPr/>
        </p:nvSpPr>
        <p:spPr>
          <a:xfrm>
            <a:off x="2068286" y="4816895"/>
            <a:ext cx="30780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4) 16 x 5 x 2 =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8EFBC2D-E911-9DF1-539C-E1E8CEEC0D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628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5" grpId="0" animBg="1"/>
      <p:bldP spid="506" grpId="0" animBg="1"/>
      <p:bldP spid="507" grpId="0" animBg="1"/>
      <p:bldP spid="508" grpId="0" animBg="1"/>
      <p:bldP spid="50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FC5C5B-9E82-39C9-8B03-3994005EB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artoon of a wizard hat holding a book&#10;&#10;AI-generated content may be incorrect.">
            <a:extLst>
              <a:ext uri="{FF2B5EF4-FFF2-40B4-BE49-F238E27FC236}">
                <a16:creationId xmlns:a16="http://schemas.microsoft.com/office/drawing/2014/main" id="{FD938027-A10A-E8F4-12A3-97825F045F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1859" y="2403283"/>
            <a:ext cx="2457070" cy="205143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AE1C5B1E-5CC4-9EB1-46F8-9A9016A0CA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95B8B3B-F611-A47A-7304-8EBF52C1F9E9}"/>
              </a:ext>
            </a:extLst>
          </p:cNvPr>
          <p:cNvSpPr/>
          <p:nvPr/>
        </p:nvSpPr>
        <p:spPr>
          <a:xfrm>
            <a:off x="926676" y="248965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b="1" dirty="0"/>
              <a:t>True or False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718E57B-03A1-6467-8D56-A3FE32EF0E3D}"/>
              </a:ext>
            </a:extLst>
          </p:cNvPr>
          <p:cNvGrpSpPr/>
          <p:nvPr/>
        </p:nvGrpSpPr>
        <p:grpSpPr>
          <a:xfrm>
            <a:off x="1660623" y="1130124"/>
            <a:ext cx="7429445" cy="2020610"/>
            <a:chOff x="2650053" y="1208197"/>
            <a:chExt cx="7429445" cy="1363156"/>
          </a:xfrm>
        </p:grpSpPr>
        <p:sp>
          <p:nvSpPr>
            <p:cNvPr id="7" name="Speech Bubble: Rectangle with Corners Rounded 6">
              <a:extLst>
                <a:ext uri="{FF2B5EF4-FFF2-40B4-BE49-F238E27FC236}">
                  <a16:creationId xmlns:a16="http://schemas.microsoft.com/office/drawing/2014/main" id="{55A5D72C-5F17-8E24-E23D-671CA0739F25}"/>
                </a:ext>
              </a:extLst>
            </p:cNvPr>
            <p:cNvSpPr/>
            <p:nvPr/>
          </p:nvSpPr>
          <p:spPr>
            <a:xfrm>
              <a:off x="2713381" y="1208197"/>
              <a:ext cx="7366117" cy="1363156"/>
            </a:xfrm>
            <a:prstGeom prst="wedgeRoundRectCallout">
              <a:avLst>
                <a:gd name="adj1" fmla="val -60739"/>
                <a:gd name="adj2" fmla="val 57674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7616053-6A44-A243-2072-04A2C241A599}"/>
                </a:ext>
              </a:extLst>
            </p:cNvPr>
            <p:cNvSpPr txBox="1"/>
            <p:nvPr/>
          </p:nvSpPr>
          <p:spPr>
            <a:xfrm>
              <a:off x="2650053" y="1589545"/>
              <a:ext cx="7385902" cy="47755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GB" sz="4000" dirty="0"/>
                <a:t>(8 × 4) × 5 = 8 × (4 × 5)</a:t>
              </a:r>
              <a:endPara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F474E664-14E3-F9C2-C8D2-F4F29C3730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829042F-EF5A-AB14-DF66-FB70343F34F6}"/>
              </a:ext>
            </a:extLst>
          </p:cNvPr>
          <p:cNvSpPr txBox="1"/>
          <p:nvPr/>
        </p:nvSpPr>
        <p:spPr>
          <a:xfrm>
            <a:off x="2387619" y="4290972"/>
            <a:ext cx="539376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6600" b="1" dirty="0">
                <a:solidFill>
                  <a:srgbClr val="00B050"/>
                </a:solidFill>
              </a:rPr>
              <a:t>True</a:t>
            </a:r>
            <a:endParaRPr lang="en-GB" sz="6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84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1362</TotalTime>
  <Words>242</Words>
  <Application>Microsoft Office PowerPoint</Application>
  <PresentationFormat>On-screen Show (4:3)</PresentationFormat>
  <Paragraphs>47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Aptos</vt:lpstr>
      <vt:lpstr>Arial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70</cp:revision>
  <dcterms:created xsi:type="dcterms:W3CDTF">2013-01-27T09:14:16Z</dcterms:created>
  <dcterms:modified xsi:type="dcterms:W3CDTF">2025-12-23T13:01:18Z</dcterms:modified>
  <cp:category/>
</cp:coreProperties>
</file>