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57" r:id="rId3"/>
    <p:sldId id="286" r:id="rId4"/>
    <p:sldId id="287" r:id="rId5"/>
    <p:sldId id="289" r:id="rId6"/>
    <p:sldId id="284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18/12/2025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E803C-7DF4-6B5A-0291-74BDCD2E0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E189EF5-9499-E36D-D6C6-663DBE37B1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ABDD64-029F-E5EE-9280-025F59C6F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DD356-0AFA-643F-6785-D318EF2C51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5776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7382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12722" y="1118864"/>
            <a:ext cx="79247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Multiply by 10, 100 &amp; 1000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Cartoon character with a hat and shoes&#10;&#10;AI-generated content may be incorrect.">
            <a:extLst>
              <a:ext uri="{FF2B5EF4-FFF2-40B4-BE49-F238E27FC236}">
                <a16:creationId xmlns:a16="http://schemas.microsoft.com/office/drawing/2014/main" id="{4429AF9B-0B3B-6C26-347F-85AF3C95C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599" y="2454413"/>
            <a:ext cx="4338888" cy="405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D46EA0-7BF2-F21E-2C14-1F10E95A616B}"/>
              </a:ext>
            </a:extLst>
          </p:cNvPr>
          <p:cNvSpPr txBox="1"/>
          <p:nvPr/>
        </p:nvSpPr>
        <p:spPr>
          <a:xfrm>
            <a:off x="1569635" y="3293090"/>
            <a:ext cx="40035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__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1 thousand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6C5677-60F4-23FA-A26D-6D0A69433E88}"/>
              </a:ext>
            </a:extLst>
          </p:cNvPr>
          <p:cNvSpPr txBox="1"/>
          <p:nvPr/>
        </p:nvSpPr>
        <p:spPr>
          <a:xfrm>
            <a:off x="4916363" y="3278326"/>
            <a:ext cx="253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thousands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A3C57-7AE1-EF82-2621-F3A797EE14DF}"/>
              </a:ext>
            </a:extLst>
          </p:cNvPr>
          <p:cNvSpPr txBox="1"/>
          <p:nvPr/>
        </p:nvSpPr>
        <p:spPr>
          <a:xfrm>
            <a:off x="2364399" y="4216130"/>
            <a:ext cx="278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______ 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401B20-E458-EB37-E2C5-D2A51526D7BD}"/>
              </a:ext>
            </a:extLst>
          </p:cNvPr>
          <p:cNvSpPr txBox="1"/>
          <p:nvPr/>
        </p:nvSpPr>
        <p:spPr>
          <a:xfrm>
            <a:off x="4916363" y="4205597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CE97C0-AEE9-1C63-F31D-AEEB9A3975BE}"/>
              </a:ext>
            </a:extLst>
          </p:cNvPr>
          <p:cNvSpPr txBox="1"/>
          <p:nvPr/>
        </p:nvSpPr>
        <p:spPr>
          <a:xfrm>
            <a:off x="2545988" y="5338757"/>
            <a:ext cx="242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1,000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×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__ 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  <a:cs typeface="Calibri" panose="020F0502020204030204" pitchFamily="34" charset="0"/>
              </a:rPr>
              <a:t>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9972A-D761-D74E-09D2-908DC56064B4}"/>
              </a:ext>
            </a:extLst>
          </p:cNvPr>
          <p:cNvSpPr txBox="1"/>
          <p:nvPr/>
        </p:nvSpPr>
        <p:spPr>
          <a:xfrm>
            <a:off x="4924041" y="5241503"/>
            <a:ext cx="1529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4,000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072873-2938-0D90-51D8-8344D694CAA3}"/>
              </a:ext>
            </a:extLst>
          </p:cNvPr>
          <p:cNvSpPr txBox="1"/>
          <p:nvPr/>
        </p:nvSpPr>
        <p:spPr>
          <a:xfrm>
            <a:off x="1474782" y="3256764"/>
            <a:ext cx="8174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88E86E-CFAC-55CB-184E-BA79B26BE155}"/>
              </a:ext>
            </a:extLst>
          </p:cNvPr>
          <p:cNvSpPr txBox="1"/>
          <p:nvPr/>
        </p:nvSpPr>
        <p:spPr>
          <a:xfrm>
            <a:off x="3038966" y="4154107"/>
            <a:ext cx="1064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98F975-C6B3-E91F-94A5-1EAB61806633}"/>
              </a:ext>
            </a:extLst>
          </p:cNvPr>
          <p:cNvSpPr txBox="1"/>
          <p:nvPr/>
        </p:nvSpPr>
        <p:spPr>
          <a:xfrm>
            <a:off x="3759957" y="5318684"/>
            <a:ext cx="687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1"/>
                </a:solidFill>
              </a:rPr>
              <a:t>4</a:t>
            </a:r>
          </a:p>
        </p:txBody>
      </p:sp>
      <p:pic>
        <p:nvPicPr>
          <p:cNvPr id="13" name="Picture 12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69454220-F2BD-FD33-A519-2B0FA28878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64" y="1387675"/>
            <a:ext cx="1116248" cy="1112786"/>
          </a:xfrm>
          <a:prstGeom prst="rect">
            <a:avLst/>
          </a:prstGeom>
        </p:spPr>
      </p:pic>
      <p:pic>
        <p:nvPicPr>
          <p:cNvPr id="14" name="Picture 13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3DCC9693-290E-7580-2D56-D9F48F779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050" y="1387675"/>
            <a:ext cx="1116248" cy="1112786"/>
          </a:xfrm>
          <a:prstGeom prst="rect">
            <a:avLst/>
          </a:prstGeom>
        </p:spPr>
      </p:pic>
      <p:pic>
        <p:nvPicPr>
          <p:cNvPr id="15" name="Picture 14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FD3FDE66-CB30-1727-B35A-4A8DB7AED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236" y="1387675"/>
            <a:ext cx="1116248" cy="1112786"/>
          </a:xfrm>
          <a:prstGeom prst="rect">
            <a:avLst/>
          </a:prstGeom>
        </p:spPr>
      </p:pic>
      <p:pic>
        <p:nvPicPr>
          <p:cNvPr id="16" name="Picture 15" descr="A red cube with black squares&#10;&#10;AI-generated content may be incorrect.">
            <a:extLst>
              <a:ext uri="{FF2B5EF4-FFF2-40B4-BE49-F238E27FC236}">
                <a16:creationId xmlns:a16="http://schemas.microsoft.com/office/drawing/2014/main" id="{42C7DB08-BA77-C526-4A36-29808B5A2B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21" y="1387675"/>
            <a:ext cx="1116248" cy="111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5A36CCD8-3B2C-51B5-59D2-4CBB18F5E542}"/>
              </a:ext>
            </a:extLst>
          </p:cNvPr>
          <p:cNvSpPr/>
          <p:nvPr/>
        </p:nvSpPr>
        <p:spPr>
          <a:xfrm>
            <a:off x="3749187" y="1963341"/>
            <a:ext cx="16456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/>
              <a:t>45  </a:t>
            </a:r>
          </a:p>
          <a:p>
            <a:r>
              <a:rPr lang="en-GB" sz="4000" dirty="0"/>
              <a:t>45.0 </a:t>
            </a:r>
          </a:p>
          <a:p>
            <a:r>
              <a:rPr lang="en-GB" sz="4000" dirty="0"/>
              <a:t>45.00</a:t>
            </a:r>
          </a:p>
          <a:p>
            <a:r>
              <a:rPr lang="en-GB" sz="4000" dirty="0"/>
              <a:t>45.000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52CAC56-1E4E-69F5-57E9-2A1F176A61C1}"/>
              </a:ext>
            </a:extLst>
          </p:cNvPr>
          <p:cNvSpPr/>
          <p:nvPr/>
        </p:nvSpPr>
        <p:spPr>
          <a:xfrm>
            <a:off x="281499" y="5059062"/>
            <a:ext cx="88625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They are all the same. Can you explain why?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750377" y="714280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Which number is bigger?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C450E4-83AF-2DB1-DFE4-C89552E4C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BE0DC182-5B6C-D156-9D1C-A7F061BB73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755" y="1489494"/>
            <a:ext cx="1575458" cy="129753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39DE151-8C0E-3D50-9FD0-876BE86B10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4649CEE1-038E-3146-4395-7E130CA1C7CB}"/>
              </a:ext>
            </a:extLst>
          </p:cNvPr>
          <p:cNvGrpSpPr/>
          <p:nvPr/>
        </p:nvGrpSpPr>
        <p:grpSpPr>
          <a:xfrm>
            <a:off x="2048052" y="224974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9F907939-14DD-762D-5C8F-4F41CB8996CD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533BDDB-44D5-AD1F-313E-5F22E8DF2C69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The place value chart shows the number 62</a:t>
              </a:r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6485A0C0-A1C9-247E-56A3-E6849A2A9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629760"/>
              </p:ext>
            </p:extLst>
          </p:nvPr>
        </p:nvGraphicFramePr>
        <p:xfrm>
          <a:off x="385199" y="2983052"/>
          <a:ext cx="8424752" cy="192711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963555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47" name="Rectangle 46">
            <a:extLst>
              <a:ext uri="{FF2B5EF4-FFF2-40B4-BE49-F238E27FC236}">
                <a16:creationId xmlns:a16="http://schemas.microsoft.com/office/drawing/2014/main" id="{47F2803E-6AB3-0F92-A9D2-AFE961B8C899}"/>
              </a:ext>
            </a:extLst>
          </p:cNvPr>
          <p:cNvSpPr/>
          <p:nvPr/>
        </p:nvSpPr>
        <p:spPr>
          <a:xfrm>
            <a:off x="1547028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B230CA-AC10-A170-0048-1CFE6E42E21D}"/>
              </a:ext>
            </a:extLst>
          </p:cNvPr>
          <p:cNvSpPr/>
          <p:nvPr/>
        </p:nvSpPr>
        <p:spPr>
          <a:xfrm>
            <a:off x="2590507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A23E50-4151-0172-4ACC-64732768CA23}"/>
              </a:ext>
            </a:extLst>
          </p:cNvPr>
          <p:cNvSpPr/>
          <p:nvPr/>
        </p:nvSpPr>
        <p:spPr>
          <a:xfrm>
            <a:off x="3633986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9A2F67-8DD1-2F5E-928C-8974943B9895}"/>
              </a:ext>
            </a:extLst>
          </p:cNvPr>
          <p:cNvSpPr/>
          <p:nvPr/>
        </p:nvSpPr>
        <p:spPr>
          <a:xfrm>
            <a:off x="4677465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32" name="Rectangle 531">
            <a:extLst>
              <a:ext uri="{FF2B5EF4-FFF2-40B4-BE49-F238E27FC236}">
                <a16:creationId xmlns:a16="http://schemas.microsoft.com/office/drawing/2014/main" id="{5204FD6A-85CE-1802-34DB-EB96314E6C12}"/>
              </a:ext>
            </a:extLst>
          </p:cNvPr>
          <p:cNvSpPr/>
          <p:nvPr/>
        </p:nvSpPr>
        <p:spPr>
          <a:xfrm>
            <a:off x="5720944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grpSp>
        <p:nvGrpSpPr>
          <p:cNvPr id="536" name="Group 535">
            <a:extLst>
              <a:ext uri="{FF2B5EF4-FFF2-40B4-BE49-F238E27FC236}">
                <a16:creationId xmlns:a16="http://schemas.microsoft.com/office/drawing/2014/main" id="{C6A187DC-4662-AFA8-2D4E-03D90B640608}"/>
              </a:ext>
            </a:extLst>
          </p:cNvPr>
          <p:cNvGrpSpPr/>
          <p:nvPr/>
        </p:nvGrpSpPr>
        <p:grpSpPr>
          <a:xfrm>
            <a:off x="2048052" y="232817"/>
            <a:ext cx="6823586" cy="1927109"/>
            <a:chOff x="3588774" y="1281028"/>
            <a:chExt cx="4778477" cy="1037285"/>
          </a:xfrm>
        </p:grpSpPr>
        <p:sp>
          <p:nvSpPr>
            <p:cNvPr id="537" name="Speech Bubble: Rectangle with Corners Rounded 536">
              <a:extLst>
                <a:ext uri="{FF2B5EF4-FFF2-40B4-BE49-F238E27FC236}">
                  <a16:creationId xmlns:a16="http://schemas.microsoft.com/office/drawing/2014/main" id="{64F2E424-D9D8-D19D-2DF0-5EC9BCE88966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38" name="TextBox 537">
              <a:extLst>
                <a:ext uri="{FF2B5EF4-FFF2-40B4-BE49-F238E27FC236}">
                  <a16:creationId xmlns:a16="http://schemas.microsoft.com/office/drawing/2014/main" id="{CA0873B7-FEBD-42DA-A8D4-436ACC0411E7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When we multiply by </a:t>
              </a:r>
              <a:r>
                <a:rPr lang="en-US" sz="3200" b="1" dirty="0"/>
                <a:t>1000</a:t>
              </a:r>
              <a:r>
                <a:rPr lang="en-US" sz="3200" dirty="0"/>
                <a:t>, every digit moves </a:t>
              </a:r>
              <a:r>
                <a:rPr lang="en-US" sz="3200" b="1" dirty="0"/>
                <a:t>three place to the left</a:t>
              </a:r>
              <a:r>
                <a:rPr lang="en-US" sz="3200" dirty="0"/>
                <a:t>.</a:t>
              </a:r>
            </a:p>
          </p:txBody>
        </p:sp>
      </p:grpSp>
      <p:grpSp>
        <p:nvGrpSpPr>
          <p:cNvPr id="539" name="Group 538">
            <a:extLst>
              <a:ext uri="{FF2B5EF4-FFF2-40B4-BE49-F238E27FC236}">
                <a16:creationId xmlns:a16="http://schemas.microsoft.com/office/drawing/2014/main" id="{E2320D88-CEBC-2B83-7DF2-47B3E4D02B3D}"/>
              </a:ext>
            </a:extLst>
          </p:cNvPr>
          <p:cNvGrpSpPr/>
          <p:nvPr/>
        </p:nvGrpSpPr>
        <p:grpSpPr>
          <a:xfrm>
            <a:off x="2048052" y="224113"/>
            <a:ext cx="6834076" cy="1927109"/>
            <a:chOff x="3588774" y="1281028"/>
            <a:chExt cx="4785823" cy="1037285"/>
          </a:xfrm>
        </p:grpSpPr>
        <p:sp>
          <p:nvSpPr>
            <p:cNvPr id="540" name="Speech Bubble: Rectangle with Corners Rounded 539">
              <a:extLst>
                <a:ext uri="{FF2B5EF4-FFF2-40B4-BE49-F238E27FC236}">
                  <a16:creationId xmlns:a16="http://schemas.microsoft.com/office/drawing/2014/main" id="{3CFEF063-99A0-C0CD-E05A-45865057A9EF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8522"/>
                <a:gd name="adj2" fmla="val 39479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41" name="TextBox 540">
              <a:extLst>
                <a:ext uri="{FF2B5EF4-FFF2-40B4-BE49-F238E27FC236}">
                  <a16:creationId xmlns:a16="http://schemas.microsoft.com/office/drawing/2014/main" id="{5ED9E0E3-08EE-04DE-2F47-D2B90A5F3144}"/>
                </a:ext>
              </a:extLst>
            </p:cNvPr>
            <p:cNvSpPr txBox="1"/>
            <p:nvPr/>
          </p:nvSpPr>
          <p:spPr>
            <a:xfrm>
              <a:off x="3596120" y="1490009"/>
              <a:ext cx="4778477" cy="5798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So we now have </a:t>
              </a:r>
              <a:r>
                <a:rPr lang="en-US" sz="3200" b="1" dirty="0"/>
                <a:t>62000</a:t>
              </a:r>
            </a:p>
            <a:p>
              <a:pPr algn="ctr">
                <a:buNone/>
              </a:pPr>
              <a:r>
                <a:rPr lang="en-US" sz="3200" b="1" dirty="0"/>
                <a:t>62 x 1000 = 62000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B6A4537-12C1-C0B9-DAE2-60319C87454A}"/>
              </a:ext>
            </a:extLst>
          </p:cNvPr>
          <p:cNvSpPr/>
          <p:nvPr/>
        </p:nvSpPr>
        <p:spPr>
          <a:xfrm>
            <a:off x="676442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92DB5C-39C6-0BF6-4735-C76073C44181}"/>
              </a:ext>
            </a:extLst>
          </p:cNvPr>
          <p:cNvSpPr/>
          <p:nvPr/>
        </p:nvSpPr>
        <p:spPr>
          <a:xfrm>
            <a:off x="5152678" y="269596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BD2806-A17F-3FFE-08AC-D7EAA72DEEB0}"/>
              </a:ext>
            </a:extLst>
          </p:cNvPr>
          <p:cNvSpPr/>
          <p:nvPr/>
        </p:nvSpPr>
        <p:spPr>
          <a:xfrm>
            <a:off x="5151351" y="3625897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A163F-CC43-150E-8776-E00C1ACCF86F}"/>
              </a:ext>
            </a:extLst>
          </p:cNvPr>
          <p:cNvSpPr/>
          <p:nvPr/>
        </p:nvSpPr>
        <p:spPr>
          <a:xfrm>
            <a:off x="7807903" y="3056443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36DBB7-2288-A826-7EF3-D2368AD95114}"/>
              </a:ext>
            </a:extLst>
          </p:cNvPr>
          <p:cNvSpPr/>
          <p:nvPr/>
        </p:nvSpPr>
        <p:spPr>
          <a:xfrm>
            <a:off x="269721" y="3125267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1414ED1-F29C-DA0D-AC04-1FE4D52C7242}"/>
              </a:ext>
            </a:extLst>
          </p:cNvPr>
          <p:cNvGrpSpPr/>
          <p:nvPr/>
        </p:nvGrpSpPr>
        <p:grpSpPr>
          <a:xfrm>
            <a:off x="3633986" y="4072539"/>
            <a:ext cx="5214424" cy="707886"/>
            <a:chOff x="3595527" y="5004555"/>
            <a:chExt cx="5214424" cy="707886"/>
          </a:xfrm>
        </p:grpSpPr>
        <p:sp>
          <p:nvSpPr>
            <p:cNvPr id="535" name="Rectangle 534">
              <a:extLst>
                <a:ext uri="{FF2B5EF4-FFF2-40B4-BE49-F238E27FC236}">
                  <a16:creationId xmlns:a16="http://schemas.microsoft.com/office/drawing/2014/main" id="{8244C3EC-1552-FCFF-418E-7C4D4BA6C8FA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55148D1-B140-2C1F-A8CC-858ED3B4A76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79C545A-67F8-8AB7-01BA-AAC052EA03F7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A5078B7-B436-AA7D-3CBA-FE48BD3C9099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604F5B-7134-A9BC-7EE6-D40EF9B5EE9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4320D7-45F9-54AC-6DD9-858A408CB5B3}"/>
              </a:ext>
            </a:extLst>
          </p:cNvPr>
          <p:cNvGrpSpPr/>
          <p:nvPr/>
        </p:nvGrpSpPr>
        <p:grpSpPr>
          <a:xfrm>
            <a:off x="2572098" y="4072539"/>
            <a:ext cx="5214424" cy="707886"/>
            <a:chOff x="3595527" y="5004555"/>
            <a:chExt cx="5214424" cy="707886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106159E-30BC-B76F-5384-01B6FBFE633D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DD77340-6084-F06A-3187-9474B37DC57B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5067021-4898-4296-6C3E-5D44E0F9AC85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896B4B4-EB34-109C-C7FA-668C1227293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AC3997-7F89-3BD2-89FD-1946799BD10C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A2785C-7785-A0DD-042F-FE349E95FFAD}"/>
              </a:ext>
            </a:extLst>
          </p:cNvPr>
          <p:cNvGrpSpPr/>
          <p:nvPr/>
        </p:nvGrpSpPr>
        <p:grpSpPr>
          <a:xfrm>
            <a:off x="1510078" y="4072539"/>
            <a:ext cx="5214424" cy="707886"/>
            <a:chOff x="3595527" y="5004555"/>
            <a:chExt cx="5214424" cy="70788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FAE4376-3575-2A13-80AC-98E6CD26728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E8CD721-6668-30DD-5B6D-093AD3B306A4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C62788A-CE08-185C-BBF6-FF2298CA710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0BC72AD-4983-0386-DC6B-F84625CA3391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0D42E43-6F99-69D8-42B0-9853E64FBE6F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125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7 L -0.10955 -3.7037E-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-0.10955 -3.7037E-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7037E-7 L -0.10954 -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DAC79ED-7DEC-754B-419B-017BD65C9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267" y="131375"/>
            <a:ext cx="1233968" cy="123396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4295611" y="1101213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4295611" y="2753032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E284372-A95B-CE8A-9AF7-F88332950592}"/>
              </a:ext>
            </a:extLst>
          </p:cNvPr>
          <p:cNvGrpSpPr/>
          <p:nvPr/>
        </p:nvGrpSpPr>
        <p:grpSpPr>
          <a:xfrm>
            <a:off x="4295611" y="4404851"/>
            <a:ext cx="1730587" cy="1651819"/>
            <a:chOff x="4295611" y="4404851"/>
            <a:chExt cx="1730587" cy="1651819"/>
          </a:xfrm>
        </p:grpSpPr>
        <p:sp>
          <p:nvSpPr>
            <p:cNvPr id="20" name="Arrow: Curved Left 19">
              <a:extLst>
                <a:ext uri="{FF2B5EF4-FFF2-40B4-BE49-F238E27FC236}">
                  <a16:creationId xmlns:a16="http://schemas.microsoft.com/office/drawing/2014/main" id="{7B8E3F7E-21E3-07E9-68EA-CB5B5ECF704F}"/>
                </a:ext>
              </a:extLst>
            </p:cNvPr>
            <p:cNvSpPr/>
            <p:nvPr/>
          </p:nvSpPr>
          <p:spPr>
            <a:xfrm>
              <a:off x="4295611" y="4404851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8420D6F-41F7-A52B-5D70-1496D8EFEF8D}"/>
                </a:ext>
              </a:extLst>
            </p:cNvPr>
            <p:cNvSpPr/>
            <p:nvPr/>
          </p:nvSpPr>
          <p:spPr>
            <a:xfrm>
              <a:off x="4726070" y="4914043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E8C55263-C611-B259-8D21-A2013DA63E5B}"/>
              </a:ext>
            </a:extLst>
          </p:cNvPr>
          <p:cNvSpPr/>
          <p:nvPr/>
        </p:nvSpPr>
        <p:spPr>
          <a:xfrm>
            <a:off x="5695318" y="2708940"/>
            <a:ext cx="36453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What do </a:t>
            </a:r>
          </a:p>
          <a:p>
            <a:pPr algn="ctr"/>
            <a:r>
              <a:rPr lang="en-GB" sz="3600" dirty="0"/>
              <a:t>you notice?</a:t>
            </a:r>
            <a:endParaRPr lang="en-GB" sz="36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003" y="168600"/>
            <a:ext cx="1206232" cy="1159518"/>
          </a:xfrm>
          <a:prstGeom prst="rect">
            <a:avLst/>
          </a:prstGeom>
        </p:spPr>
      </p:pic>
      <p:grpSp>
        <p:nvGrpSpPr>
          <p:cNvPr id="517" name="Group 516">
            <a:extLst>
              <a:ext uri="{FF2B5EF4-FFF2-40B4-BE49-F238E27FC236}">
                <a16:creationId xmlns:a16="http://schemas.microsoft.com/office/drawing/2014/main" id="{A17C72A2-66E3-14EE-69F6-F1CE584EBA53}"/>
              </a:ext>
            </a:extLst>
          </p:cNvPr>
          <p:cNvGrpSpPr/>
          <p:nvPr/>
        </p:nvGrpSpPr>
        <p:grpSpPr>
          <a:xfrm>
            <a:off x="302497" y="642523"/>
            <a:ext cx="3966984" cy="1024440"/>
            <a:chOff x="302497" y="642523"/>
            <a:chExt cx="3966984" cy="1024440"/>
          </a:xfrm>
        </p:grpSpPr>
        <p:pic>
          <p:nvPicPr>
            <p:cNvPr id="514" name="Picture 513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B457F633-55CB-9F69-4CF1-9CBC1391A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2497" y="642523"/>
              <a:ext cx="3966984" cy="1024440"/>
            </a:xfrm>
            <a:prstGeom prst="rect">
              <a:avLst/>
            </a:prstGeom>
          </p:spPr>
        </p:pic>
        <p:pic>
          <p:nvPicPr>
            <p:cNvPr id="31" name="Picture 30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6644066C-9E71-A3F5-69A8-BD48BD8087D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84" y="714389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19" name="Group 518">
            <a:extLst>
              <a:ext uri="{FF2B5EF4-FFF2-40B4-BE49-F238E27FC236}">
                <a16:creationId xmlns:a16="http://schemas.microsoft.com/office/drawing/2014/main" id="{BD7D5732-06E4-97A0-5551-718BB64E48CB}"/>
              </a:ext>
            </a:extLst>
          </p:cNvPr>
          <p:cNvGrpSpPr/>
          <p:nvPr/>
        </p:nvGrpSpPr>
        <p:grpSpPr>
          <a:xfrm>
            <a:off x="302497" y="2156593"/>
            <a:ext cx="3956746" cy="1018280"/>
            <a:chOff x="302497" y="2156593"/>
            <a:chExt cx="3956746" cy="1018280"/>
          </a:xfrm>
        </p:grpSpPr>
        <p:pic>
          <p:nvPicPr>
            <p:cNvPr id="516" name="Picture 515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EC0E0FD9-4730-887E-EB06-63481AB4C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497" y="2156593"/>
              <a:ext cx="3956746" cy="1018280"/>
            </a:xfrm>
            <a:prstGeom prst="rect">
              <a:avLst/>
            </a:prstGeom>
          </p:spPr>
        </p:pic>
        <p:pic>
          <p:nvPicPr>
            <p:cNvPr id="44" name="Picture 43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2D0A6B99-5F63-270F-AF69-12CEE30A14F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852" y="2225813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D73CFAEA-4735-E7CA-3130-FBB91AF952DD}"/>
              </a:ext>
            </a:extLst>
          </p:cNvPr>
          <p:cNvGrpSpPr/>
          <p:nvPr/>
        </p:nvGrpSpPr>
        <p:grpSpPr>
          <a:xfrm>
            <a:off x="302497" y="3664503"/>
            <a:ext cx="3978566" cy="1025554"/>
            <a:chOff x="302497" y="3664503"/>
            <a:chExt cx="3978566" cy="1025554"/>
          </a:xfrm>
        </p:grpSpPr>
        <p:pic>
          <p:nvPicPr>
            <p:cNvPr id="518" name="Picture 517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2A7B08B9-DD27-9C64-29ED-4CADA9437A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2497" y="3664503"/>
              <a:ext cx="3978566" cy="1025554"/>
            </a:xfrm>
            <a:prstGeom prst="rect">
              <a:avLst/>
            </a:prstGeom>
          </p:spPr>
        </p:pic>
        <p:pic>
          <p:nvPicPr>
            <p:cNvPr id="513" name="Picture 512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DBB797B1-EF0F-675B-2EB4-14E6FCECF48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84" y="3749615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  <p:grpSp>
        <p:nvGrpSpPr>
          <p:cNvPr id="522" name="Group 521">
            <a:extLst>
              <a:ext uri="{FF2B5EF4-FFF2-40B4-BE49-F238E27FC236}">
                <a16:creationId xmlns:a16="http://schemas.microsoft.com/office/drawing/2014/main" id="{29FFD7FB-38B9-8D74-8993-AC8F7C45780B}"/>
              </a:ext>
            </a:extLst>
          </p:cNvPr>
          <p:cNvGrpSpPr/>
          <p:nvPr/>
        </p:nvGrpSpPr>
        <p:grpSpPr>
          <a:xfrm>
            <a:off x="302497" y="5179687"/>
            <a:ext cx="3993114" cy="1040102"/>
            <a:chOff x="302497" y="5179687"/>
            <a:chExt cx="3993114" cy="1040102"/>
          </a:xfrm>
        </p:grpSpPr>
        <p:pic>
          <p:nvPicPr>
            <p:cNvPr id="520" name="Picture 519" descr="A colorful square with letters and numbers&#10;&#10;AI-generated content may be incorrect.">
              <a:extLst>
                <a:ext uri="{FF2B5EF4-FFF2-40B4-BE49-F238E27FC236}">
                  <a16:creationId xmlns:a16="http://schemas.microsoft.com/office/drawing/2014/main" id="{694AE3CC-FDA7-E750-DF93-A23EEC833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2497" y="5179687"/>
              <a:ext cx="3993114" cy="1040102"/>
            </a:xfrm>
            <a:prstGeom prst="rect">
              <a:avLst/>
            </a:prstGeom>
          </p:spPr>
        </p:pic>
        <p:pic>
          <p:nvPicPr>
            <p:cNvPr id="515" name="Picture 514" descr="A white letter on a gray background&#10;&#10;AI-generated content may be incorrect.">
              <a:extLst>
                <a:ext uri="{FF2B5EF4-FFF2-40B4-BE49-F238E27FC236}">
                  <a16:creationId xmlns:a16="http://schemas.microsoft.com/office/drawing/2014/main" id="{F92A920D-77E6-75A5-97B3-4F7568A82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2684" y="5277598"/>
              <a:ext cx="728530" cy="412308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-7825" y="2058924"/>
            <a:ext cx="22733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36 x 1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2140231" y="1875461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2410386" y="2876329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06093" y="3854240"/>
            <a:ext cx="13017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3600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865259" y="4832151"/>
            <a:ext cx="163755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36,000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7452852" y="1973017"/>
            <a:ext cx="161781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52,000</a:t>
            </a:r>
          </a:p>
        </p:txBody>
      </p:sp>
      <p:sp>
        <p:nvSpPr>
          <p:cNvPr id="510" name="Rectangle 509">
            <a:extLst>
              <a:ext uri="{FF2B5EF4-FFF2-40B4-BE49-F238E27FC236}">
                <a16:creationId xmlns:a16="http://schemas.microsoft.com/office/drawing/2014/main" id="{D97800B2-D692-27D3-00B3-54B6F34B2510}"/>
              </a:ext>
            </a:extLst>
          </p:cNvPr>
          <p:cNvSpPr/>
          <p:nvPr/>
        </p:nvSpPr>
        <p:spPr>
          <a:xfrm>
            <a:off x="7302224" y="2905150"/>
            <a:ext cx="178688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9000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-7825" y="2998512"/>
            <a:ext cx="25891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36 x 10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7752" y="3969970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36 x 100 =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4533033" y="2025849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52 x 1000 = 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1F77DCA2-62F0-204D-4BAE-A24D6DC60D29}"/>
              </a:ext>
            </a:extLst>
          </p:cNvPr>
          <p:cNvSpPr txBox="1"/>
          <p:nvPr/>
        </p:nvSpPr>
        <p:spPr>
          <a:xfrm>
            <a:off x="4523744" y="2918741"/>
            <a:ext cx="2839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1000 x 9 =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9D7643D-FE75-28FB-42C3-49B54BADAF8B}"/>
              </a:ext>
            </a:extLst>
          </p:cNvPr>
          <p:cNvSpPr txBox="1"/>
          <p:nvPr/>
        </p:nvSpPr>
        <p:spPr>
          <a:xfrm>
            <a:off x="4533033" y="3892463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99 x 1000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-7825" y="4907625"/>
            <a:ext cx="30893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36 x 1000 = 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FCBF91E6-FAA2-F66C-AB3A-A378794A7D26}"/>
              </a:ext>
            </a:extLst>
          </p:cNvPr>
          <p:cNvSpPr txBox="1"/>
          <p:nvPr/>
        </p:nvSpPr>
        <p:spPr>
          <a:xfrm>
            <a:off x="4502817" y="4932260"/>
            <a:ext cx="29610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8)101 x 1000= 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35F6880-2712-95EF-8B24-DB1880D0F34E}"/>
              </a:ext>
            </a:extLst>
          </p:cNvPr>
          <p:cNvSpPr/>
          <p:nvPr/>
        </p:nvSpPr>
        <p:spPr>
          <a:xfrm>
            <a:off x="7452851" y="3819911"/>
            <a:ext cx="161781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99,000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DDFC95B-4187-180F-C337-65F7A6AB38F1}"/>
              </a:ext>
            </a:extLst>
          </p:cNvPr>
          <p:cNvSpPr/>
          <p:nvPr/>
        </p:nvSpPr>
        <p:spPr>
          <a:xfrm>
            <a:off x="7258547" y="4835418"/>
            <a:ext cx="186800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101,000</a:t>
            </a:r>
          </a:p>
        </p:txBody>
      </p:sp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113" grpId="0" animBg="1"/>
      <p:bldP spid="1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461373" y="1356866"/>
            <a:ext cx="8599223" cy="2020610"/>
            <a:chOff x="2465697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465697" y="1714552"/>
              <a:ext cx="8599223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45 x 1000 = 45 x 100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163120" y="3599131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1294</TotalTime>
  <Words>200</Words>
  <Application>Microsoft Office PowerPoint</Application>
  <PresentationFormat>On-screen Show (4:3)</PresentationFormat>
  <Paragraphs>75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Arial</vt:lpstr>
      <vt:lpstr>Calibri</vt:lpstr>
      <vt:lpstr>Cambria Math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67</cp:revision>
  <dcterms:created xsi:type="dcterms:W3CDTF">2013-01-27T09:14:16Z</dcterms:created>
  <dcterms:modified xsi:type="dcterms:W3CDTF">2025-12-18T12:19:13Z</dcterms:modified>
  <cp:category/>
</cp:coreProperties>
</file>