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89" r:id="rId3"/>
    <p:sldId id="288" r:id="rId4"/>
    <p:sldId id="295" r:id="rId5"/>
    <p:sldId id="29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21475" y="6570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2" y="2651360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0A71B9-07CC-F10A-89F1-4AE0C1D6C072}"/>
              </a:ext>
            </a:extLst>
          </p:cNvPr>
          <p:cNvSpPr txBox="1"/>
          <p:nvPr/>
        </p:nvSpPr>
        <p:spPr>
          <a:xfrm>
            <a:off x="601522" y="893712"/>
            <a:ext cx="8691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Associative law of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6AF3B0-BFD6-C343-6C56-FBF5FA5B5855}"/>
              </a:ext>
            </a:extLst>
          </p:cNvPr>
          <p:cNvSpPr txBox="1"/>
          <p:nvPr/>
        </p:nvSpPr>
        <p:spPr>
          <a:xfrm>
            <a:off x="1194972" y="259030"/>
            <a:ext cx="80473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b="1" dirty="0"/>
              <a:t>associative law </a:t>
            </a:r>
            <a:r>
              <a:rPr lang="en-US" sz="2800" dirty="0"/>
              <a:t>of multiplication means:</a:t>
            </a:r>
            <a:br>
              <a:rPr lang="en-US" sz="2800" dirty="0"/>
            </a:br>
            <a:r>
              <a:rPr lang="en-US" sz="2800" dirty="0"/>
              <a:t>We can </a:t>
            </a:r>
            <a:r>
              <a:rPr lang="en-US" sz="2800" b="1" dirty="0"/>
              <a:t>change how numbers are grouped</a:t>
            </a:r>
            <a:r>
              <a:rPr lang="en-US" sz="2800" dirty="0"/>
              <a:t>, and the </a:t>
            </a:r>
            <a:r>
              <a:rPr lang="en-US" sz="2800" b="1" dirty="0"/>
              <a:t>answer stays the same.</a:t>
            </a:r>
            <a:endParaRPr lang="en-GB" sz="28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FCD2C8F-22A9-88ED-4C92-D24AB78B5AAD}"/>
              </a:ext>
            </a:extLst>
          </p:cNvPr>
          <p:cNvSpPr/>
          <p:nvPr/>
        </p:nvSpPr>
        <p:spPr>
          <a:xfrm>
            <a:off x="545779" y="4644970"/>
            <a:ext cx="82828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(2 x 5) x 3 = 2 x (5 x 3)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F260A92-FEA3-FF27-C8A9-0FB995102669}"/>
              </a:ext>
            </a:extLst>
          </p:cNvPr>
          <p:cNvSpPr/>
          <p:nvPr/>
        </p:nvSpPr>
        <p:spPr>
          <a:xfrm>
            <a:off x="581154" y="5461574"/>
            <a:ext cx="82828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x 3 = 2 x 15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B848E3E-2891-4CF8-50D8-CC9D9DDD314F}"/>
              </a:ext>
            </a:extLst>
          </p:cNvPr>
          <p:cNvSpPr/>
          <p:nvPr/>
        </p:nvSpPr>
        <p:spPr>
          <a:xfrm>
            <a:off x="581154" y="6284685"/>
            <a:ext cx="82828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  <a:r>
              <a:rPr lang="en-US" sz="2800" b="1" cap="none" spc="0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28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  <a:endParaRPr lang="en-US" sz="2800" b="1" cap="none" spc="0" dirty="0">
              <a:ln w="1905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 descr="A group of cubes with different colors&#10;&#10;AI-generated content may be incorrect.">
            <a:extLst>
              <a:ext uri="{FF2B5EF4-FFF2-40B4-BE49-F238E27FC236}">
                <a16:creationId xmlns:a16="http://schemas.microsoft.com/office/drawing/2014/main" id="{08BCE344-C113-FD33-8190-2D9B73999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686" y="1633321"/>
            <a:ext cx="4501418" cy="30009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B820EA-788B-9EC2-75A8-A7E60E7DDDA8}"/>
              </a:ext>
            </a:extLst>
          </p:cNvPr>
          <p:cNvSpPr/>
          <p:nvPr/>
        </p:nvSpPr>
        <p:spPr>
          <a:xfrm>
            <a:off x="545778" y="3206411"/>
            <a:ext cx="82828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9925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dirty="0"/>
              <a:t>How would you solve </a:t>
            </a:r>
          </a:p>
          <a:p>
            <a:pPr algn="ctr"/>
            <a:r>
              <a:rPr lang="en-GB" sz="4800" dirty="0"/>
              <a:t>24 x 5 x 2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C7A7A7-17F0-4839-8D06-1A9D29ABD039}"/>
              </a:ext>
            </a:extLst>
          </p:cNvPr>
          <p:cNvGrpSpPr/>
          <p:nvPr/>
        </p:nvGrpSpPr>
        <p:grpSpPr>
          <a:xfrm>
            <a:off x="-329043" y="1844043"/>
            <a:ext cx="9842300" cy="2700439"/>
            <a:chOff x="-329043" y="1844043"/>
            <a:chExt cx="9842300" cy="2700439"/>
          </a:xfrm>
        </p:grpSpPr>
        <p:pic>
          <p:nvPicPr>
            <p:cNvPr id="3" name="Picture 2" descr="Cartoon of a wizard hat holding a book and a wand&#10;&#10;AI-generated content may be incorrect.">
              <a:extLst>
                <a:ext uri="{FF2B5EF4-FFF2-40B4-BE49-F238E27FC236}">
                  <a16:creationId xmlns:a16="http://schemas.microsoft.com/office/drawing/2014/main" id="{391159CC-22E8-9589-2D80-137D79343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9043" y="3138511"/>
              <a:ext cx="1575458" cy="129753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A8F661-3E8A-3E75-5FA2-360A19CC4113}"/>
                </a:ext>
              </a:extLst>
            </p:cNvPr>
            <p:cNvGrpSpPr/>
            <p:nvPr/>
          </p:nvGrpSpPr>
          <p:grpSpPr>
            <a:xfrm>
              <a:off x="1171156" y="1844043"/>
              <a:ext cx="3462180" cy="1927109"/>
              <a:chOff x="3588774" y="1281028"/>
              <a:chExt cx="4778477" cy="1037285"/>
            </a:xfrm>
          </p:grpSpPr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0EFAFEDE-1A88-E618-5F0B-0E2486F563B7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522"/>
                  <a:gd name="adj2" fmla="val 43998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8AC035-9903-E926-720C-0C0A5862CB66}"/>
                  </a:ext>
                </a:extLst>
              </p:cNvPr>
              <p:cNvSpPr txBox="1"/>
              <p:nvPr/>
            </p:nvSpPr>
            <p:spPr>
              <a:xfrm>
                <a:off x="3985621" y="1385908"/>
                <a:ext cx="4101658" cy="844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GB" sz="3200" dirty="0"/>
                  <a:t>= (24 × 5) × 2</a:t>
                </a:r>
              </a:p>
              <a:p>
                <a:pPr>
                  <a:buNone/>
                </a:pPr>
                <a:r>
                  <a:rPr lang="en-GB" sz="3200" dirty="0"/>
                  <a:t>= 120 × 2 </a:t>
                </a:r>
              </a:p>
              <a:p>
                <a:pPr>
                  <a:buNone/>
                </a:pPr>
                <a:r>
                  <a:rPr lang="en-GB" sz="3200" dirty="0"/>
                  <a:t>= 240</a:t>
                </a:r>
                <a:endParaRPr lang="en-US" sz="3200" b="1" dirty="0"/>
              </a:p>
            </p:txBody>
          </p:sp>
        </p:grpSp>
        <p:pic>
          <p:nvPicPr>
            <p:cNvPr id="7" name="Picture 6" descr="A cartoon of a wizard hat holding a book&#10;&#10;AI-generated content may be incorrect.">
              <a:extLst>
                <a:ext uri="{FF2B5EF4-FFF2-40B4-BE49-F238E27FC236}">
                  <a16:creationId xmlns:a16="http://schemas.microsoft.com/office/drawing/2014/main" id="{0073E1D2-459F-2635-8DE4-CC987A9F5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9279" y="3138511"/>
              <a:ext cx="1683978" cy="140597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E03E046-99D3-934E-9FB2-785E0D93157F}"/>
                </a:ext>
              </a:extLst>
            </p:cNvPr>
            <p:cNvGrpSpPr/>
            <p:nvPr/>
          </p:nvGrpSpPr>
          <p:grpSpPr>
            <a:xfrm>
              <a:off x="4713476" y="1860167"/>
              <a:ext cx="3503444" cy="1927109"/>
              <a:chOff x="3588774" y="1281028"/>
              <a:chExt cx="4778477" cy="1037285"/>
            </a:xfrm>
          </p:grpSpPr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0AC7D6CF-4675-465B-B667-87EEA0302E77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60135"/>
                  <a:gd name="adj2" fmla="val 43998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8BD993-53FC-280B-EF1A-784FE2DE7384}"/>
                  </a:ext>
                </a:extLst>
              </p:cNvPr>
              <p:cNvSpPr txBox="1"/>
              <p:nvPr/>
            </p:nvSpPr>
            <p:spPr>
              <a:xfrm>
                <a:off x="4167824" y="1377227"/>
                <a:ext cx="4143146" cy="84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GB" sz="3200" dirty="0"/>
                  <a:t>= 24 × (5 × 2) </a:t>
                </a:r>
              </a:p>
              <a:p>
                <a:pPr>
                  <a:buNone/>
                </a:pPr>
                <a:r>
                  <a:rPr lang="en-GB" sz="3200" dirty="0"/>
                  <a:t>= 24 × 10 </a:t>
                </a:r>
              </a:p>
              <a:p>
                <a:pPr>
                  <a:buNone/>
                </a:pPr>
                <a:r>
                  <a:rPr lang="en-GB" sz="3200" dirty="0"/>
                  <a:t>= 240</a:t>
                </a:r>
                <a:endParaRPr lang="en-US" sz="3200" b="1" dirty="0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E1FD99-3725-AD9C-4F95-30C91F54529E}"/>
              </a:ext>
            </a:extLst>
          </p:cNvPr>
          <p:cNvSpPr txBox="1"/>
          <p:nvPr/>
        </p:nvSpPr>
        <p:spPr>
          <a:xfrm>
            <a:off x="1341129" y="4270609"/>
            <a:ext cx="67446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Which method do you prefer?</a:t>
            </a:r>
          </a:p>
          <a:p>
            <a:pPr algn="ctr"/>
            <a:r>
              <a:rPr lang="en-GB" sz="36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0428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068286" y="1947359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9 x 4 x 25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319397" y="1816701"/>
            <a:ext cx="11063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5319396" y="2772339"/>
            <a:ext cx="138620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5319397" y="3727977"/>
            <a:ext cx="13862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5319397" y="4683615"/>
            <a:ext cx="11063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370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5320544" y="5639252"/>
            <a:ext cx="110521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068286" y="2903871"/>
            <a:ext cx="332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20 x 18 x 5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068286" y="3860383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4 x 50 x 6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2068286" y="5773406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8 x 10 x 7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068286" y="4816895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37 x 5 x 2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EFBC2D-E911-9DF1-539C-E1E8CEEC0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660623" y="1130122"/>
            <a:ext cx="7429445" cy="2799618"/>
            <a:chOff x="2650053" y="1208196"/>
            <a:chExt cx="7429445" cy="188869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2713381" y="1208196"/>
              <a:ext cx="7366117" cy="1888695"/>
            </a:xfrm>
            <a:prstGeom prst="wedgeRoundRectCallout">
              <a:avLst>
                <a:gd name="adj1" fmla="val -59705"/>
                <a:gd name="adj2" fmla="val 25401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650053" y="1589545"/>
              <a:ext cx="7385902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Using the associative law can make calculations easier but does not change the answer.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387619" y="4290972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1387</TotalTime>
  <Words>174</Words>
  <Application>Microsoft Office PowerPoint</Application>
  <PresentationFormat>On-screen Show (4:3)</PresentationFormat>
  <Paragraphs>34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2025-12-23T16:26:46Z</dcterms:modified>
  <cp:category/>
</cp:coreProperties>
</file>