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1" r:id="rId3"/>
    <p:sldId id="297" r:id="rId4"/>
    <p:sldId id="292" r:id="rId5"/>
    <p:sldId id="295" r:id="rId6"/>
    <p:sldId id="2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99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9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574" y="2549639"/>
            <a:ext cx="4101448" cy="433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3ED0A-F601-4BAC-F752-9B5D4D25A8B6}"/>
              </a:ext>
            </a:extLst>
          </p:cNvPr>
          <p:cNvSpPr txBox="1"/>
          <p:nvPr/>
        </p:nvSpPr>
        <p:spPr>
          <a:xfrm>
            <a:off x="726886" y="848896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Associative law of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AF3B0-BFD6-C343-6C56-FBF5FA5B5855}"/>
              </a:ext>
            </a:extLst>
          </p:cNvPr>
          <p:cNvSpPr txBox="1"/>
          <p:nvPr/>
        </p:nvSpPr>
        <p:spPr>
          <a:xfrm>
            <a:off x="548325" y="1661802"/>
            <a:ext cx="8047349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/>
              <a:t>The </a:t>
            </a:r>
            <a:r>
              <a:rPr lang="en-US" sz="2800" b="1" dirty="0"/>
              <a:t>associative law </a:t>
            </a:r>
            <a:r>
              <a:rPr lang="en-US" sz="2800" dirty="0"/>
              <a:t>of multiplication means:</a:t>
            </a:r>
            <a:br>
              <a:rPr lang="en-US" sz="2800" dirty="0"/>
            </a:br>
            <a:r>
              <a:rPr lang="en-US" sz="2800" dirty="0"/>
              <a:t>we can ________ </a:t>
            </a:r>
            <a:r>
              <a:rPr lang="en-US" sz="2800" b="1" dirty="0"/>
              <a:t>how numbers are </a:t>
            </a:r>
            <a:r>
              <a:rPr lang="en-US" sz="2800" dirty="0"/>
              <a:t>_________ , and the </a:t>
            </a:r>
            <a:r>
              <a:rPr lang="en-US" sz="2800" b="1" dirty="0"/>
              <a:t>answer stays the </a:t>
            </a:r>
            <a:r>
              <a:rPr lang="en-US" sz="2800" dirty="0"/>
              <a:t>________.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CBF4C-19EC-218C-5D35-EB9159367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DB62B8-9B4C-06E6-19B1-6A623F1C6668}"/>
              </a:ext>
            </a:extLst>
          </p:cNvPr>
          <p:cNvSpPr txBox="1"/>
          <p:nvPr/>
        </p:nvSpPr>
        <p:spPr>
          <a:xfrm>
            <a:off x="1545954" y="2700255"/>
            <a:ext cx="19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change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99A3A-1900-B6E1-41FE-DFAD2537FDB4}"/>
              </a:ext>
            </a:extLst>
          </p:cNvPr>
          <p:cNvSpPr txBox="1"/>
          <p:nvPr/>
        </p:nvSpPr>
        <p:spPr>
          <a:xfrm>
            <a:off x="5829299" y="2715478"/>
            <a:ext cx="19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grouped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F7491-1A6A-13C2-6C6F-3A2D2A7ABBA7}"/>
              </a:ext>
            </a:extLst>
          </p:cNvPr>
          <p:cNvSpPr txBox="1"/>
          <p:nvPr/>
        </p:nvSpPr>
        <p:spPr>
          <a:xfrm>
            <a:off x="5085204" y="3572453"/>
            <a:ext cx="19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same</a:t>
            </a:r>
            <a:endParaRPr lang="en-GB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A02A8C4C-0786-5324-786E-8561CB027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0048"/>
              </p:ext>
            </p:extLst>
          </p:nvPr>
        </p:nvGraphicFramePr>
        <p:xfrm>
          <a:off x="2367643" y="1771680"/>
          <a:ext cx="16328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361655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BC7C505-73E1-BFE9-17BC-CB2C4CD49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69563"/>
              </p:ext>
            </p:extLst>
          </p:nvPr>
        </p:nvGraphicFramePr>
        <p:xfrm>
          <a:off x="2367643" y="3449812"/>
          <a:ext cx="16328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361655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65230CA-5E6B-2D93-16F9-CE4FAFFAF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28936"/>
              </p:ext>
            </p:extLst>
          </p:nvPr>
        </p:nvGraphicFramePr>
        <p:xfrm>
          <a:off x="2367643" y="2610746"/>
          <a:ext cx="16328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361655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F48D9E9-5E48-716E-787E-D35809BEF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29069"/>
              </p:ext>
            </p:extLst>
          </p:nvPr>
        </p:nvGraphicFramePr>
        <p:xfrm>
          <a:off x="5312227" y="2761718"/>
          <a:ext cx="1224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BA3ACBA-8B91-4E50-7345-67723B7A8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08088"/>
              </p:ext>
            </p:extLst>
          </p:nvPr>
        </p:nvGraphicFramePr>
        <p:xfrm>
          <a:off x="5312227" y="3503398"/>
          <a:ext cx="1224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393A9E41-227F-5C2E-220D-37777A92E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91929"/>
              </p:ext>
            </p:extLst>
          </p:nvPr>
        </p:nvGraphicFramePr>
        <p:xfrm>
          <a:off x="6689269" y="2761718"/>
          <a:ext cx="1224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27F38E7-89AA-4F15-2EC4-3AF7E9030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69915"/>
              </p:ext>
            </p:extLst>
          </p:nvPr>
        </p:nvGraphicFramePr>
        <p:xfrm>
          <a:off x="6689269" y="3503398"/>
          <a:ext cx="1224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7FCD2C8F-22A9-88ED-4C92-D24AB78B5AAD}"/>
              </a:ext>
            </a:extLst>
          </p:cNvPr>
          <p:cNvSpPr/>
          <p:nvPr/>
        </p:nvSpPr>
        <p:spPr>
          <a:xfrm>
            <a:off x="545779" y="4634084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(2 x 4) x 3 = 2 x (4 x 3)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DAD9D6-5D92-ABF2-191B-FDFA85CE16C3}"/>
              </a:ext>
            </a:extLst>
          </p:cNvPr>
          <p:cNvSpPr/>
          <p:nvPr/>
        </p:nvSpPr>
        <p:spPr>
          <a:xfrm>
            <a:off x="3747321" y="2836413"/>
            <a:ext cx="16966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260A92-FEA3-FF27-C8A9-0FB995102669}"/>
              </a:ext>
            </a:extLst>
          </p:cNvPr>
          <p:cNvSpPr/>
          <p:nvPr/>
        </p:nvSpPr>
        <p:spPr>
          <a:xfrm>
            <a:off x="700897" y="5491065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2 x 12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848E3E-2891-4CF8-50D8-CC9D9DDD314F}"/>
              </a:ext>
            </a:extLst>
          </p:cNvPr>
          <p:cNvSpPr/>
          <p:nvPr/>
        </p:nvSpPr>
        <p:spPr>
          <a:xfrm>
            <a:off x="581154" y="6267292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 = 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F2ABD8-066C-F61B-A1AC-B5F4017522E4}"/>
              </a:ext>
            </a:extLst>
          </p:cNvPr>
          <p:cNvSpPr/>
          <p:nvPr/>
        </p:nvSpPr>
        <p:spPr>
          <a:xfrm>
            <a:off x="1939880" y="246193"/>
            <a:ext cx="67446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/>
              <a:t>Associative Law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/>
              <a:t>How would you solve </a:t>
            </a:r>
          </a:p>
          <a:p>
            <a:pPr algn="ctr"/>
            <a:r>
              <a:rPr lang="en-GB" sz="4800" dirty="0"/>
              <a:t>39 x 20 x 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C7A7A7-17F0-4839-8D06-1A9D29ABD039}"/>
              </a:ext>
            </a:extLst>
          </p:cNvPr>
          <p:cNvGrpSpPr/>
          <p:nvPr/>
        </p:nvGrpSpPr>
        <p:grpSpPr>
          <a:xfrm>
            <a:off x="-263727" y="1844043"/>
            <a:ext cx="9744326" cy="2700439"/>
            <a:chOff x="-263727" y="1844043"/>
            <a:chExt cx="9744326" cy="2700439"/>
          </a:xfrm>
        </p:grpSpPr>
        <p:pic>
          <p:nvPicPr>
            <p:cNvPr id="3" name="Picture 2" descr="Cartoon of a wizard hat holding a book and a wand&#10;&#10;AI-generated content may be incorrect.">
              <a:extLst>
                <a:ext uri="{FF2B5EF4-FFF2-40B4-BE49-F238E27FC236}">
                  <a16:creationId xmlns:a16="http://schemas.microsoft.com/office/drawing/2014/main" id="{391159CC-22E8-9589-2D80-137D7934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63727" y="3138511"/>
              <a:ext cx="1575458" cy="129753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A8F661-3E8A-3E75-5FA2-360A19CC4113}"/>
                </a:ext>
              </a:extLst>
            </p:cNvPr>
            <p:cNvGrpSpPr/>
            <p:nvPr/>
          </p:nvGrpSpPr>
          <p:grpSpPr>
            <a:xfrm>
              <a:off x="1171156" y="1844043"/>
              <a:ext cx="3462180" cy="1927109"/>
              <a:chOff x="3588774" y="1281028"/>
              <a:chExt cx="4778477" cy="1037285"/>
            </a:xfrm>
          </p:grpSpPr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0EFAFEDE-1A88-E618-5F0B-0E2486F563B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522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AC035-9903-E926-720C-0C0A5862CB66}"/>
                  </a:ext>
                </a:extLst>
              </p:cNvPr>
              <p:cNvSpPr txBox="1"/>
              <p:nvPr/>
            </p:nvSpPr>
            <p:spPr>
              <a:xfrm>
                <a:off x="3985621" y="1385908"/>
                <a:ext cx="4101658" cy="844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(39 × 20) × 5</a:t>
                </a:r>
              </a:p>
              <a:p>
                <a:pPr>
                  <a:buNone/>
                </a:pPr>
                <a:r>
                  <a:rPr lang="en-GB" sz="3200" dirty="0"/>
                  <a:t>= 780 × 5</a:t>
                </a:r>
              </a:p>
              <a:p>
                <a:pPr>
                  <a:buNone/>
                </a:pPr>
                <a:r>
                  <a:rPr lang="en-GB" sz="3200" dirty="0"/>
                  <a:t>= 3900</a:t>
                </a:r>
                <a:endParaRPr lang="en-US" sz="3200" b="1" dirty="0"/>
              </a:p>
            </p:txBody>
          </p:sp>
        </p:grpSp>
        <p:pic>
          <p:nvPicPr>
            <p:cNvPr id="7" name="Picture 6" descr="A cartoon of a wizard hat holding a book&#10;&#10;AI-generated content may be incorrect.">
              <a:extLst>
                <a:ext uri="{FF2B5EF4-FFF2-40B4-BE49-F238E27FC236}">
                  <a16:creationId xmlns:a16="http://schemas.microsoft.com/office/drawing/2014/main" id="{0073E1D2-459F-2635-8DE4-CC987A9F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6621" y="3138511"/>
              <a:ext cx="1683978" cy="140597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03E046-99D3-934E-9FB2-785E0D93157F}"/>
                </a:ext>
              </a:extLst>
            </p:cNvPr>
            <p:cNvGrpSpPr/>
            <p:nvPr/>
          </p:nvGrpSpPr>
          <p:grpSpPr>
            <a:xfrm>
              <a:off x="4713476" y="1860167"/>
              <a:ext cx="3503444" cy="1927109"/>
              <a:chOff x="3588774" y="1281028"/>
              <a:chExt cx="4778477" cy="1037285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0AC7D6CF-4675-465B-B667-87EEA0302E7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60135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8BD993-53FC-280B-EF1A-784FE2DE7384}"/>
                  </a:ext>
                </a:extLst>
              </p:cNvPr>
              <p:cNvSpPr txBox="1"/>
              <p:nvPr/>
            </p:nvSpPr>
            <p:spPr>
              <a:xfrm>
                <a:off x="4167824" y="1377227"/>
                <a:ext cx="4143146" cy="84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39 × (20 × 5) </a:t>
                </a:r>
              </a:p>
              <a:p>
                <a:pPr>
                  <a:buNone/>
                </a:pPr>
                <a:r>
                  <a:rPr lang="en-GB" sz="3200" dirty="0"/>
                  <a:t>= 39 × 100 </a:t>
                </a:r>
              </a:p>
              <a:p>
                <a:pPr>
                  <a:buNone/>
                </a:pPr>
                <a:r>
                  <a:rPr lang="en-GB" sz="3200" dirty="0"/>
                  <a:t>= 3900</a:t>
                </a:r>
                <a:endParaRPr lang="en-US" sz="3200" b="1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E1FD99-3725-AD9C-4F95-30C91F54529E}"/>
              </a:ext>
            </a:extLst>
          </p:cNvPr>
          <p:cNvSpPr txBox="1"/>
          <p:nvPr/>
        </p:nvSpPr>
        <p:spPr>
          <a:xfrm>
            <a:off x="1341129" y="4270609"/>
            <a:ext cx="6744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Which method do you prefer?</a:t>
            </a:r>
          </a:p>
          <a:p>
            <a:pPr algn="ctr"/>
            <a:r>
              <a:rPr lang="en-GB" sz="3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428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43251" y="5741882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47 x 4 x 25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19397" y="1816701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319396" y="2772339"/>
            <a:ext cx="13862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4600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19397" y="3727977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9700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319397" y="4683615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820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5320544" y="5639252"/>
            <a:ext cx="13850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4700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43251" y="381280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20 x 97 x 5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43251" y="2848273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46 x 50 x 2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1943251" y="1883737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4 x 10 x 6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43251" y="4777345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 x 82 x 5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097116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812878" y="1859465"/>
            <a:ext cx="7124644" cy="2289085"/>
            <a:chOff x="2650053" y="1737620"/>
            <a:chExt cx="7429445" cy="154427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713381" y="1737620"/>
              <a:ext cx="7366117" cy="1544276"/>
            </a:xfrm>
            <a:prstGeom prst="wedgeRoundRectCallout">
              <a:avLst>
                <a:gd name="adj1" fmla="val -61781"/>
                <a:gd name="adj2" fmla="val -222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650053" y="1924991"/>
              <a:ext cx="7385902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/>
                <a:t>Changing how numbers are grouped in a multiplication changes the answer.</a:t>
              </a:r>
              <a:r>
                <a:rPr lang="en-US" sz="4000" dirty="0"/>
                <a:t>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294101" y="484497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1588</TotalTime>
  <Words>176</Words>
  <Application>Microsoft Office PowerPoint</Application>
  <PresentationFormat>On-screen Show (4:3)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2025-12-23T16:14:16Z</dcterms:modified>
  <cp:category/>
</cp:coreProperties>
</file>