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57" r:id="rId3"/>
    <p:sldId id="279" r:id="rId4"/>
    <p:sldId id="280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765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050648" y="819952"/>
            <a:ext cx="79574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8 x 7 table </a:t>
            </a:r>
          </a:p>
          <a:p>
            <a:pPr algn="ctr"/>
            <a:r>
              <a:rPr lang="en-US" sz="5400" dirty="0"/>
              <a:t>(using 7 = 5 + 2  Strategy)</a:t>
            </a:r>
            <a:endParaRPr lang="en-GB" sz="5400" dirty="0"/>
          </a:p>
        </p:txBody>
      </p:sp>
      <p:pic>
        <p:nvPicPr>
          <p:cNvPr id="5" name="Picture 4" descr="Cartoon of a hat and a purple ball&#10;&#10;AI-generated content may be incorrect.">
            <a:extLst>
              <a:ext uri="{FF2B5EF4-FFF2-40B4-BE49-F238E27FC236}">
                <a16:creationId xmlns:a16="http://schemas.microsoft.com/office/drawing/2014/main" id="{0C9AD90B-565A-2D5A-D0D1-00315BFF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8570" y="2694039"/>
            <a:ext cx="3341560" cy="3367098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40630" y="6412075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7s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7984493E-36F3-8D09-F1D6-3B786D57F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53862"/>
              </p:ext>
            </p:extLst>
          </p:nvPr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:a16="http://schemas.microsoft.com/office/drawing/2014/main" id="{0E4EB701-5424-8646-5F18-BC0AF8DCBB4C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D2FEBFD-D82B-10F5-9667-A627D2053AE3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74742A3-6E4D-9F74-4552-A6E8A02FD15D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9608AEF-0690-6E74-5A7C-76C15F1A9A24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B287602-2FAE-0E84-5F3F-9CEC255DCFC3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30EF93D-A815-70C9-402B-12E697309B08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35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3E75AA9-D266-4B05-058B-55DE2DEDCD82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B51B98A-3D89-F060-0897-8D3268488563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49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84432AB-BAF5-8F4A-127B-E7A9BA3E4F82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56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6A3D49-B529-C348-B9A3-18C18A630C77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63</a:t>
            </a: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F6AB8F5A-D206-ACB0-484B-2E37A5FF62AC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59" name="Arrow: Curved Down 58">
              <a:extLst>
                <a:ext uri="{FF2B5EF4-FFF2-40B4-BE49-F238E27FC236}">
                  <a16:creationId xmlns:a16="http://schemas.microsoft.com/office/drawing/2014/main" id="{1636C651-1CBC-29F8-7FC1-E1F6933D43E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43B1297-8373-BB12-5895-9F13C8D85BB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FB55870-5A9D-FA60-4E9E-C9BEC5AF9054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63" name="Arrow: Curved Down 62">
              <a:extLst>
                <a:ext uri="{FF2B5EF4-FFF2-40B4-BE49-F238E27FC236}">
                  <a16:creationId xmlns:a16="http://schemas.microsoft.com/office/drawing/2014/main" id="{786D2A3C-9B4A-FD52-3E15-B68B6A96796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976B06B-1833-E556-0EFE-FC461B976044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F941B3F-A59D-F00D-9E60-D4E047739709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66" name="Arrow: Curved Down 65">
              <a:extLst>
                <a:ext uri="{FF2B5EF4-FFF2-40B4-BE49-F238E27FC236}">
                  <a16:creationId xmlns:a16="http://schemas.microsoft.com/office/drawing/2014/main" id="{3E5CC5CF-5FE9-6AB5-A37B-D6EA40EEF1C0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9575C5B-3DFE-18B8-C689-8BBADCEA989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E05708A5-B5E1-F77E-C2D9-B0C82E2EF308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69" name="Arrow: Curved Down 68">
              <a:extLst>
                <a:ext uri="{FF2B5EF4-FFF2-40B4-BE49-F238E27FC236}">
                  <a16:creationId xmlns:a16="http://schemas.microsoft.com/office/drawing/2014/main" id="{CDFDED56-7A5D-93CC-7DC1-6DE30DD22CB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EC58F820-632C-0C2D-1702-77D61A99AE2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AE58BA3-18C9-81DD-201F-5D2C9123BFF0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72" name="Arrow: Curved Down 71">
              <a:extLst>
                <a:ext uri="{FF2B5EF4-FFF2-40B4-BE49-F238E27FC236}">
                  <a16:creationId xmlns:a16="http://schemas.microsoft.com/office/drawing/2014/main" id="{8D0A2793-841B-0661-0F82-570D7463F98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18BEB0EE-ABC1-E559-5C55-FFD2C8DCD60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C4DDB329-B43D-67A5-95C8-EED81995CBCF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75" name="Arrow: Curved Down 74">
              <a:extLst>
                <a:ext uri="{FF2B5EF4-FFF2-40B4-BE49-F238E27FC236}">
                  <a16:creationId xmlns:a16="http://schemas.microsoft.com/office/drawing/2014/main" id="{DF89330F-A203-F074-08B5-F976A19261E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5903D1A-A20B-8B29-AFA9-B42066C67415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59320769-750E-1576-62F0-7AF518909CA2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78" name="Arrow: Curved Down 77">
              <a:extLst>
                <a:ext uri="{FF2B5EF4-FFF2-40B4-BE49-F238E27FC236}">
                  <a16:creationId xmlns:a16="http://schemas.microsoft.com/office/drawing/2014/main" id="{5578368E-B679-97E9-E2D0-7B6E7869B371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836A221C-891D-8891-95FA-A19B2620DAC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EF3D7052-E583-2A1E-8CAD-AC0B5A1475A6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81" name="Arrow: Curved Down 80">
              <a:extLst>
                <a:ext uri="{FF2B5EF4-FFF2-40B4-BE49-F238E27FC236}">
                  <a16:creationId xmlns:a16="http://schemas.microsoft.com/office/drawing/2014/main" id="{BD14989D-7023-4700-B5E7-CC4691A294F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F1B07C8-662B-41E1-0DA5-E6A4C4F5527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507C578-56E0-3CEB-7672-CE289D1647AA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84" name="Arrow: Curved Down 83">
              <a:extLst>
                <a:ext uri="{FF2B5EF4-FFF2-40B4-BE49-F238E27FC236}">
                  <a16:creationId xmlns:a16="http://schemas.microsoft.com/office/drawing/2014/main" id="{356D7E61-ACA6-142C-DE2A-A384A4FCBBA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C59FE30-8BCB-363E-D8A4-F5ED4641C81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  <p:graphicFrame>
        <p:nvGraphicFramePr>
          <p:cNvPr id="86" name="Table 85">
            <a:extLst>
              <a:ext uri="{FF2B5EF4-FFF2-40B4-BE49-F238E27FC236}">
                <a16:creationId xmlns:a16="http://schemas.microsoft.com/office/drawing/2014/main" id="{738F777D-A9F6-A4B5-8822-DCECF11E82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795722"/>
              </p:ext>
            </p:extLst>
          </p:nvPr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87" name="TextBox 86">
            <a:extLst>
              <a:ext uri="{FF2B5EF4-FFF2-40B4-BE49-F238E27FC236}">
                <a16:creationId xmlns:a16="http://schemas.microsoft.com/office/drawing/2014/main" id="{49AE92EA-2A03-3E87-D2AC-F1EA4AD281C2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70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6AA3E50-A73F-6873-8965-498559F505BE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89" name="Arrow: Curved Down 88">
              <a:extLst>
                <a:ext uri="{FF2B5EF4-FFF2-40B4-BE49-F238E27FC236}">
                  <a16:creationId xmlns:a16="http://schemas.microsoft.com/office/drawing/2014/main" id="{1BD3A694-131E-4555-A2B0-9A5901AD12B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1A0D906E-5F47-E881-B940-8EBACC4EE316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2" grpId="0"/>
      <p:bldP spid="43" grpId="0"/>
      <p:bldP spid="44" grpId="0"/>
      <p:bldP spid="48" grpId="0"/>
      <p:bldP spid="49" grpId="0"/>
      <p:bldP spid="50" grpId="0"/>
      <p:bldP spid="51" grpId="0"/>
      <p:bldP spid="52" grpId="0"/>
      <p:bldP spid="56" grpId="0"/>
      <p:bldP spid="57" grpId="0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1FCF86-62A0-F935-5A58-43C9716B4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9882DB-B464-574B-AFCC-DB61608B5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16" name="Picture 15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CF3AC89F-AFE3-8131-0223-4A595575BB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45" y="1486672"/>
            <a:ext cx="1374372" cy="1511050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39F107C6-BE28-0229-808C-DD61767A9BD4}"/>
              </a:ext>
            </a:extLst>
          </p:cNvPr>
          <p:cNvGrpSpPr/>
          <p:nvPr/>
        </p:nvGrpSpPr>
        <p:grpSpPr>
          <a:xfrm>
            <a:off x="2153669" y="629096"/>
            <a:ext cx="6823586" cy="1927109"/>
            <a:chOff x="3588774" y="1281028"/>
            <a:chExt cx="4778477" cy="103728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FCE3AE18-F843-FBA7-9071-007E980481AB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B27792F-36FF-0639-94A7-EC110B6C2111}"/>
                </a:ext>
              </a:extLst>
            </p:cNvPr>
            <p:cNvSpPr txBox="1"/>
            <p:nvPr/>
          </p:nvSpPr>
          <p:spPr>
            <a:xfrm>
              <a:off x="3588774" y="1347442"/>
              <a:ext cx="4778477" cy="84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400" dirty="0"/>
                <a:t>Recap: </a:t>
              </a:r>
            </a:p>
            <a:p>
              <a:pPr algn="ctr">
                <a:buNone/>
              </a:pPr>
              <a:r>
                <a:rPr lang="en-US" sz="2400" dirty="0"/>
                <a:t>The distributive law lets us </a:t>
              </a:r>
              <a:r>
                <a:rPr lang="en-US" sz="2400" b="1" dirty="0"/>
                <a:t>break a number into parts</a:t>
              </a:r>
              <a:r>
                <a:rPr lang="en-US" sz="2400" dirty="0"/>
                <a:t> to make a multiplication easier — then </a:t>
              </a:r>
              <a:r>
                <a:rPr lang="en-US" sz="2400" b="1" dirty="0"/>
                <a:t>put the answers back together</a:t>
              </a:r>
              <a:r>
                <a:rPr lang="en-US" sz="2400" dirty="0"/>
                <a:t>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4A9DD4B-7EBB-E954-66A6-7ED5A0CF503C}"/>
              </a:ext>
            </a:extLst>
          </p:cNvPr>
          <p:cNvGrpSpPr/>
          <p:nvPr/>
        </p:nvGrpSpPr>
        <p:grpSpPr>
          <a:xfrm>
            <a:off x="2153669" y="619355"/>
            <a:ext cx="6823586" cy="1927109"/>
            <a:chOff x="3588774" y="1281028"/>
            <a:chExt cx="4778477" cy="1037285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7734213B-6AB6-36D0-B4D9-8A6F81C97D6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0A3AD47-8086-5153-801C-7B43F111CB10}"/>
                </a:ext>
              </a:extLst>
            </p:cNvPr>
            <p:cNvSpPr txBox="1"/>
            <p:nvPr/>
          </p:nvSpPr>
          <p:spPr>
            <a:xfrm>
              <a:off x="3588774" y="1306630"/>
              <a:ext cx="4778477" cy="9774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2800" b="1" dirty="0"/>
                <a:t>Example: 2 × 7</a:t>
              </a:r>
            </a:p>
            <a:p>
              <a:pPr algn="ctr">
                <a:buNone/>
              </a:pPr>
              <a:r>
                <a:rPr lang="en-US" sz="2800" dirty="0"/>
                <a:t>Instead of doing 2 × 7 all at once, we can </a:t>
              </a:r>
              <a:r>
                <a:rPr lang="en-US" sz="2800" b="1" dirty="0"/>
                <a:t>partition</a:t>
              </a:r>
              <a:r>
                <a:rPr lang="en-US" sz="2800" dirty="0"/>
                <a:t> the 7:</a:t>
              </a:r>
            </a:p>
            <a:p>
              <a:pPr algn="ctr">
                <a:buNone/>
              </a:pPr>
              <a:r>
                <a:rPr lang="en-US" sz="2800" dirty="0"/>
                <a:t>7 = 5 + 2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99ED1C0-B87C-EDB5-E6B7-B91BD3BDB81A}"/>
              </a:ext>
            </a:extLst>
          </p:cNvPr>
          <p:cNvGrpSpPr/>
          <p:nvPr/>
        </p:nvGrpSpPr>
        <p:grpSpPr>
          <a:xfrm>
            <a:off x="3374790" y="4264846"/>
            <a:ext cx="3408000" cy="360000"/>
            <a:chOff x="3031211" y="3299748"/>
            <a:chExt cx="3408000" cy="36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3CF93C6-9F7C-7A02-43F8-710625E85B52}"/>
                </a:ext>
              </a:extLst>
            </p:cNvPr>
            <p:cNvSpPr/>
            <p:nvPr/>
          </p:nvSpPr>
          <p:spPr>
            <a:xfrm rot="5400000">
              <a:off x="3031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138F491-1E71-F87E-C911-358655236DA8}"/>
                </a:ext>
              </a:extLst>
            </p:cNvPr>
            <p:cNvSpPr/>
            <p:nvPr/>
          </p:nvSpPr>
          <p:spPr>
            <a:xfrm rot="5400000">
              <a:off x="3539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4E1E3F3-CB92-B565-D006-15A9E6C26E15}"/>
                </a:ext>
              </a:extLst>
            </p:cNvPr>
            <p:cNvSpPr/>
            <p:nvPr/>
          </p:nvSpPr>
          <p:spPr>
            <a:xfrm rot="5400000">
              <a:off x="4047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04DB4CD-8707-DB29-6BC1-075D66E1F718}"/>
                </a:ext>
              </a:extLst>
            </p:cNvPr>
            <p:cNvSpPr/>
            <p:nvPr/>
          </p:nvSpPr>
          <p:spPr>
            <a:xfrm rot="5400000">
              <a:off x="4555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697B8046-3530-E1DB-B1EB-B601C2FBE7F5}"/>
                </a:ext>
              </a:extLst>
            </p:cNvPr>
            <p:cNvSpPr/>
            <p:nvPr/>
          </p:nvSpPr>
          <p:spPr>
            <a:xfrm rot="5400000">
              <a:off x="5063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62BBCC98-B9A1-FBE8-76E4-38FBC9F7A0FA}"/>
                </a:ext>
              </a:extLst>
            </p:cNvPr>
            <p:cNvSpPr/>
            <p:nvPr/>
          </p:nvSpPr>
          <p:spPr>
            <a:xfrm rot="5400000">
              <a:off x="6079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0DDDCC1-D055-39F7-875A-8C59484D30BE}"/>
                </a:ext>
              </a:extLst>
            </p:cNvPr>
            <p:cNvSpPr/>
            <p:nvPr/>
          </p:nvSpPr>
          <p:spPr>
            <a:xfrm rot="5400000">
              <a:off x="5571211" y="3299748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BE71693-9A1B-ABF1-886D-32FAA4831879}"/>
              </a:ext>
            </a:extLst>
          </p:cNvPr>
          <p:cNvGrpSpPr/>
          <p:nvPr/>
        </p:nvGrpSpPr>
        <p:grpSpPr>
          <a:xfrm>
            <a:off x="3374790" y="4264846"/>
            <a:ext cx="3408000" cy="360000"/>
            <a:chOff x="3031211" y="3299748"/>
            <a:chExt cx="3408000" cy="360000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D6249FA0-F6FB-56FC-4721-E2890F8043ED}"/>
                </a:ext>
              </a:extLst>
            </p:cNvPr>
            <p:cNvSpPr/>
            <p:nvPr/>
          </p:nvSpPr>
          <p:spPr>
            <a:xfrm rot="5400000">
              <a:off x="3031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E3F48CA-8330-0455-2B2E-BA2AF66033C2}"/>
                </a:ext>
              </a:extLst>
            </p:cNvPr>
            <p:cNvSpPr/>
            <p:nvPr/>
          </p:nvSpPr>
          <p:spPr>
            <a:xfrm rot="5400000">
              <a:off x="3539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5ADA0876-3005-FE2B-7C19-3B7E17792071}"/>
                </a:ext>
              </a:extLst>
            </p:cNvPr>
            <p:cNvSpPr/>
            <p:nvPr/>
          </p:nvSpPr>
          <p:spPr>
            <a:xfrm rot="5400000">
              <a:off x="4047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6549EAE-C155-ED85-57EE-91AEB8186107}"/>
                </a:ext>
              </a:extLst>
            </p:cNvPr>
            <p:cNvSpPr/>
            <p:nvPr/>
          </p:nvSpPr>
          <p:spPr>
            <a:xfrm rot="5400000">
              <a:off x="4555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99DCB72-DDB3-9B12-5D3D-0EFD24658952}"/>
                </a:ext>
              </a:extLst>
            </p:cNvPr>
            <p:cNvSpPr/>
            <p:nvPr/>
          </p:nvSpPr>
          <p:spPr>
            <a:xfrm rot="5400000">
              <a:off x="5063211" y="3299748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DD06A-30AB-1197-2D5B-7E5675F4212C}"/>
                </a:ext>
              </a:extLst>
            </p:cNvPr>
            <p:cNvSpPr/>
            <p:nvPr/>
          </p:nvSpPr>
          <p:spPr>
            <a:xfrm rot="5400000">
              <a:off x="6079211" y="3299748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33F7516-12B6-72CC-7E3A-B4D61D8828AE}"/>
                </a:ext>
              </a:extLst>
            </p:cNvPr>
            <p:cNvSpPr/>
            <p:nvPr/>
          </p:nvSpPr>
          <p:spPr>
            <a:xfrm rot="5400000">
              <a:off x="5571211" y="3299748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08CBB80-9DF0-9FC5-1DEF-3665491E2992}"/>
              </a:ext>
            </a:extLst>
          </p:cNvPr>
          <p:cNvGrpSpPr/>
          <p:nvPr/>
        </p:nvGrpSpPr>
        <p:grpSpPr>
          <a:xfrm>
            <a:off x="3374790" y="4264846"/>
            <a:ext cx="2392000" cy="360000"/>
            <a:chOff x="3284125" y="5390244"/>
            <a:chExt cx="2392000" cy="36000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C12696D-0DB3-A7E2-E685-6606F3B6F916}"/>
                </a:ext>
              </a:extLst>
            </p:cNvPr>
            <p:cNvSpPr/>
            <p:nvPr/>
          </p:nvSpPr>
          <p:spPr>
            <a:xfrm rot="5400000">
              <a:off x="3284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F1CB182-29C8-FFA4-0B79-65784CF82A98}"/>
                </a:ext>
              </a:extLst>
            </p:cNvPr>
            <p:cNvSpPr/>
            <p:nvPr/>
          </p:nvSpPr>
          <p:spPr>
            <a:xfrm rot="5400000">
              <a:off x="3792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C481117-E4CE-94E5-AAF2-803200C61E38}"/>
                </a:ext>
              </a:extLst>
            </p:cNvPr>
            <p:cNvSpPr/>
            <p:nvPr/>
          </p:nvSpPr>
          <p:spPr>
            <a:xfrm rot="5400000">
              <a:off x="4300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C90B05D-3237-87C7-E51D-4DDF06742BEB}"/>
                </a:ext>
              </a:extLst>
            </p:cNvPr>
            <p:cNvSpPr/>
            <p:nvPr/>
          </p:nvSpPr>
          <p:spPr>
            <a:xfrm rot="5400000">
              <a:off x="4808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A7B9BAF-1AE8-F3C7-8337-834E08671165}"/>
                </a:ext>
              </a:extLst>
            </p:cNvPr>
            <p:cNvSpPr/>
            <p:nvPr/>
          </p:nvSpPr>
          <p:spPr>
            <a:xfrm rot="5400000">
              <a:off x="5316125" y="539024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44F40E7-EEC7-A95E-2804-013C83A69213}"/>
              </a:ext>
            </a:extLst>
          </p:cNvPr>
          <p:cNvGrpSpPr/>
          <p:nvPr/>
        </p:nvGrpSpPr>
        <p:grpSpPr>
          <a:xfrm>
            <a:off x="5914790" y="4264846"/>
            <a:ext cx="868000" cy="360000"/>
            <a:chOff x="5824125" y="5390244"/>
            <a:chExt cx="868000" cy="360000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CDC2990-0CA3-C47D-EC9F-840D1A6AC1D9}"/>
                </a:ext>
              </a:extLst>
            </p:cNvPr>
            <p:cNvSpPr/>
            <p:nvPr/>
          </p:nvSpPr>
          <p:spPr>
            <a:xfrm rot="5400000">
              <a:off x="6332125" y="539024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9B481D0-1691-6424-4750-D1501628FE13}"/>
                </a:ext>
              </a:extLst>
            </p:cNvPr>
            <p:cNvSpPr/>
            <p:nvPr/>
          </p:nvSpPr>
          <p:spPr>
            <a:xfrm rot="5400000">
              <a:off x="5824125" y="539024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5149E8E-DB14-C8C4-39A5-C5BE04500A5C}"/>
              </a:ext>
            </a:extLst>
          </p:cNvPr>
          <p:cNvGrpSpPr/>
          <p:nvPr/>
        </p:nvGrpSpPr>
        <p:grpSpPr>
          <a:xfrm>
            <a:off x="2153669" y="600085"/>
            <a:ext cx="6823586" cy="2171222"/>
            <a:chOff x="3588774" y="1281028"/>
            <a:chExt cx="4778477" cy="1168681"/>
          </a:xfrm>
        </p:grpSpPr>
        <p:sp>
          <p:nvSpPr>
            <p:cNvPr id="54" name="Speech Bubble: Rectangle with Corners Rounded 53">
              <a:extLst>
                <a:ext uri="{FF2B5EF4-FFF2-40B4-BE49-F238E27FC236}">
                  <a16:creationId xmlns:a16="http://schemas.microsoft.com/office/drawing/2014/main" id="{B394D22E-4D9F-53D2-71DE-79AA9DA94F8E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C9C2228-EFE5-D50B-214C-D872D7D4D2C1}"/>
                </a:ext>
              </a:extLst>
            </p:cNvPr>
            <p:cNvSpPr txBox="1"/>
            <p:nvPr/>
          </p:nvSpPr>
          <p:spPr>
            <a:xfrm>
              <a:off x="3588774" y="1406028"/>
              <a:ext cx="4778477" cy="10436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200" dirty="0"/>
                <a:t>Now we </a:t>
              </a:r>
              <a:r>
                <a:rPr lang="en-US" sz="3200" b="1" dirty="0"/>
                <a:t>multiply each part by 2</a:t>
              </a:r>
              <a:r>
                <a:rPr lang="en-US" sz="3200" dirty="0"/>
                <a:t>:</a:t>
              </a:r>
            </a:p>
            <a:p>
              <a:pPr algn="ctr">
                <a:buNone/>
              </a:pPr>
              <a:r>
                <a:rPr lang="en-US" sz="3200" dirty="0"/>
                <a:t>2 × 5  = 10</a:t>
              </a:r>
              <a:br>
                <a:rPr lang="en-US" sz="3200" dirty="0"/>
              </a:br>
              <a:r>
                <a:rPr lang="en-US" sz="3200" dirty="0"/>
                <a:t>2 × 2 = 4</a:t>
              </a:r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227CD65-F9FA-E9C7-8074-492F671950D9}"/>
              </a:ext>
            </a:extLst>
          </p:cNvPr>
          <p:cNvGrpSpPr/>
          <p:nvPr/>
        </p:nvGrpSpPr>
        <p:grpSpPr>
          <a:xfrm>
            <a:off x="2169053" y="597457"/>
            <a:ext cx="6861457" cy="1927109"/>
            <a:chOff x="3588774" y="1281028"/>
            <a:chExt cx="4778477" cy="1037285"/>
          </a:xfrm>
        </p:grpSpPr>
        <p:sp>
          <p:nvSpPr>
            <p:cNvPr id="73" name="Speech Bubble: Rectangle with Corners Rounded 72">
              <a:extLst>
                <a:ext uri="{FF2B5EF4-FFF2-40B4-BE49-F238E27FC236}">
                  <a16:creationId xmlns:a16="http://schemas.microsoft.com/office/drawing/2014/main" id="{87A828C3-4A13-9586-8BA1-E1DC3068534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DE0A654-284E-D665-1616-C1FAB2385F71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84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Then we </a:t>
              </a:r>
              <a:r>
                <a:rPr lang="en-US" sz="3600" b="1" dirty="0"/>
                <a:t>add the two answers</a:t>
              </a:r>
              <a:r>
                <a:rPr lang="en-US" sz="3600" dirty="0"/>
                <a:t>:</a:t>
              </a:r>
            </a:p>
            <a:p>
              <a:pPr algn="ctr">
                <a:buNone/>
              </a:pPr>
              <a:r>
                <a:rPr lang="en-US" sz="3600" dirty="0"/>
                <a:t>10 + 4 = 14</a:t>
              </a:r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C87F82B-9A32-AC21-6AA7-57B93B7967D8}"/>
              </a:ext>
            </a:extLst>
          </p:cNvPr>
          <p:cNvGrpSpPr/>
          <p:nvPr/>
        </p:nvGrpSpPr>
        <p:grpSpPr>
          <a:xfrm>
            <a:off x="1850791" y="4786268"/>
            <a:ext cx="2392000" cy="360000"/>
            <a:chOff x="1381681" y="5087094"/>
            <a:chExt cx="2392000" cy="3600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03789D70-2648-EC8D-C320-2EAB92B88607}"/>
                </a:ext>
              </a:extLst>
            </p:cNvPr>
            <p:cNvSpPr/>
            <p:nvPr/>
          </p:nvSpPr>
          <p:spPr>
            <a:xfrm rot="5400000">
              <a:off x="1381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B4573E22-7922-9B97-120D-4C24D1FCB1EC}"/>
                </a:ext>
              </a:extLst>
            </p:cNvPr>
            <p:cNvSpPr/>
            <p:nvPr/>
          </p:nvSpPr>
          <p:spPr>
            <a:xfrm rot="5400000">
              <a:off x="1889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3AFFF7C7-253A-007F-3B40-E8CB38EFE170}"/>
                </a:ext>
              </a:extLst>
            </p:cNvPr>
            <p:cNvSpPr/>
            <p:nvPr/>
          </p:nvSpPr>
          <p:spPr>
            <a:xfrm rot="5400000">
              <a:off x="2397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ABB3C67-4034-0DCC-DCEC-8E0BF8B52BDF}"/>
                </a:ext>
              </a:extLst>
            </p:cNvPr>
            <p:cNvSpPr/>
            <p:nvPr/>
          </p:nvSpPr>
          <p:spPr>
            <a:xfrm rot="5400000">
              <a:off x="2905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8A11061-F39C-E94A-CF5F-0D13387A5A02}"/>
                </a:ext>
              </a:extLst>
            </p:cNvPr>
            <p:cNvSpPr/>
            <p:nvPr/>
          </p:nvSpPr>
          <p:spPr>
            <a:xfrm rot="5400000">
              <a:off x="3413681" y="508709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818A68E-CDED-A689-7FD6-CBF8BF28E0F6}"/>
              </a:ext>
            </a:extLst>
          </p:cNvPr>
          <p:cNvGrpSpPr/>
          <p:nvPr/>
        </p:nvGrpSpPr>
        <p:grpSpPr>
          <a:xfrm>
            <a:off x="6422790" y="4780805"/>
            <a:ext cx="868000" cy="360000"/>
            <a:chOff x="7599416" y="3174124"/>
            <a:chExt cx="868000" cy="360000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A84F6C0-1B91-6A79-D264-FC71F7A7E413}"/>
                </a:ext>
              </a:extLst>
            </p:cNvPr>
            <p:cNvSpPr/>
            <p:nvPr/>
          </p:nvSpPr>
          <p:spPr>
            <a:xfrm rot="5400000">
              <a:off x="7599416" y="317412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20374A32-BD89-222F-0D42-B075CC248203}"/>
                </a:ext>
              </a:extLst>
            </p:cNvPr>
            <p:cNvSpPr/>
            <p:nvPr/>
          </p:nvSpPr>
          <p:spPr>
            <a:xfrm rot="5400000">
              <a:off x="8107416" y="3174124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8C21AAC-BECB-1767-74E0-D0610C37DEF9}"/>
              </a:ext>
            </a:extLst>
          </p:cNvPr>
          <p:cNvGrpSpPr/>
          <p:nvPr/>
        </p:nvGrpSpPr>
        <p:grpSpPr>
          <a:xfrm>
            <a:off x="1866222" y="4267526"/>
            <a:ext cx="2392000" cy="853809"/>
            <a:chOff x="5059416" y="2680315"/>
            <a:chExt cx="2392000" cy="853809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D1E305A2-D2CA-BDB9-2F16-B48E6728ABBF}"/>
                </a:ext>
              </a:extLst>
            </p:cNvPr>
            <p:cNvSpPr/>
            <p:nvPr/>
          </p:nvSpPr>
          <p:spPr>
            <a:xfrm rot="5400000">
              <a:off x="5059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F32F2545-399C-D589-70EF-40C4FF5076B3}"/>
                </a:ext>
              </a:extLst>
            </p:cNvPr>
            <p:cNvSpPr/>
            <p:nvPr/>
          </p:nvSpPr>
          <p:spPr>
            <a:xfrm rot="5400000">
              <a:off x="5567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C85FF71-502E-D395-EB51-191286D4A683}"/>
                </a:ext>
              </a:extLst>
            </p:cNvPr>
            <p:cNvSpPr/>
            <p:nvPr/>
          </p:nvSpPr>
          <p:spPr>
            <a:xfrm rot="5400000">
              <a:off x="6075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784F2CB6-3C68-01B6-F7C2-CFA2A8827149}"/>
                </a:ext>
              </a:extLst>
            </p:cNvPr>
            <p:cNvSpPr/>
            <p:nvPr/>
          </p:nvSpPr>
          <p:spPr>
            <a:xfrm rot="5400000">
              <a:off x="6583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B9E0BCEE-6409-F046-41CC-D4E1035F153C}"/>
                </a:ext>
              </a:extLst>
            </p:cNvPr>
            <p:cNvSpPr/>
            <p:nvPr/>
          </p:nvSpPr>
          <p:spPr>
            <a:xfrm rot="5400000">
              <a:off x="7091416" y="2680315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Oval 120">
              <a:extLst>
                <a:ext uri="{FF2B5EF4-FFF2-40B4-BE49-F238E27FC236}">
                  <a16:creationId xmlns:a16="http://schemas.microsoft.com/office/drawing/2014/main" id="{07B8C97B-B57B-AA57-AF06-79403C5785E4}"/>
                </a:ext>
              </a:extLst>
            </p:cNvPr>
            <p:cNvSpPr/>
            <p:nvPr/>
          </p:nvSpPr>
          <p:spPr>
            <a:xfrm rot="5400000">
              <a:off x="5059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1BC219F6-BB02-8A80-9BD9-66393F7F6BEF}"/>
                </a:ext>
              </a:extLst>
            </p:cNvPr>
            <p:cNvSpPr/>
            <p:nvPr/>
          </p:nvSpPr>
          <p:spPr>
            <a:xfrm rot="5400000">
              <a:off x="5567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B4CC4849-2968-4AEE-7540-4A65665BF364}"/>
                </a:ext>
              </a:extLst>
            </p:cNvPr>
            <p:cNvSpPr/>
            <p:nvPr/>
          </p:nvSpPr>
          <p:spPr>
            <a:xfrm rot="5400000">
              <a:off x="6075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703C9317-AD1B-8DD0-223E-D3E558DC28D7}"/>
                </a:ext>
              </a:extLst>
            </p:cNvPr>
            <p:cNvSpPr/>
            <p:nvPr/>
          </p:nvSpPr>
          <p:spPr>
            <a:xfrm rot="5400000">
              <a:off x="6583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EA32AB4A-4381-C15B-AE8D-E6D4FFAF9272}"/>
                </a:ext>
              </a:extLst>
            </p:cNvPr>
            <p:cNvSpPr/>
            <p:nvPr/>
          </p:nvSpPr>
          <p:spPr>
            <a:xfrm rot="5400000">
              <a:off x="7091416" y="3174124"/>
              <a:ext cx="360000" cy="360000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C57563DF-6541-315E-94E1-F0FCE1EF56B0}"/>
              </a:ext>
            </a:extLst>
          </p:cNvPr>
          <p:cNvGrpSpPr/>
          <p:nvPr/>
        </p:nvGrpSpPr>
        <p:grpSpPr>
          <a:xfrm>
            <a:off x="6427449" y="4277376"/>
            <a:ext cx="868000" cy="853809"/>
            <a:chOff x="7599416" y="2680315"/>
            <a:chExt cx="868000" cy="853809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E2710E6F-54FE-DE8D-6345-4308C6B239C3}"/>
                </a:ext>
              </a:extLst>
            </p:cNvPr>
            <p:cNvSpPr/>
            <p:nvPr/>
          </p:nvSpPr>
          <p:spPr>
            <a:xfrm rot="5400000">
              <a:off x="7599416" y="2680315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46E58DD8-C8B3-342E-5EFA-CA3EA7B31C5D}"/>
                </a:ext>
              </a:extLst>
            </p:cNvPr>
            <p:cNvSpPr/>
            <p:nvPr/>
          </p:nvSpPr>
          <p:spPr>
            <a:xfrm rot="5400000">
              <a:off x="8107416" y="2680315"/>
              <a:ext cx="360000" cy="3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82B0E41D-ED71-B630-41E4-F5BC64465752}"/>
                </a:ext>
              </a:extLst>
            </p:cNvPr>
            <p:cNvGrpSpPr/>
            <p:nvPr/>
          </p:nvGrpSpPr>
          <p:grpSpPr>
            <a:xfrm>
              <a:off x="7599416" y="3174124"/>
              <a:ext cx="868000" cy="360000"/>
              <a:chOff x="7599416" y="3174124"/>
              <a:chExt cx="868000" cy="360000"/>
            </a:xfrm>
          </p:grpSpPr>
          <p:sp>
            <p:nvSpPr>
              <p:cNvPr id="130" name="Oval 129">
                <a:extLst>
                  <a:ext uri="{FF2B5EF4-FFF2-40B4-BE49-F238E27FC236}">
                    <a16:creationId xmlns:a16="http://schemas.microsoft.com/office/drawing/2014/main" id="{4EB46141-8A6D-645D-EB8B-79DD4DD575AD}"/>
                  </a:ext>
                </a:extLst>
              </p:cNvPr>
              <p:cNvSpPr/>
              <p:nvPr/>
            </p:nvSpPr>
            <p:spPr>
              <a:xfrm rot="5400000">
                <a:off x="7599416" y="317412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1" name="Oval 130">
                <a:extLst>
                  <a:ext uri="{FF2B5EF4-FFF2-40B4-BE49-F238E27FC236}">
                    <a16:creationId xmlns:a16="http://schemas.microsoft.com/office/drawing/2014/main" id="{4C589E7B-4900-D041-1A5D-C70ADAE071FE}"/>
                  </a:ext>
                </a:extLst>
              </p:cNvPr>
              <p:cNvSpPr/>
              <p:nvPr/>
            </p:nvSpPr>
            <p:spPr>
              <a:xfrm rot="5400000">
                <a:off x="8107416" y="3174124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BC620D1A-56AB-707D-4CA9-58F85CDFB39C}"/>
              </a:ext>
            </a:extLst>
          </p:cNvPr>
          <p:cNvGrpSpPr/>
          <p:nvPr/>
        </p:nvGrpSpPr>
        <p:grpSpPr>
          <a:xfrm>
            <a:off x="2153669" y="616727"/>
            <a:ext cx="6858955" cy="1927109"/>
            <a:chOff x="3588774" y="1281028"/>
            <a:chExt cx="4778477" cy="1037285"/>
          </a:xfrm>
        </p:grpSpPr>
        <p:sp>
          <p:nvSpPr>
            <p:cNvPr id="133" name="Speech Bubble: Rectangle with Corners Rounded 132">
              <a:extLst>
                <a:ext uri="{FF2B5EF4-FFF2-40B4-BE49-F238E27FC236}">
                  <a16:creationId xmlns:a16="http://schemas.microsoft.com/office/drawing/2014/main" id="{24F60046-D127-9D56-12BA-E613A85CB049}"/>
                </a:ext>
              </a:extLst>
            </p:cNvPr>
            <p:cNvSpPr/>
            <p:nvPr/>
          </p:nvSpPr>
          <p:spPr>
            <a:xfrm>
              <a:off x="3588774" y="1281028"/>
              <a:ext cx="4778477" cy="1037285"/>
            </a:xfrm>
            <a:prstGeom prst="wedgeRoundRectCallout">
              <a:avLst>
                <a:gd name="adj1" fmla="val -69040"/>
                <a:gd name="adj2" fmla="val 2734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707B2F2C-C846-0C6F-9F01-0F9F6402C244}"/>
                </a:ext>
              </a:extLst>
            </p:cNvPr>
            <p:cNvSpPr txBox="1"/>
            <p:nvPr/>
          </p:nvSpPr>
          <p:spPr>
            <a:xfrm>
              <a:off x="3588774" y="1332078"/>
              <a:ext cx="4778477" cy="84488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buNone/>
              </a:pPr>
              <a:r>
                <a:rPr lang="en-US" sz="3600" dirty="0"/>
                <a:t>So:</a:t>
              </a:r>
            </a:p>
            <a:p>
              <a:pPr algn="ctr">
                <a:buNone/>
              </a:pPr>
              <a:r>
                <a:rPr lang="en-US" sz="3600" b="1" dirty="0"/>
                <a:t>2 × 7 = (2 × 5) + (2 × 2)</a:t>
              </a:r>
              <a:endParaRPr lang="en-US" sz="3600" dirty="0"/>
            </a:p>
            <a:p>
              <a:pPr algn="ctr">
                <a:buNone/>
              </a:pPr>
              <a:endParaRPr lang="en-US" sz="24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FA4C2343-320B-F760-5240-722923EF6A46}"/>
              </a:ext>
            </a:extLst>
          </p:cNvPr>
          <p:cNvGrpSpPr/>
          <p:nvPr/>
        </p:nvGrpSpPr>
        <p:grpSpPr>
          <a:xfrm>
            <a:off x="3242221" y="3241560"/>
            <a:ext cx="4006014" cy="3115912"/>
            <a:chOff x="3242221" y="3241560"/>
            <a:chExt cx="4006014" cy="3115912"/>
          </a:xfrm>
        </p:grpSpPr>
        <p:sp>
          <p:nvSpPr>
            <p:cNvPr id="135" name="Left Brace 134">
              <a:extLst>
                <a:ext uri="{FF2B5EF4-FFF2-40B4-BE49-F238E27FC236}">
                  <a16:creationId xmlns:a16="http://schemas.microsoft.com/office/drawing/2014/main" id="{9481836B-9295-DAFB-82A7-D3F664B2F76E}"/>
                </a:ext>
              </a:extLst>
            </p:cNvPr>
            <p:cNvSpPr/>
            <p:nvPr/>
          </p:nvSpPr>
          <p:spPr>
            <a:xfrm rot="5400000">
              <a:off x="4292156" y="2756401"/>
              <a:ext cx="433577" cy="253344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Left Brace 135">
              <a:extLst>
                <a:ext uri="{FF2B5EF4-FFF2-40B4-BE49-F238E27FC236}">
                  <a16:creationId xmlns:a16="http://schemas.microsoft.com/office/drawing/2014/main" id="{5B318F15-81C3-8294-2425-A6C531A7F41B}"/>
                </a:ext>
              </a:extLst>
            </p:cNvPr>
            <p:cNvSpPr/>
            <p:nvPr/>
          </p:nvSpPr>
          <p:spPr>
            <a:xfrm rot="5400000">
              <a:off x="6168790" y="3618571"/>
              <a:ext cx="360000" cy="868000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7" name="Left Brace 136">
              <a:extLst>
                <a:ext uri="{FF2B5EF4-FFF2-40B4-BE49-F238E27FC236}">
                  <a16:creationId xmlns:a16="http://schemas.microsoft.com/office/drawing/2014/main" id="{CAA84114-ABAF-7148-F7A3-E085F16AB52A}"/>
                </a:ext>
              </a:extLst>
            </p:cNvPr>
            <p:cNvSpPr/>
            <p:nvPr/>
          </p:nvSpPr>
          <p:spPr>
            <a:xfrm rot="16200000" flipV="1">
              <a:off x="4864331" y="3713984"/>
              <a:ext cx="433577" cy="3412658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EA13E1A8-F5D1-52D9-53D2-A1472667D96F}"/>
                </a:ext>
              </a:extLst>
            </p:cNvPr>
            <p:cNvSpPr txBox="1"/>
            <p:nvPr/>
          </p:nvSpPr>
          <p:spPr>
            <a:xfrm>
              <a:off x="3667557" y="3305997"/>
              <a:ext cx="168277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(2 × 5) </a:t>
              </a:r>
              <a:endParaRPr lang="en-GB" sz="2800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E7935407-8523-5EE7-6A02-705D29CD226C}"/>
                </a:ext>
              </a:extLst>
            </p:cNvPr>
            <p:cNvSpPr txBox="1"/>
            <p:nvPr/>
          </p:nvSpPr>
          <p:spPr>
            <a:xfrm>
              <a:off x="5565462" y="3241560"/>
              <a:ext cx="16827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(2 × 2)</a:t>
              </a:r>
              <a:r>
                <a:rPr lang="en-US" sz="3600" b="1" dirty="0"/>
                <a:t> </a:t>
              </a:r>
              <a:endParaRPr lang="en-GB" sz="3600" dirty="0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519E0D7-9AF1-D77A-5892-96A95CE5B1D8}"/>
                </a:ext>
              </a:extLst>
            </p:cNvPr>
            <p:cNvSpPr txBox="1"/>
            <p:nvPr/>
          </p:nvSpPr>
          <p:spPr>
            <a:xfrm>
              <a:off x="4296083" y="5711141"/>
              <a:ext cx="16827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(2 × 7)</a:t>
              </a:r>
              <a:r>
                <a:rPr lang="en-US" sz="3600" b="1" dirty="0"/>
                <a:t> </a:t>
              </a:r>
              <a:endParaRPr lang="en-GB" sz="3600" dirty="0"/>
            </a:p>
          </p:txBody>
        </p:sp>
      </p:grpSp>
      <p:pic>
        <p:nvPicPr>
          <p:cNvPr id="143" name="Picture 14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227BCF9-0795-D098-B954-7685EFA28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0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05521 0.0011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0" y="4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85185E-6 L -0.16684 0.001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1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0.16805 -0.0097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03" y="-486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05538 -0.0097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78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825FD48-2F65-3D6D-0D24-C534B23AB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>
            <a:extLst>
              <a:ext uri="{FF2B5EF4-FFF2-40B4-BE49-F238E27FC236}">
                <a16:creationId xmlns:a16="http://schemas.microsoft.com/office/drawing/2014/main" id="{87224DDA-7685-A1EB-93E8-3D4692400170}"/>
              </a:ext>
            </a:extLst>
          </p:cNvPr>
          <p:cNvSpPr/>
          <p:nvPr/>
        </p:nvSpPr>
        <p:spPr>
          <a:xfrm>
            <a:off x="2118300" y="798325"/>
            <a:ext cx="228973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 x 5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0" name="Picture 59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12C506E3-8EF0-7E1B-D865-A2914FF78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1" y="157683"/>
            <a:ext cx="1233968" cy="1233968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9D6461ED-AD80-E2C3-6483-281C2DEB5B54}"/>
              </a:ext>
            </a:extLst>
          </p:cNvPr>
          <p:cNvGrpSpPr/>
          <p:nvPr/>
        </p:nvGrpSpPr>
        <p:grpSpPr>
          <a:xfrm>
            <a:off x="3458584" y="2366786"/>
            <a:ext cx="3408000" cy="360000"/>
            <a:chOff x="2308740" y="2366506"/>
            <a:chExt cx="3408000" cy="360000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C3F005-D1B5-CDBB-8930-386ABACCB3B7}"/>
                </a:ext>
              </a:extLst>
            </p:cNvPr>
            <p:cNvSpPr/>
            <p:nvPr/>
          </p:nvSpPr>
          <p:spPr>
            <a:xfrm rot="5400000">
              <a:off x="2308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F478230-AE04-9863-ECFF-9714BAF49CE7}"/>
                </a:ext>
              </a:extLst>
            </p:cNvPr>
            <p:cNvSpPr/>
            <p:nvPr/>
          </p:nvSpPr>
          <p:spPr>
            <a:xfrm rot="5400000">
              <a:off x="2816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8DF2E8D-FEE3-84A1-ABE0-F976BB5EFB28}"/>
                </a:ext>
              </a:extLst>
            </p:cNvPr>
            <p:cNvSpPr/>
            <p:nvPr/>
          </p:nvSpPr>
          <p:spPr>
            <a:xfrm rot="5400000">
              <a:off x="3324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06DE5FAE-B80D-6A77-4D74-2F9380BE87A4}"/>
                </a:ext>
              </a:extLst>
            </p:cNvPr>
            <p:cNvSpPr/>
            <p:nvPr/>
          </p:nvSpPr>
          <p:spPr>
            <a:xfrm rot="5400000">
              <a:off x="3832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892B167E-1DB8-77FB-7DDD-8A4AECF996BE}"/>
                </a:ext>
              </a:extLst>
            </p:cNvPr>
            <p:cNvSpPr/>
            <p:nvPr/>
          </p:nvSpPr>
          <p:spPr>
            <a:xfrm rot="5400000">
              <a:off x="4340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E7D25390-644E-1645-A7DD-50ABCC5D6CB5}"/>
                </a:ext>
              </a:extLst>
            </p:cNvPr>
            <p:cNvSpPr/>
            <p:nvPr/>
          </p:nvSpPr>
          <p:spPr>
            <a:xfrm rot="5400000">
              <a:off x="4848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A6C3634F-03E1-F884-1F86-C34A58C4180B}"/>
                </a:ext>
              </a:extLst>
            </p:cNvPr>
            <p:cNvSpPr/>
            <p:nvPr/>
          </p:nvSpPr>
          <p:spPr>
            <a:xfrm rot="5400000">
              <a:off x="5356740" y="2366506"/>
              <a:ext cx="360000" cy="3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8" name="Picture 77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38EEDE6E-CFFD-4CE4-FAED-0E5A178D2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6" y="1409401"/>
            <a:ext cx="1374372" cy="1511050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BE60B5AA-BF41-CB72-7F2D-A3243D0EB92F}"/>
              </a:ext>
            </a:extLst>
          </p:cNvPr>
          <p:cNvGrpSpPr/>
          <p:nvPr/>
        </p:nvGrpSpPr>
        <p:grpSpPr>
          <a:xfrm>
            <a:off x="1965456" y="125135"/>
            <a:ext cx="6858955" cy="1927109"/>
            <a:chOff x="623113" y="4467253"/>
            <a:chExt cx="6858955" cy="1927109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8904FE09-07A3-495F-7DB0-D9BC381AA4D8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80" name="Speech Bubble: Rectangle with Corners Rounded 79">
                <a:extLst>
                  <a:ext uri="{FF2B5EF4-FFF2-40B4-BE49-F238E27FC236}">
                    <a16:creationId xmlns:a16="http://schemas.microsoft.com/office/drawing/2014/main" id="{7694B965-588B-6CFE-1947-CE706FE10970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7627"/>
                  <a:gd name="adj2" fmla="val 48740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0360B7F-676E-4B87-AC26-2CB2F6BB5704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044EF98-C269-E29F-2B28-C95AF7F8A0AD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Let’s solve 8</a:t>
              </a:r>
              <a:r>
                <a:rPr lang="en-US" sz="3600" cap="none" spc="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 x 7 using the </a:t>
              </a:r>
            </a:p>
            <a:p>
              <a:pPr algn="ctr"/>
              <a:r>
                <a:rPr lang="en-GB" sz="3600" b="1" dirty="0">
                  <a:cs typeface="Arial" panose="020B0604020202020204" pitchFamily="34" charset="0"/>
                </a:rPr>
                <a:t>7 = 5 + 2  Strategy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D9AE08-34B8-2BE9-3132-30659C5BCC7A}"/>
              </a:ext>
            </a:extLst>
          </p:cNvPr>
          <p:cNvGrpSpPr/>
          <p:nvPr/>
        </p:nvGrpSpPr>
        <p:grpSpPr>
          <a:xfrm>
            <a:off x="1965456" y="135586"/>
            <a:ext cx="6858955" cy="1927109"/>
            <a:chOff x="623113" y="4467253"/>
            <a:chExt cx="6858955" cy="192710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AFC71A-ACA1-C1F9-862D-F097F816EB37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8" name="Speech Bubble: Rectangle with Corners Rounded 17">
                <a:extLst>
                  <a:ext uri="{FF2B5EF4-FFF2-40B4-BE49-F238E27FC236}">
                    <a16:creationId xmlns:a16="http://schemas.microsoft.com/office/drawing/2014/main" id="{DBEB27DD-D5A4-1839-1824-D20AB5A7C401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6919"/>
                  <a:gd name="adj2" fmla="val 47176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E8B797E-20B1-0B2E-75DA-A535AB9D7E3A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0C3473-218C-CF79-69CC-A1412A4A42F7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Solve: 8 x 7</a:t>
              </a:r>
            </a:p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do I need to do first?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3FFEC2B1-2097-5C80-4327-BE3E99293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391" y="175433"/>
            <a:ext cx="1233968" cy="12162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1157B0D-EF76-44F8-2C80-3E43E2E03983}"/>
              </a:ext>
            </a:extLst>
          </p:cNvPr>
          <p:cNvSpPr/>
          <p:nvPr/>
        </p:nvSpPr>
        <p:spPr>
          <a:xfrm>
            <a:off x="-135722" y="6083064"/>
            <a:ext cx="845574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First, I partition  ___ into __ &amp; __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4F97D47-F418-5CC4-93EF-653F53BDC2AB}"/>
              </a:ext>
            </a:extLst>
          </p:cNvPr>
          <p:cNvSpPr/>
          <p:nvPr/>
        </p:nvSpPr>
        <p:spPr>
          <a:xfrm>
            <a:off x="4019519" y="6044072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5E69F70-4297-BD17-1D8C-DB866A2FB38F}"/>
              </a:ext>
            </a:extLst>
          </p:cNvPr>
          <p:cNvSpPr/>
          <p:nvPr/>
        </p:nvSpPr>
        <p:spPr>
          <a:xfrm>
            <a:off x="5656308" y="6077128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7C446F-A1C1-C45B-981E-950BDF565D52}"/>
              </a:ext>
            </a:extLst>
          </p:cNvPr>
          <p:cNvSpPr/>
          <p:nvPr/>
        </p:nvSpPr>
        <p:spPr>
          <a:xfrm>
            <a:off x="6745837" y="6044072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EEFACC5-684A-792C-1A99-3AD894FD11C9}"/>
              </a:ext>
            </a:extLst>
          </p:cNvPr>
          <p:cNvSpPr/>
          <p:nvPr/>
        </p:nvSpPr>
        <p:spPr>
          <a:xfrm rot="5400000">
            <a:off x="3458584" y="2366786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5538F153-065E-82F3-0DED-CD80862D2D11}"/>
              </a:ext>
            </a:extLst>
          </p:cNvPr>
          <p:cNvSpPr/>
          <p:nvPr/>
        </p:nvSpPr>
        <p:spPr>
          <a:xfrm rot="5400000">
            <a:off x="3966584" y="2366786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C013543-A5F5-DA0B-04EB-5A6C7B6F66D0}"/>
              </a:ext>
            </a:extLst>
          </p:cNvPr>
          <p:cNvSpPr/>
          <p:nvPr/>
        </p:nvSpPr>
        <p:spPr>
          <a:xfrm rot="5400000">
            <a:off x="4474584" y="2366786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3D0F593-EDC6-1DE8-EA21-49D5035D3649}"/>
              </a:ext>
            </a:extLst>
          </p:cNvPr>
          <p:cNvSpPr/>
          <p:nvPr/>
        </p:nvSpPr>
        <p:spPr>
          <a:xfrm rot="5400000">
            <a:off x="4982584" y="2366786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3685062-C212-1FB3-7EBC-FF05F1E6252F}"/>
              </a:ext>
            </a:extLst>
          </p:cNvPr>
          <p:cNvSpPr/>
          <p:nvPr/>
        </p:nvSpPr>
        <p:spPr>
          <a:xfrm rot="5400000">
            <a:off x="5490584" y="2366786"/>
            <a:ext cx="360000" cy="360000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42259B-40F1-33F6-0C8D-B08C78857578}"/>
              </a:ext>
            </a:extLst>
          </p:cNvPr>
          <p:cNvSpPr/>
          <p:nvPr/>
        </p:nvSpPr>
        <p:spPr>
          <a:xfrm rot="5400000">
            <a:off x="5998584" y="2366786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5C07E7D-D74B-2F49-3791-4EFC1D7957FB}"/>
              </a:ext>
            </a:extLst>
          </p:cNvPr>
          <p:cNvSpPr/>
          <p:nvPr/>
        </p:nvSpPr>
        <p:spPr>
          <a:xfrm rot="5400000">
            <a:off x="6506584" y="2366786"/>
            <a:ext cx="360000" cy="360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6090A9E-A641-B8EF-0E82-DC78C7DC5A5C}"/>
              </a:ext>
            </a:extLst>
          </p:cNvPr>
          <p:cNvGrpSpPr/>
          <p:nvPr/>
        </p:nvGrpSpPr>
        <p:grpSpPr>
          <a:xfrm>
            <a:off x="3462984" y="2860550"/>
            <a:ext cx="3408000" cy="378728"/>
            <a:chOff x="3462984" y="3131486"/>
            <a:chExt cx="3408000" cy="378728"/>
          </a:xfrm>
        </p:grpSpPr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E1D6CE05-0FD6-FC4F-A414-2239530E0CCD}"/>
                </a:ext>
              </a:extLst>
            </p:cNvPr>
            <p:cNvGrpSpPr/>
            <p:nvPr/>
          </p:nvGrpSpPr>
          <p:grpSpPr>
            <a:xfrm>
              <a:off x="3462984" y="3150214"/>
              <a:ext cx="2392000" cy="360000"/>
              <a:chOff x="3478723" y="3510214"/>
              <a:chExt cx="2392000" cy="360000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0FE76CC-0A17-CEB6-C895-146A5AA72CA3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78E37B1-6D13-43C4-F828-4B273ADF879C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90FD511D-D5B4-14F6-DD3A-9553B1E7C16E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641ECEF-3C74-18B7-76AD-C807BC40EA83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98051893-4094-96D3-BAD3-7572927D7EFE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FDFAD231-7D0D-35D3-F4AC-34FD2A40DE33}"/>
                </a:ext>
              </a:extLst>
            </p:cNvPr>
            <p:cNvGrpSpPr/>
            <p:nvPr/>
          </p:nvGrpSpPr>
          <p:grpSpPr>
            <a:xfrm>
              <a:off x="6002984" y="3131486"/>
              <a:ext cx="868000" cy="360000"/>
              <a:chOff x="6002984" y="3131486"/>
              <a:chExt cx="868000" cy="360000"/>
            </a:xfrm>
          </p:grpSpPr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9E6272E1-ECA1-78D0-579A-588095AD55D1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B9597A76-8040-2CDF-EFDA-B58B8F838000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102F7CF-79F8-3241-E762-8D02E37FCE62}"/>
              </a:ext>
            </a:extLst>
          </p:cNvPr>
          <p:cNvGrpSpPr/>
          <p:nvPr/>
        </p:nvGrpSpPr>
        <p:grpSpPr>
          <a:xfrm>
            <a:off x="3462984" y="4746820"/>
            <a:ext cx="3408000" cy="362244"/>
            <a:chOff x="3462984" y="5017756"/>
            <a:chExt cx="3408000" cy="362244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4969ADCA-DBDF-F521-56EF-6BEDE0000CEC}"/>
                </a:ext>
              </a:extLst>
            </p:cNvPr>
            <p:cNvGrpSpPr/>
            <p:nvPr/>
          </p:nvGrpSpPr>
          <p:grpSpPr>
            <a:xfrm>
              <a:off x="3462984" y="5020000"/>
              <a:ext cx="2392000" cy="360000"/>
              <a:chOff x="3478723" y="3510214"/>
              <a:chExt cx="2392000" cy="360000"/>
            </a:xfrm>
          </p:grpSpPr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E022FDC1-3033-5755-2290-27E43110A349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4FDDB6F5-7CAE-EA63-ED18-6C5CF5639105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16AD375B-5DB7-AA95-05E7-49EAC0E272EC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ABF8258-F4BE-85EE-A4C5-766656B85A5B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C62EBF1E-92CE-BB83-BF74-C8F24DA8F1BB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6A37496F-2632-FBDE-9179-16C6BB0FF54D}"/>
                </a:ext>
              </a:extLst>
            </p:cNvPr>
            <p:cNvGrpSpPr/>
            <p:nvPr/>
          </p:nvGrpSpPr>
          <p:grpSpPr>
            <a:xfrm>
              <a:off x="6002984" y="5017756"/>
              <a:ext cx="868000" cy="360000"/>
              <a:chOff x="6002984" y="3131486"/>
              <a:chExt cx="868000" cy="360000"/>
            </a:xfrm>
          </p:grpSpPr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3B17C886-C51B-9A1B-CC5D-3DB59C860B9E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0A2141E2-97BE-3C9D-35A5-B0D86173E17E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34BFCC46-7EC4-CFE4-F246-5436AF1A2A02}"/>
              </a:ext>
            </a:extLst>
          </p:cNvPr>
          <p:cNvGrpSpPr/>
          <p:nvPr/>
        </p:nvGrpSpPr>
        <p:grpSpPr>
          <a:xfrm>
            <a:off x="3462984" y="4275251"/>
            <a:ext cx="3408000" cy="366367"/>
            <a:chOff x="3462984" y="4546187"/>
            <a:chExt cx="3408000" cy="366367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873ECA4C-3C66-6DC7-81E6-334F3ACB2F05}"/>
                </a:ext>
              </a:extLst>
            </p:cNvPr>
            <p:cNvGrpSpPr/>
            <p:nvPr/>
          </p:nvGrpSpPr>
          <p:grpSpPr>
            <a:xfrm>
              <a:off x="3462984" y="4552554"/>
              <a:ext cx="2392000" cy="360000"/>
              <a:chOff x="3478723" y="3510214"/>
              <a:chExt cx="2392000" cy="360000"/>
            </a:xfrm>
          </p:grpSpPr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A0D94EA6-E05B-1E08-5A0F-120B89DCF42D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A92D77E5-74D6-C405-A25A-B73435D82E14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0E2287D4-0B28-7940-6BC1-07CFDB5C13AE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2209AB99-60DE-8901-B35D-F958365F18D5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45C995CA-91AB-45DE-F50B-4F0272396F73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F4E1C1A2-63AB-9FBB-0940-D6A0A7CE4DA3}"/>
                </a:ext>
              </a:extLst>
            </p:cNvPr>
            <p:cNvGrpSpPr/>
            <p:nvPr/>
          </p:nvGrpSpPr>
          <p:grpSpPr>
            <a:xfrm>
              <a:off x="6002984" y="4546187"/>
              <a:ext cx="868000" cy="360000"/>
              <a:chOff x="6002984" y="3131486"/>
              <a:chExt cx="868000" cy="360000"/>
            </a:xfrm>
          </p:grpSpPr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251959D4-F03D-0F67-4CB2-3647D17C5659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C0D92545-06FF-BBFB-FFFE-5DC1D6332315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816F873D-04CE-3C20-54B9-6EAE9E35F5D2}"/>
              </a:ext>
            </a:extLst>
          </p:cNvPr>
          <p:cNvGrpSpPr/>
          <p:nvPr/>
        </p:nvGrpSpPr>
        <p:grpSpPr>
          <a:xfrm>
            <a:off x="3462984" y="3803684"/>
            <a:ext cx="3408000" cy="370487"/>
            <a:chOff x="3462984" y="4074620"/>
            <a:chExt cx="3408000" cy="370487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D8AC8CED-FDEB-0445-1080-3A3F6B0A6A42}"/>
                </a:ext>
              </a:extLst>
            </p:cNvPr>
            <p:cNvGrpSpPr/>
            <p:nvPr/>
          </p:nvGrpSpPr>
          <p:grpSpPr>
            <a:xfrm>
              <a:off x="3462984" y="4085107"/>
              <a:ext cx="2392000" cy="360000"/>
              <a:chOff x="3478723" y="3510214"/>
              <a:chExt cx="2392000" cy="360000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040460BC-0DF2-18DB-FE54-80F8141EC293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CDEF7E39-3BB0-1BA0-12A7-8FC6AFA5EFEB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C3D9F73-3F4F-1CD2-F5BB-6A4684817608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EBB116C-2FC6-97AB-F63E-BA90605AE74F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9AF1CEFC-A481-ABE6-830E-4282144645E1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8908333-3914-4706-DE6A-D6A79DFAB124}"/>
                </a:ext>
              </a:extLst>
            </p:cNvPr>
            <p:cNvGrpSpPr/>
            <p:nvPr/>
          </p:nvGrpSpPr>
          <p:grpSpPr>
            <a:xfrm>
              <a:off x="6002984" y="4074620"/>
              <a:ext cx="868000" cy="360000"/>
              <a:chOff x="6002984" y="3131486"/>
              <a:chExt cx="868000" cy="360000"/>
            </a:xfrm>
          </p:grpSpPr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681E1512-60FC-D43F-CEB5-66366CA3957C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AD3EFB42-448E-C487-5A33-94A1D9176E94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52450E6-7BA9-632B-1CFD-A7FB20D97B75}"/>
              </a:ext>
            </a:extLst>
          </p:cNvPr>
          <p:cNvGrpSpPr/>
          <p:nvPr/>
        </p:nvGrpSpPr>
        <p:grpSpPr>
          <a:xfrm>
            <a:off x="3462984" y="3332117"/>
            <a:ext cx="3408000" cy="374608"/>
            <a:chOff x="3462984" y="3603053"/>
            <a:chExt cx="3408000" cy="374608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CC987371-E85F-D8C7-4E91-42C56762243C}"/>
                </a:ext>
              </a:extLst>
            </p:cNvPr>
            <p:cNvGrpSpPr/>
            <p:nvPr/>
          </p:nvGrpSpPr>
          <p:grpSpPr>
            <a:xfrm>
              <a:off x="3462984" y="3617661"/>
              <a:ext cx="2392000" cy="360000"/>
              <a:chOff x="3478723" y="3510214"/>
              <a:chExt cx="2392000" cy="3600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F9A8AC63-7B18-3ED3-99DC-C11220F662CF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428E934-59A4-F972-B877-38A7BF9105E1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FD072D48-DC42-8C6D-FFDE-18E8E095FCD1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7686A7B-EA47-6B5E-2B31-F4F84785F10F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4E5E15B2-C9D0-DAED-E520-CFBE90D04242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706F190-72D3-0CCC-C1DD-FE94D8A1B86E}"/>
                </a:ext>
              </a:extLst>
            </p:cNvPr>
            <p:cNvGrpSpPr/>
            <p:nvPr/>
          </p:nvGrpSpPr>
          <p:grpSpPr>
            <a:xfrm>
              <a:off x="6002984" y="3603053"/>
              <a:ext cx="868000" cy="360000"/>
              <a:chOff x="6002984" y="3131486"/>
              <a:chExt cx="868000" cy="360000"/>
            </a:xfrm>
          </p:grpSpPr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558D6777-3BF5-13AA-1351-33571110BC93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F77A7CFF-3E73-17C6-B195-6009166DDE22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27" name="TextBox 126">
            <a:extLst>
              <a:ext uri="{FF2B5EF4-FFF2-40B4-BE49-F238E27FC236}">
                <a16:creationId xmlns:a16="http://schemas.microsoft.com/office/drawing/2014/main" id="{9309C8B3-2FBA-305A-A891-92ED04DC68C0}"/>
              </a:ext>
            </a:extLst>
          </p:cNvPr>
          <p:cNvSpPr txBox="1"/>
          <p:nvPr/>
        </p:nvSpPr>
        <p:spPr>
          <a:xfrm>
            <a:off x="1555025" y="3460464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(8 × 5) = 40            </a:t>
            </a:r>
            <a:endParaRPr lang="en-GB" sz="2800" dirty="0"/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24CBAEC1-404D-19BC-B7FC-C415D4F5BFB5}"/>
              </a:ext>
            </a:extLst>
          </p:cNvPr>
          <p:cNvGrpSpPr/>
          <p:nvPr/>
        </p:nvGrpSpPr>
        <p:grpSpPr>
          <a:xfrm>
            <a:off x="1965456" y="121849"/>
            <a:ext cx="6858955" cy="1927109"/>
            <a:chOff x="623113" y="4467253"/>
            <a:chExt cx="6858955" cy="1927109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6AE4CFB6-C261-1088-F541-BBF86C8F5912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33" name="Speech Bubble: Rectangle with Corners Rounded 132">
                <a:extLst>
                  <a:ext uri="{FF2B5EF4-FFF2-40B4-BE49-F238E27FC236}">
                    <a16:creationId xmlns:a16="http://schemas.microsoft.com/office/drawing/2014/main" id="{6E63604A-10C1-E978-9D14-D91EE75F39EE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6153"/>
                  <a:gd name="adj2" fmla="val 45114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4" name="TextBox 133">
                <a:extLst>
                  <a:ext uri="{FF2B5EF4-FFF2-40B4-BE49-F238E27FC236}">
                    <a16:creationId xmlns:a16="http://schemas.microsoft.com/office/drawing/2014/main" id="{DB6BC288-78D2-44FC-754F-10B1D7BF49E4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3BA8C95-E268-F238-DACF-089A53B3542A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Solve: 8 x 7</a:t>
              </a:r>
            </a:p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do I need to do next?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9267961-C809-DECB-7277-F299590B87E1}"/>
              </a:ext>
            </a:extLst>
          </p:cNvPr>
          <p:cNvGrpSpPr/>
          <p:nvPr/>
        </p:nvGrpSpPr>
        <p:grpSpPr>
          <a:xfrm>
            <a:off x="3110787" y="2281313"/>
            <a:ext cx="2801076" cy="3801751"/>
            <a:chOff x="3110786" y="2552250"/>
            <a:chExt cx="2883397" cy="2937230"/>
          </a:xfrm>
        </p:grpSpPr>
        <p:sp>
          <p:nvSpPr>
            <p:cNvPr id="126" name="Left Brace 125">
              <a:extLst>
                <a:ext uri="{FF2B5EF4-FFF2-40B4-BE49-F238E27FC236}">
                  <a16:creationId xmlns:a16="http://schemas.microsoft.com/office/drawing/2014/main" id="{5EE9EE93-81CD-3990-C60A-7B42EEF59E3B}"/>
                </a:ext>
              </a:extLst>
            </p:cNvPr>
            <p:cNvSpPr/>
            <p:nvPr/>
          </p:nvSpPr>
          <p:spPr>
            <a:xfrm>
              <a:off x="3110786" y="2552250"/>
              <a:ext cx="433577" cy="290797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62A02284-4AD3-4969-536A-21EF41693C70}"/>
                </a:ext>
              </a:extLst>
            </p:cNvPr>
            <p:cNvSpPr/>
            <p:nvPr/>
          </p:nvSpPr>
          <p:spPr>
            <a:xfrm>
              <a:off x="3340820" y="2581503"/>
              <a:ext cx="2653363" cy="2907977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4FD3B79A-FCAA-7B63-ECCD-12EDEEEDE038}"/>
              </a:ext>
            </a:extLst>
          </p:cNvPr>
          <p:cNvGrpSpPr/>
          <p:nvPr/>
        </p:nvGrpSpPr>
        <p:grpSpPr>
          <a:xfrm rot="10800000">
            <a:off x="5891887" y="2313597"/>
            <a:ext cx="1211681" cy="3807329"/>
            <a:chOff x="3110786" y="2552250"/>
            <a:chExt cx="2883397" cy="2937230"/>
          </a:xfrm>
        </p:grpSpPr>
        <p:sp>
          <p:nvSpPr>
            <p:cNvPr id="139" name="Left Brace 138">
              <a:extLst>
                <a:ext uri="{FF2B5EF4-FFF2-40B4-BE49-F238E27FC236}">
                  <a16:creationId xmlns:a16="http://schemas.microsoft.com/office/drawing/2014/main" id="{1CF75059-976F-9158-EA11-5AF934B4E968}"/>
                </a:ext>
              </a:extLst>
            </p:cNvPr>
            <p:cNvSpPr/>
            <p:nvPr/>
          </p:nvSpPr>
          <p:spPr>
            <a:xfrm>
              <a:off x="3110786" y="2552250"/>
              <a:ext cx="433577" cy="290797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7B77E23-8123-5801-CB1F-0048E6A34889}"/>
                </a:ext>
              </a:extLst>
            </p:cNvPr>
            <p:cNvSpPr/>
            <p:nvPr/>
          </p:nvSpPr>
          <p:spPr>
            <a:xfrm>
              <a:off x="3340820" y="2581503"/>
              <a:ext cx="2653363" cy="2907977"/>
            </a:xfrm>
            <a:prstGeom prst="rect">
              <a:avLst/>
            </a:prstGeom>
            <a:noFill/>
            <a:ln w="381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1" name="TextBox 140">
            <a:extLst>
              <a:ext uri="{FF2B5EF4-FFF2-40B4-BE49-F238E27FC236}">
                <a16:creationId xmlns:a16="http://schemas.microsoft.com/office/drawing/2014/main" id="{7D5D5D18-9726-18B8-0EA5-350AD83F623A}"/>
              </a:ext>
            </a:extLst>
          </p:cNvPr>
          <p:cNvSpPr txBox="1"/>
          <p:nvPr/>
        </p:nvSpPr>
        <p:spPr>
          <a:xfrm>
            <a:off x="7083203" y="3503091"/>
            <a:ext cx="16827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(8 × 2) = 16            </a:t>
            </a:r>
            <a:endParaRPr lang="en-GB" sz="2800" dirty="0"/>
          </a:p>
        </p:txBody>
      </p: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CA80D00-47B1-5AED-3C31-E39138E9B569}"/>
              </a:ext>
            </a:extLst>
          </p:cNvPr>
          <p:cNvGrpSpPr/>
          <p:nvPr/>
        </p:nvGrpSpPr>
        <p:grpSpPr>
          <a:xfrm>
            <a:off x="1965456" y="121849"/>
            <a:ext cx="6858955" cy="1927109"/>
            <a:chOff x="623113" y="4467253"/>
            <a:chExt cx="6858955" cy="1927109"/>
          </a:xfrm>
        </p:grpSpPr>
        <p:grpSp>
          <p:nvGrpSpPr>
            <p:cNvPr id="145" name="Group 144">
              <a:extLst>
                <a:ext uri="{FF2B5EF4-FFF2-40B4-BE49-F238E27FC236}">
                  <a16:creationId xmlns:a16="http://schemas.microsoft.com/office/drawing/2014/main" id="{91DD0005-B4D5-1AF3-A475-667E082CC916}"/>
                </a:ext>
              </a:extLst>
            </p:cNvPr>
            <p:cNvGrpSpPr/>
            <p:nvPr/>
          </p:nvGrpSpPr>
          <p:grpSpPr>
            <a:xfrm>
              <a:off x="623113" y="4467253"/>
              <a:ext cx="6858955" cy="1927109"/>
              <a:chOff x="3588774" y="1281028"/>
              <a:chExt cx="4778477" cy="1037285"/>
            </a:xfrm>
          </p:grpSpPr>
          <p:sp>
            <p:nvSpPr>
              <p:cNvPr id="147" name="Speech Bubble: Rectangle with Corners Rounded 146">
                <a:extLst>
                  <a:ext uri="{FF2B5EF4-FFF2-40B4-BE49-F238E27FC236}">
                    <a16:creationId xmlns:a16="http://schemas.microsoft.com/office/drawing/2014/main" id="{59C03BF5-F86F-D377-319B-67C4CB1CD5A7}"/>
                  </a:ext>
                </a:extLst>
              </p:cNvPr>
              <p:cNvSpPr/>
              <p:nvPr/>
            </p:nvSpPr>
            <p:spPr>
              <a:xfrm>
                <a:off x="3588774" y="1281028"/>
                <a:ext cx="4778477" cy="1037285"/>
              </a:xfrm>
              <a:prstGeom prst="wedgeRoundRectCallout">
                <a:avLst>
                  <a:gd name="adj1" fmla="val -66336"/>
                  <a:gd name="adj2" fmla="val 45169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BD94B69F-4FEF-6066-BEE6-EBADF367196C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F7303396-9EC4-C5F5-F58B-A2E12B75D019}"/>
                </a:ext>
              </a:extLst>
            </p:cNvPr>
            <p:cNvSpPr txBox="1"/>
            <p:nvPr/>
          </p:nvSpPr>
          <p:spPr>
            <a:xfrm>
              <a:off x="1374676" y="4792929"/>
              <a:ext cx="5692876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3600" dirty="0">
                  <a:ln w="0">
                    <a:noFill/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cs typeface="Arial" panose="020B0604020202020204" pitchFamily="34" charset="0"/>
                </a:rPr>
                <a:t>What is the last step?</a:t>
              </a:r>
              <a:endParaRPr lang="en-GB" sz="3600" b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5189C2E-14D2-EE55-77FD-EDFF4E257877}"/>
              </a:ext>
            </a:extLst>
          </p:cNvPr>
          <p:cNvGrpSpPr/>
          <p:nvPr/>
        </p:nvGrpSpPr>
        <p:grpSpPr>
          <a:xfrm>
            <a:off x="728274" y="67334"/>
            <a:ext cx="8195090" cy="2251842"/>
            <a:chOff x="623113" y="2921459"/>
            <a:chExt cx="8102283" cy="2102302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346691D2-7966-5CF1-E1E9-066B81D5BC3A}"/>
                </a:ext>
              </a:extLst>
            </p:cNvPr>
            <p:cNvGrpSpPr/>
            <p:nvPr/>
          </p:nvGrpSpPr>
          <p:grpSpPr>
            <a:xfrm>
              <a:off x="623113" y="2921459"/>
              <a:ext cx="8102283" cy="2102302"/>
              <a:chOff x="3588774" y="448988"/>
              <a:chExt cx="5644675" cy="1131586"/>
            </a:xfrm>
          </p:grpSpPr>
          <p:sp>
            <p:nvSpPr>
              <p:cNvPr id="156" name="Speech Bubble: Rectangle with Corners Rounded 155">
                <a:extLst>
                  <a:ext uri="{FF2B5EF4-FFF2-40B4-BE49-F238E27FC236}">
                    <a16:creationId xmlns:a16="http://schemas.microsoft.com/office/drawing/2014/main" id="{14B77A67-3FA6-7D6C-4B43-2357346230DF}"/>
                  </a:ext>
                </a:extLst>
              </p:cNvPr>
              <p:cNvSpPr/>
              <p:nvPr/>
            </p:nvSpPr>
            <p:spPr>
              <a:xfrm>
                <a:off x="4454972" y="448988"/>
                <a:ext cx="4778477" cy="1037285"/>
              </a:xfrm>
              <a:prstGeom prst="wedgeRoundRectCallout">
                <a:avLst>
                  <a:gd name="adj1" fmla="val -67848"/>
                  <a:gd name="adj2" fmla="val 45308"/>
                  <a:gd name="adj3" fmla="val 16667"/>
                </a:avLst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D229C9B8-FDBE-6801-63F5-D33E4B851275}"/>
                  </a:ext>
                </a:extLst>
              </p:cNvPr>
              <p:cNvSpPr txBox="1"/>
              <p:nvPr/>
            </p:nvSpPr>
            <p:spPr>
              <a:xfrm>
                <a:off x="3588774" y="1332078"/>
                <a:ext cx="4778477" cy="2484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buNone/>
                </a:pPr>
                <a:endParaRPr lang="en-US" sz="2400" dirty="0"/>
              </a:p>
            </p:txBody>
          </p:sp>
        </p:grp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38D1D578-092A-A9BC-EABD-534D7036F083}"/>
                </a:ext>
              </a:extLst>
            </p:cNvPr>
            <p:cNvSpPr txBox="1"/>
            <p:nvPr/>
          </p:nvSpPr>
          <p:spPr>
            <a:xfrm>
              <a:off x="2382929" y="3060297"/>
              <a:ext cx="5692876" cy="16378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e-DE" sz="3600" dirty="0"/>
                <a:t>So:</a:t>
              </a:r>
            </a:p>
            <a:p>
              <a:pPr algn="ctr"/>
              <a:r>
                <a:rPr lang="de-DE" sz="3600" b="1" dirty="0"/>
                <a:t>8 × 7 = (8 × 5) + (8 × 2)</a:t>
              </a:r>
            </a:p>
            <a:p>
              <a:pPr algn="ctr"/>
              <a:r>
                <a:rPr lang="de-DE" sz="3600" b="1" dirty="0"/>
                <a:t>  56  =      40    +     16                     </a:t>
              </a:r>
              <a:endParaRPr lang="de-DE" sz="3600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8DEEA33-DA90-B4F9-A091-BFC04DE854AA}"/>
              </a:ext>
            </a:extLst>
          </p:cNvPr>
          <p:cNvSpPr/>
          <p:nvPr/>
        </p:nvSpPr>
        <p:spPr>
          <a:xfrm>
            <a:off x="163391" y="6130618"/>
            <a:ext cx="8455742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Now we multiply each part by ___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3C0341-DBFA-592C-DF9D-8ABD3007BE24}"/>
              </a:ext>
            </a:extLst>
          </p:cNvPr>
          <p:cNvGrpSpPr/>
          <p:nvPr/>
        </p:nvGrpSpPr>
        <p:grpSpPr>
          <a:xfrm>
            <a:off x="3458584" y="5236179"/>
            <a:ext cx="3408000" cy="362244"/>
            <a:chOff x="3462984" y="5017756"/>
            <a:chExt cx="3408000" cy="36224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5908022-9F4A-2B49-3328-F2EF14B432E4}"/>
                </a:ext>
              </a:extLst>
            </p:cNvPr>
            <p:cNvGrpSpPr/>
            <p:nvPr/>
          </p:nvGrpSpPr>
          <p:grpSpPr>
            <a:xfrm>
              <a:off x="3462984" y="5020000"/>
              <a:ext cx="2392000" cy="360000"/>
              <a:chOff x="3478723" y="3510214"/>
              <a:chExt cx="2392000" cy="360000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B5E2090-4C73-3EBB-7EA6-922266A4286E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31009150-5619-9FA0-B795-593291B69E01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0AC61976-56DE-D02E-D4CD-626E99A443D0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D97A066-30F2-4CD3-E361-19F3ADBDA614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CE077-545E-8AE2-0E55-E400EE985D24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611101C-7ACF-C0DC-64E2-30855A526215}"/>
                </a:ext>
              </a:extLst>
            </p:cNvPr>
            <p:cNvGrpSpPr/>
            <p:nvPr/>
          </p:nvGrpSpPr>
          <p:grpSpPr>
            <a:xfrm>
              <a:off x="6002984" y="5017756"/>
              <a:ext cx="868000" cy="360000"/>
              <a:chOff x="6002984" y="3131486"/>
              <a:chExt cx="868000" cy="360000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1A6A002D-C02F-18C7-0905-FBCE95639073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F701101C-A977-DB80-FECB-0BAE9E77BA76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09A1008-2228-7DE6-6459-2882F9D6F75A}"/>
              </a:ext>
            </a:extLst>
          </p:cNvPr>
          <p:cNvSpPr/>
          <p:nvPr/>
        </p:nvSpPr>
        <p:spPr>
          <a:xfrm>
            <a:off x="7038170" y="6146189"/>
            <a:ext cx="96705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64EB5D-58ED-88F8-E97B-10CEED9FAE8F}"/>
              </a:ext>
            </a:extLst>
          </p:cNvPr>
          <p:cNvSpPr/>
          <p:nvPr/>
        </p:nvSpPr>
        <p:spPr>
          <a:xfrm>
            <a:off x="-306884" y="6114991"/>
            <a:ext cx="8259738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Now we calculate ______   +______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5A5B97-093A-883B-318B-86D8392506C5}"/>
              </a:ext>
            </a:extLst>
          </p:cNvPr>
          <p:cNvSpPr/>
          <p:nvPr/>
        </p:nvSpPr>
        <p:spPr>
          <a:xfrm>
            <a:off x="3725645" y="6109055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 x 5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1B76AA9-105C-70AD-4A6E-2FCFFD6325A7}"/>
              </a:ext>
            </a:extLst>
          </p:cNvPr>
          <p:cNvSpPr/>
          <p:nvPr/>
        </p:nvSpPr>
        <p:spPr>
          <a:xfrm>
            <a:off x="5853475" y="6092967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 x 2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15F3DC-CB67-D05A-1F4C-679CCA6521FE}"/>
              </a:ext>
            </a:extLst>
          </p:cNvPr>
          <p:cNvSpPr/>
          <p:nvPr/>
        </p:nvSpPr>
        <p:spPr>
          <a:xfrm>
            <a:off x="136040" y="6148582"/>
            <a:ext cx="8058710" cy="70788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Finally, we add ___  +  ___ = ___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E006BC-A5C3-8693-DA2A-6FBDB0BC9921}"/>
              </a:ext>
            </a:extLst>
          </p:cNvPr>
          <p:cNvSpPr/>
          <p:nvPr/>
        </p:nvSpPr>
        <p:spPr>
          <a:xfrm>
            <a:off x="3538733" y="6162191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D89C052-ED81-31F3-6FD4-D5E90CCD31EA}"/>
              </a:ext>
            </a:extLst>
          </p:cNvPr>
          <p:cNvSpPr/>
          <p:nvPr/>
        </p:nvSpPr>
        <p:spPr>
          <a:xfrm>
            <a:off x="4964840" y="6153915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F34BE19-4A01-212D-739B-0A145DEC6894}"/>
              </a:ext>
            </a:extLst>
          </p:cNvPr>
          <p:cNvSpPr/>
          <p:nvPr/>
        </p:nvSpPr>
        <p:spPr>
          <a:xfrm>
            <a:off x="6294865" y="6175498"/>
            <a:ext cx="185952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A76A5DE-5054-6C0C-7C51-0A729F8B56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04AA1BF5-1CF9-1B15-F149-5F315301E1A7}"/>
              </a:ext>
            </a:extLst>
          </p:cNvPr>
          <p:cNvGrpSpPr/>
          <p:nvPr/>
        </p:nvGrpSpPr>
        <p:grpSpPr>
          <a:xfrm>
            <a:off x="3449819" y="5694124"/>
            <a:ext cx="3408000" cy="362244"/>
            <a:chOff x="3462984" y="5017756"/>
            <a:chExt cx="3408000" cy="36224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B17195B-2A2D-21FC-4E56-0149317197FD}"/>
                </a:ext>
              </a:extLst>
            </p:cNvPr>
            <p:cNvGrpSpPr/>
            <p:nvPr/>
          </p:nvGrpSpPr>
          <p:grpSpPr>
            <a:xfrm>
              <a:off x="3462984" y="5020000"/>
              <a:ext cx="2392000" cy="360000"/>
              <a:chOff x="3478723" y="3510214"/>
              <a:chExt cx="2392000" cy="360000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0EA7019-DF64-6002-938D-765C6D99450E}"/>
                  </a:ext>
                </a:extLst>
              </p:cNvPr>
              <p:cNvSpPr/>
              <p:nvPr/>
            </p:nvSpPr>
            <p:spPr>
              <a:xfrm rot="5400000">
                <a:off x="3478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DC418F9B-FA22-4C15-88A1-5F3383195653}"/>
                  </a:ext>
                </a:extLst>
              </p:cNvPr>
              <p:cNvSpPr/>
              <p:nvPr/>
            </p:nvSpPr>
            <p:spPr>
              <a:xfrm rot="5400000">
                <a:off x="3986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61120D8D-8AB5-D6A5-3457-97C8183E0A43}"/>
                  </a:ext>
                </a:extLst>
              </p:cNvPr>
              <p:cNvSpPr/>
              <p:nvPr/>
            </p:nvSpPr>
            <p:spPr>
              <a:xfrm rot="5400000">
                <a:off x="4494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A3146F0-70B0-0038-F02D-8BE714E7E31C}"/>
                  </a:ext>
                </a:extLst>
              </p:cNvPr>
              <p:cNvSpPr/>
              <p:nvPr/>
            </p:nvSpPr>
            <p:spPr>
              <a:xfrm rot="5400000">
                <a:off x="5002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DD07B722-CF6B-C0A2-B9C5-87E8167842AE}"/>
                  </a:ext>
                </a:extLst>
              </p:cNvPr>
              <p:cNvSpPr/>
              <p:nvPr/>
            </p:nvSpPr>
            <p:spPr>
              <a:xfrm rot="5400000">
                <a:off x="5510723" y="3510214"/>
                <a:ext cx="360000" cy="360000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C8F34AEA-6BFA-33D4-007B-B3580EDA1658}"/>
                </a:ext>
              </a:extLst>
            </p:cNvPr>
            <p:cNvGrpSpPr/>
            <p:nvPr/>
          </p:nvGrpSpPr>
          <p:grpSpPr>
            <a:xfrm>
              <a:off x="6002984" y="5017756"/>
              <a:ext cx="868000" cy="360000"/>
              <a:chOff x="6002984" y="3131486"/>
              <a:chExt cx="868000" cy="360000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91D365C6-9FB6-0ACD-8683-B3D380C86747}"/>
                  </a:ext>
                </a:extLst>
              </p:cNvPr>
              <p:cNvSpPr/>
              <p:nvPr/>
            </p:nvSpPr>
            <p:spPr>
              <a:xfrm rot="5400000">
                <a:off x="6002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BBAE5EB-5A68-928A-0A55-4692A6B6D253}"/>
                  </a:ext>
                </a:extLst>
              </p:cNvPr>
              <p:cNvSpPr/>
              <p:nvPr/>
            </p:nvSpPr>
            <p:spPr>
              <a:xfrm rot="5400000">
                <a:off x="6510984" y="3131486"/>
                <a:ext cx="360000" cy="3600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6071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6" grpId="0" animBg="1"/>
      <p:bldP spid="127" grpId="0"/>
      <p:bldP spid="141" grpId="0"/>
      <p:bldP spid="2" grpId="0" animBg="1"/>
      <p:bldP spid="15" grpId="0"/>
      <p:bldP spid="17" grpId="0" animBg="1"/>
      <p:bldP spid="20" grpId="0"/>
      <p:bldP spid="26" grpId="0"/>
      <p:bldP spid="32" grpId="0" animBg="1"/>
      <p:bldP spid="33" grpId="0"/>
      <p:bldP spid="35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6" y="56058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3413" y="107879"/>
            <a:ext cx="1327676" cy="13276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1D046F-2A2D-72AA-45DE-F4EA2B1AA745}"/>
              </a:ext>
            </a:extLst>
          </p:cNvPr>
          <p:cNvSpPr/>
          <p:nvPr/>
        </p:nvSpPr>
        <p:spPr>
          <a:xfrm>
            <a:off x="344129" y="1435443"/>
            <a:ext cx="8455742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Partition the 7 into different parts and use the distributive law to work out 8 × 7 in different ways. One example has been done for you.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9EC895-3C28-2228-A8DD-58A62969438D}"/>
              </a:ext>
            </a:extLst>
          </p:cNvPr>
          <p:cNvSpPr txBox="1"/>
          <p:nvPr/>
        </p:nvSpPr>
        <p:spPr>
          <a:xfrm>
            <a:off x="5026726" y="2940625"/>
            <a:ext cx="3743647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/>
              <a:t>7 = 5 + 2</a:t>
            </a:r>
            <a:br>
              <a:rPr lang="en-GB" sz="2800" dirty="0"/>
            </a:br>
            <a:r>
              <a:rPr lang="en-GB" sz="2800" dirty="0"/>
              <a:t>8 × 7 = (8 × 5) + (8 × 2)</a:t>
            </a:r>
            <a:br>
              <a:rPr lang="en-GB" sz="2800" dirty="0"/>
            </a:br>
            <a:r>
              <a:rPr lang="en-GB" sz="2800" dirty="0"/>
              <a:t>          =   40      +   16</a:t>
            </a:r>
          </a:p>
          <a:p>
            <a:r>
              <a:rPr lang="en-GB" sz="2800" dirty="0"/>
              <a:t>          = </a:t>
            </a:r>
            <a:r>
              <a:rPr lang="en-GB" sz="2800" b="1" dirty="0"/>
              <a:t>56</a:t>
            </a:r>
            <a:endParaRPr lang="en-GB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203A28-F18E-8F90-C07F-C324AD07FC39}"/>
              </a:ext>
            </a:extLst>
          </p:cNvPr>
          <p:cNvSpPr txBox="1"/>
          <p:nvPr/>
        </p:nvSpPr>
        <p:spPr>
          <a:xfrm>
            <a:off x="484225" y="2932016"/>
            <a:ext cx="3928149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/>
              <a:t>7 = 4 + 3</a:t>
            </a:r>
            <a:br>
              <a:rPr lang="en-GB" sz="2800" dirty="0"/>
            </a:br>
            <a:r>
              <a:rPr lang="en-GB" sz="2800" dirty="0"/>
              <a:t>8 × 7 = (8 × 4) + (8 × 3)</a:t>
            </a:r>
            <a:br>
              <a:rPr lang="en-GB" sz="2800" dirty="0"/>
            </a:br>
            <a:r>
              <a:rPr lang="en-GB" sz="2800" dirty="0"/>
              <a:t>          =    32     +     24 </a:t>
            </a:r>
          </a:p>
          <a:p>
            <a:r>
              <a:rPr lang="en-GB" sz="2800" dirty="0"/>
              <a:t>          = </a:t>
            </a:r>
            <a:r>
              <a:rPr lang="en-GB" sz="2800" b="1" dirty="0"/>
              <a:t>56</a:t>
            </a:r>
            <a:endParaRPr lang="en-GB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E2E7B7-5E0A-55EB-BE52-2658F27903C8}"/>
              </a:ext>
            </a:extLst>
          </p:cNvPr>
          <p:cNvSpPr txBox="1"/>
          <p:nvPr/>
        </p:nvSpPr>
        <p:spPr>
          <a:xfrm>
            <a:off x="3131413" y="4950898"/>
            <a:ext cx="3928148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b="1" dirty="0"/>
              <a:t>7 = 6 + 1</a:t>
            </a:r>
            <a:br>
              <a:rPr lang="en-GB" sz="2800" dirty="0"/>
            </a:br>
            <a:r>
              <a:rPr lang="en-GB" sz="2800" dirty="0"/>
              <a:t>8 × 7 = (8 × 6) + (8 × 1)</a:t>
            </a:r>
            <a:br>
              <a:rPr lang="en-GB" sz="2800" dirty="0"/>
            </a:br>
            <a:r>
              <a:rPr lang="en-GB" sz="2800" dirty="0"/>
              <a:t>          =    48     +     8</a:t>
            </a:r>
          </a:p>
          <a:p>
            <a:r>
              <a:rPr lang="en-GB" sz="2800" dirty="0"/>
              <a:t>          = </a:t>
            </a:r>
            <a:r>
              <a:rPr lang="en-GB" sz="2800" b="1" dirty="0"/>
              <a:t>56</a:t>
            </a:r>
            <a:endParaRPr lang="en-GB" sz="28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C801A4-F645-A5E1-BBC1-3F359BA1FC49}"/>
              </a:ext>
            </a:extLst>
          </p:cNvPr>
          <p:cNvSpPr/>
          <p:nvPr/>
        </p:nvSpPr>
        <p:spPr>
          <a:xfrm>
            <a:off x="78526" y="1663331"/>
            <a:ext cx="8937521" cy="954107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/>
              <a:t>Here are some ways to solve 8 × 7 using the distributive law. Which way is the most helpful? Why?</a:t>
            </a:r>
          </a:p>
        </p:txBody>
      </p:sp>
    </p:spTree>
    <p:extLst>
      <p:ext uri="{BB962C8B-B14F-4D97-AF65-F5344CB8AC3E}">
        <p14:creationId xmlns:p14="http://schemas.microsoft.com/office/powerpoint/2010/main" val="176260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19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FA2D8CE0-730E-3002-640A-4CB30434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4" y="2236839"/>
            <a:ext cx="2168654" cy="238432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700854" y="1356866"/>
            <a:ext cx="10120261" cy="2020610"/>
            <a:chOff x="1705178" y="1350547"/>
            <a:chExt cx="10120261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4657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1705178" y="1776943"/>
              <a:ext cx="10120261" cy="4775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 x 7 = ( 7 x 7 ) + ( 1 x 7 )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86139" y="4124638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1044</TotalTime>
  <Words>465</Words>
  <Application>Microsoft Office PowerPoint</Application>
  <PresentationFormat>On-screen Show (4:3)</PresentationFormat>
  <Paragraphs>78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54</cp:revision>
  <dcterms:created xsi:type="dcterms:W3CDTF">2013-01-27T09:14:16Z</dcterms:created>
  <dcterms:modified xsi:type="dcterms:W3CDTF">2025-12-11T10:32:20Z</dcterms:modified>
  <cp:category/>
</cp:coreProperties>
</file>