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78" r:id="rId4"/>
    <p:sldId id="279" r:id="rId5"/>
    <p:sldId id="280" r:id="rId6"/>
    <p:sldId id="281" r:id="rId7"/>
    <p:sldId id="261" r:id="rId8"/>
    <p:sldId id="28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6 x 7 table</a:t>
            </a:r>
          </a:p>
          <a:p>
            <a:pPr algn="ctr"/>
            <a:r>
              <a:rPr lang="en-GB" sz="5400" dirty="0"/>
              <a:t>(Using known facts)</a:t>
            </a:r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02" y="2369920"/>
            <a:ext cx="3647874" cy="38788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1770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3D56-6653-AF1F-6CD2-6DDD0FB90259}"/>
              </a:ext>
            </a:extLst>
          </p:cNvPr>
          <p:cNvSpPr txBox="1"/>
          <p:nvPr/>
        </p:nvSpPr>
        <p:spPr>
          <a:xfrm>
            <a:off x="934065" y="1946787"/>
            <a:ext cx="7069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 are different ways we can solve </a:t>
            </a:r>
          </a:p>
          <a:p>
            <a:pPr algn="ctr"/>
            <a:r>
              <a:rPr lang="en-US" sz="3200" b="1" dirty="0"/>
              <a:t>6 × 7</a:t>
            </a:r>
            <a:r>
              <a:rPr lang="en-US" sz="3200" dirty="0"/>
              <a:t> using </a:t>
            </a:r>
            <a:r>
              <a:rPr lang="en-US" sz="3200" b="1" dirty="0"/>
              <a:t>known facts </a:t>
            </a:r>
            <a:r>
              <a:rPr lang="en-US" sz="3200" dirty="0"/>
              <a:t>and the </a:t>
            </a:r>
            <a:r>
              <a:rPr lang="en-US" sz="3200" b="1" dirty="0"/>
              <a:t>distributive law </a:t>
            </a:r>
            <a:r>
              <a:rPr lang="en-US" sz="3200" dirty="0"/>
              <a:t>to help us.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Let’s look at some examples.</a:t>
            </a:r>
            <a:endParaRPr lang="en-GB" sz="3200" dirty="0"/>
          </a:p>
        </p:txBody>
      </p: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AC8852A-53CA-818A-CD36-A60509FF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2C7B2-248E-75BB-5BCE-A4060B3E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7D9128-AAC1-2A52-7CE2-E341512F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6A35380-263B-5824-F30D-C02858A952D5}"/>
              </a:ext>
            </a:extLst>
          </p:cNvPr>
          <p:cNvGrpSpPr/>
          <p:nvPr/>
        </p:nvGrpSpPr>
        <p:grpSpPr>
          <a:xfrm>
            <a:off x="4124676" y="3136729"/>
            <a:ext cx="1838626" cy="1487796"/>
            <a:chOff x="810038" y="2060638"/>
            <a:chExt cx="3408000" cy="26155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A9FB3-C7EE-6230-1260-70836BCD2716}"/>
                </a:ext>
              </a:extLst>
            </p:cNvPr>
            <p:cNvGrpSpPr/>
            <p:nvPr/>
          </p:nvGrpSpPr>
          <p:grpSpPr>
            <a:xfrm>
              <a:off x="810038" y="2060638"/>
              <a:ext cx="3408000" cy="360000"/>
              <a:chOff x="2308740" y="2366506"/>
              <a:chExt cx="3408000" cy="360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8FA3BE-615B-4FBD-73A9-1B83AA4AA821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4BFADB-B1E9-50C8-F271-011DA68AB4D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F8AC3E-0596-FB88-E7D1-0E03C3C4FB1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E9F520A-283C-3B34-CAD5-3327DFA79F8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09DA563-9B48-F01B-7AB2-28EE236C789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2FEBA5-1429-0681-BFDF-F423D3AB0B2D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DBCA8A-14CB-79A8-03AF-3B570E17029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BB61C1-E606-A839-F8E0-7702DA0D253A}"/>
                </a:ext>
              </a:extLst>
            </p:cNvPr>
            <p:cNvGrpSpPr/>
            <p:nvPr/>
          </p:nvGrpSpPr>
          <p:grpSpPr>
            <a:xfrm>
              <a:off x="810038" y="2624536"/>
              <a:ext cx="3408000" cy="360000"/>
              <a:chOff x="2308740" y="2366506"/>
              <a:chExt cx="3408000" cy="3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52CCBA-9995-FE2E-FA40-7D1066F0718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7CE7C4E-ABC7-65D0-646D-B0A70DD79203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F1855E-CD4C-9067-01DF-19DA9BF344F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EF2F832-5325-B58A-C528-C83C2B308815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3BE4D9-0FBD-C274-FDF8-B0D3EAFEFDF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13B642-7ADB-422F-9C0F-1155651F88C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701B81-85E3-3D2B-F882-6A29E2956CE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5865D4-6027-B4F8-410B-A7F8F5AD54F6}"/>
                </a:ext>
              </a:extLst>
            </p:cNvPr>
            <p:cNvGrpSpPr/>
            <p:nvPr/>
          </p:nvGrpSpPr>
          <p:grpSpPr>
            <a:xfrm>
              <a:off x="810038" y="3188434"/>
              <a:ext cx="3408000" cy="360000"/>
              <a:chOff x="2308740" y="2366506"/>
              <a:chExt cx="3408000" cy="36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E45376A-1DEF-F1E9-EC31-09E311B6313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75F0F12-C00D-9428-27D4-CA76B0BD53A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695350-3E1D-8B57-9E30-4F52AD5DEE7E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6632A-8B75-C62D-FAB2-E89684EC2F3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BC6D3AD-7079-ACBB-7F2E-4B5171AAC8A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FF4EA3-1A24-61C7-B3CA-A5A4E2B77D96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19D6DD-CB58-71A5-D85B-8799C1E1F3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8EB9EB7-9BCF-AA85-2A4C-BB2161911325}"/>
                </a:ext>
              </a:extLst>
            </p:cNvPr>
            <p:cNvGrpSpPr/>
            <p:nvPr/>
          </p:nvGrpSpPr>
          <p:grpSpPr>
            <a:xfrm>
              <a:off x="810038" y="4316230"/>
              <a:ext cx="3408000" cy="360000"/>
              <a:chOff x="2308740" y="2366506"/>
              <a:chExt cx="3408000" cy="360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E591C0D-FB34-25A1-EEE5-3969CA5A334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24B996-5292-C60F-1387-E416897CF8F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56817F3-CB25-3357-7503-01D291894D8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9619ADF-5AA9-ED69-BC22-02C08EDF103C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B2F5414-684B-99A5-BBDA-45104045E583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38798A-A67C-46DD-9272-BB1301863913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D305DA9-AEEB-5B74-A124-4F326A017007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E8D772-5DB5-DBB9-476E-E9EC9465F173}"/>
                </a:ext>
              </a:extLst>
            </p:cNvPr>
            <p:cNvGrpSpPr/>
            <p:nvPr/>
          </p:nvGrpSpPr>
          <p:grpSpPr>
            <a:xfrm>
              <a:off x="810038" y="3752332"/>
              <a:ext cx="3408000" cy="360000"/>
              <a:chOff x="2308740" y="2366506"/>
              <a:chExt cx="3408000" cy="36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553455-4D60-C340-0713-099CA4670F9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91249B-6B1F-3A4B-E460-742EEF68F27D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7E9984-2ADA-640D-E50B-E317DF7F94A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BE80113-8F4E-A60E-409D-0038543B7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00EDFF-86C8-7B84-3CBA-677BE1CBCDE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798FA17-533C-ED2D-4AD2-E76A6E2BB66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97FA02-9E7E-AE66-01B1-763E7A87D8A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BBEB18-E78E-97F8-7162-7D59687D08E9}"/>
              </a:ext>
            </a:extLst>
          </p:cNvPr>
          <p:cNvGrpSpPr/>
          <p:nvPr/>
        </p:nvGrpSpPr>
        <p:grpSpPr>
          <a:xfrm>
            <a:off x="4124676" y="4740505"/>
            <a:ext cx="1838626" cy="204774"/>
            <a:chOff x="2308740" y="2366506"/>
            <a:chExt cx="3408000" cy="360000"/>
          </a:xfrm>
          <a:solidFill>
            <a:srgbClr val="FFFF0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BA4FDB-728C-0239-B958-EC2AE4805EB3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30A824-9943-509A-A951-B31F69AD3D28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FA2174-1BC4-7816-5001-47D790F26C80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5D3E2E-5D27-4AD9-B4C8-FF35E7C54E92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385FAEB-2412-5104-AF02-7B53A31B77A0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6DAAFA-E402-3EA6-5D2D-D9CA5DA92143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775CA73-FF8D-8A2E-FA89-8943382B5335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0CEDBC4-3BEE-E3D3-A0AD-9CDDAB89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D6ED7B-E6E9-AA40-5D9C-6EC948091DB2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AF1D0DE4-B0FA-6007-D04D-6CC8D7B55E0D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5EC183-0CD0-836D-CCE4-AE890E98E3C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5 × 7 = 35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6 × 7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8D3A487-AE7D-3CE7-40C5-5FD0CE752C51}"/>
              </a:ext>
            </a:extLst>
          </p:cNvPr>
          <p:cNvSpPr txBox="1"/>
          <p:nvPr/>
        </p:nvSpPr>
        <p:spPr>
          <a:xfrm>
            <a:off x="2169616" y="3538535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(5 × 7) = 35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715E5C5-110B-FCAB-6F22-860FF56E5469}"/>
              </a:ext>
            </a:extLst>
          </p:cNvPr>
          <p:cNvSpPr/>
          <p:nvPr/>
        </p:nvSpPr>
        <p:spPr>
          <a:xfrm>
            <a:off x="3697266" y="3079760"/>
            <a:ext cx="421198" cy="16057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94F27A-2ACE-F4D3-BBFA-D99CCF983B10}"/>
              </a:ext>
            </a:extLst>
          </p:cNvPr>
          <p:cNvGrpSpPr/>
          <p:nvPr/>
        </p:nvGrpSpPr>
        <p:grpSpPr>
          <a:xfrm>
            <a:off x="2190588" y="783684"/>
            <a:ext cx="6873555" cy="2123658"/>
            <a:chOff x="547633" y="5143986"/>
            <a:chExt cx="687355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15CD6BAF-6F36-A93E-AA83-F97ED68FA675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523645-6743-9155-2639-5AF5B684DF43}"/>
                </a:ext>
              </a:extLst>
            </p:cNvPr>
            <p:cNvSpPr txBox="1"/>
            <p:nvPr/>
          </p:nvSpPr>
          <p:spPr>
            <a:xfrm>
              <a:off x="547633" y="5143986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6 × 7 = (5 × 7) + (1 × 7)</a:t>
              </a:r>
            </a:p>
            <a:p>
              <a:pPr algn="ctr">
                <a:buNone/>
              </a:pPr>
              <a:r>
                <a:rPr lang="en-US" sz="3600" b="1" dirty="0"/>
                <a:t>42  =     35   +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66" name="Picture 6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A029891-DF6A-87C4-5158-AD366DE0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2F5FF-51FD-3604-2B81-CB9D943D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6C3692-B71D-E5D2-C387-32DD7E14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F6C4778-60AB-EA58-DD23-3A664840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9B85AAC-A8A9-D0DA-F406-D38FAC9E7CA9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C748D8C6-CB0D-4B70-A6E4-8E12B9192DD8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CB10-9127-FFD6-30EA-667B1671B1CA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6 × 6 = 36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6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6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4C0A6A1-CE8E-BB08-B3C8-4908D3F35680}"/>
              </a:ext>
            </a:extLst>
          </p:cNvPr>
          <p:cNvSpPr txBox="1"/>
          <p:nvPr/>
        </p:nvSpPr>
        <p:spPr>
          <a:xfrm>
            <a:off x="2524457" y="3370967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(6 × 6) = 36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D0FB7820-AF77-8998-E4B1-04D30F4F507A}"/>
              </a:ext>
            </a:extLst>
          </p:cNvPr>
          <p:cNvSpPr/>
          <p:nvPr/>
        </p:nvSpPr>
        <p:spPr>
          <a:xfrm>
            <a:off x="4186363" y="2724392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A6A6AA-54E8-979C-72E2-58A4BE2E0657}"/>
              </a:ext>
            </a:extLst>
          </p:cNvPr>
          <p:cNvGrpSpPr/>
          <p:nvPr/>
        </p:nvGrpSpPr>
        <p:grpSpPr>
          <a:xfrm>
            <a:off x="2211140" y="713706"/>
            <a:ext cx="6877435" cy="2123658"/>
            <a:chOff x="562233" y="5102467"/>
            <a:chExt cx="687743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4EB6372C-9616-8951-A23D-A8095CABE303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21B747-2E04-30DB-A25F-BB666BB24A81}"/>
                </a:ext>
              </a:extLst>
            </p:cNvPr>
            <p:cNvSpPr txBox="1"/>
            <p:nvPr/>
          </p:nvSpPr>
          <p:spPr>
            <a:xfrm>
              <a:off x="580713" y="5102467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6 = (6 × 6) + (1 × 6)</a:t>
              </a:r>
            </a:p>
            <a:p>
              <a:pPr algn="ctr">
                <a:buNone/>
              </a:pPr>
              <a:r>
                <a:rPr lang="en-US" sz="3600" b="1" dirty="0"/>
                <a:t>42  =     36   +      6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D403719-80EE-C104-D94C-552D13944F21}"/>
              </a:ext>
            </a:extLst>
          </p:cNvPr>
          <p:cNvGrpSpPr/>
          <p:nvPr/>
        </p:nvGrpSpPr>
        <p:grpSpPr>
          <a:xfrm>
            <a:off x="4667468" y="2783369"/>
            <a:ext cx="1569901" cy="1808552"/>
            <a:chOff x="5409824" y="2794637"/>
            <a:chExt cx="1569901" cy="18085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B89EA2-B6B6-9574-6E00-83D30422AF36}"/>
                </a:ext>
              </a:extLst>
            </p:cNvPr>
            <p:cNvSpPr/>
            <p:nvPr/>
          </p:nvSpPr>
          <p:spPr>
            <a:xfrm rot="5400000">
              <a:off x="5409890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25B0DD-09D5-DCAE-0B0B-1DD0499C31FF}"/>
                </a:ext>
              </a:extLst>
            </p:cNvPr>
            <p:cNvSpPr/>
            <p:nvPr/>
          </p:nvSpPr>
          <p:spPr>
            <a:xfrm rot="5400000">
              <a:off x="5683958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FF2AFF-26CF-FCAD-860D-BC692BD2724A}"/>
                </a:ext>
              </a:extLst>
            </p:cNvPr>
            <p:cNvSpPr/>
            <p:nvPr/>
          </p:nvSpPr>
          <p:spPr>
            <a:xfrm rot="5400000">
              <a:off x="5958025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7770B5-C746-D87B-E31A-44D0AB45E702}"/>
                </a:ext>
              </a:extLst>
            </p:cNvPr>
            <p:cNvSpPr/>
            <p:nvPr/>
          </p:nvSpPr>
          <p:spPr>
            <a:xfrm rot="5400000">
              <a:off x="6232093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6160F5-1832-3649-DA95-9645B04423C1}"/>
                </a:ext>
              </a:extLst>
            </p:cNvPr>
            <p:cNvSpPr/>
            <p:nvPr/>
          </p:nvSpPr>
          <p:spPr>
            <a:xfrm rot="5400000">
              <a:off x="6506160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3E7247-64D4-4202-9A87-AA30D5F926F1}"/>
                </a:ext>
              </a:extLst>
            </p:cNvPr>
            <p:cNvSpPr/>
            <p:nvPr/>
          </p:nvSpPr>
          <p:spPr>
            <a:xfrm rot="5400000">
              <a:off x="6780228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4D5C38-8C62-BC28-246A-920DA5BC5FFC}"/>
                </a:ext>
              </a:extLst>
            </p:cNvPr>
            <p:cNvSpPr/>
            <p:nvPr/>
          </p:nvSpPr>
          <p:spPr>
            <a:xfrm rot="5400000">
              <a:off x="5409890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071400-3C82-E626-3F21-002A33D54FBA}"/>
                </a:ext>
              </a:extLst>
            </p:cNvPr>
            <p:cNvSpPr/>
            <p:nvPr/>
          </p:nvSpPr>
          <p:spPr>
            <a:xfrm rot="5400000">
              <a:off x="5683958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611F57-9897-6C1D-E1BD-0913155AE7F1}"/>
                </a:ext>
              </a:extLst>
            </p:cNvPr>
            <p:cNvSpPr/>
            <p:nvPr/>
          </p:nvSpPr>
          <p:spPr>
            <a:xfrm rot="5400000">
              <a:off x="5958025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9A174D-1D10-15ED-4DC9-10538970DE57}"/>
                </a:ext>
              </a:extLst>
            </p:cNvPr>
            <p:cNvSpPr/>
            <p:nvPr/>
          </p:nvSpPr>
          <p:spPr>
            <a:xfrm rot="5400000">
              <a:off x="6232093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127F2B-17BD-5067-248E-E5368A096CCB}"/>
                </a:ext>
              </a:extLst>
            </p:cNvPr>
            <p:cNvSpPr/>
            <p:nvPr/>
          </p:nvSpPr>
          <p:spPr>
            <a:xfrm rot="5400000">
              <a:off x="6506160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9C6701-B6D6-9A50-41B1-0CEDEC01E59B}"/>
                </a:ext>
              </a:extLst>
            </p:cNvPr>
            <p:cNvSpPr/>
            <p:nvPr/>
          </p:nvSpPr>
          <p:spPr>
            <a:xfrm rot="5400000">
              <a:off x="6780228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AAB998-4277-0C75-C213-3A16F85A7D8B}"/>
                </a:ext>
              </a:extLst>
            </p:cNvPr>
            <p:cNvSpPr/>
            <p:nvPr/>
          </p:nvSpPr>
          <p:spPr>
            <a:xfrm rot="5400000">
              <a:off x="5409890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ADD629-19FF-87B6-6023-38C82447DB95}"/>
                </a:ext>
              </a:extLst>
            </p:cNvPr>
            <p:cNvSpPr/>
            <p:nvPr/>
          </p:nvSpPr>
          <p:spPr>
            <a:xfrm rot="5400000">
              <a:off x="5683958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036278-921B-07D9-182F-5AA18FC25293}"/>
                </a:ext>
              </a:extLst>
            </p:cNvPr>
            <p:cNvSpPr/>
            <p:nvPr/>
          </p:nvSpPr>
          <p:spPr>
            <a:xfrm rot="5400000">
              <a:off x="5958025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486228-BEDA-19E7-9164-4CC31CE0F324}"/>
                </a:ext>
              </a:extLst>
            </p:cNvPr>
            <p:cNvSpPr/>
            <p:nvPr/>
          </p:nvSpPr>
          <p:spPr>
            <a:xfrm rot="5400000">
              <a:off x="6232093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C13122A-5185-E447-F162-102ECAC70CA6}"/>
                </a:ext>
              </a:extLst>
            </p:cNvPr>
            <p:cNvSpPr/>
            <p:nvPr/>
          </p:nvSpPr>
          <p:spPr>
            <a:xfrm rot="5400000">
              <a:off x="6506160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803919-44B6-7196-B113-98F1D5E6C517}"/>
                </a:ext>
              </a:extLst>
            </p:cNvPr>
            <p:cNvSpPr/>
            <p:nvPr/>
          </p:nvSpPr>
          <p:spPr>
            <a:xfrm rot="5400000">
              <a:off x="6780228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3B52C1-C29D-38E8-1BF0-ECD51964EB52}"/>
                </a:ext>
              </a:extLst>
            </p:cNvPr>
            <p:cNvSpPr/>
            <p:nvPr/>
          </p:nvSpPr>
          <p:spPr>
            <a:xfrm rot="5400000">
              <a:off x="5409890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C1CEAE-75F8-7B44-F6DD-9B3E88D5B564}"/>
                </a:ext>
              </a:extLst>
            </p:cNvPr>
            <p:cNvSpPr/>
            <p:nvPr/>
          </p:nvSpPr>
          <p:spPr>
            <a:xfrm rot="5400000">
              <a:off x="5683958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C3EF81-A2F0-2259-7796-C7D996280578}"/>
                </a:ext>
              </a:extLst>
            </p:cNvPr>
            <p:cNvSpPr/>
            <p:nvPr/>
          </p:nvSpPr>
          <p:spPr>
            <a:xfrm rot="5400000">
              <a:off x="5958025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F5571DD-AFA3-8162-C9E5-2042E93D2230}"/>
                </a:ext>
              </a:extLst>
            </p:cNvPr>
            <p:cNvSpPr/>
            <p:nvPr/>
          </p:nvSpPr>
          <p:spPr>
            <a:xfrm rot="5400000">
              <a:off x="6232093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7FBB84-8554-63BA-4195-48AE62C67C62}"/>
                </a:ext>
              </a:extLst>
            </p:cNvPr>
            <p:cNvSpPr/>
            <p:nvPr/>
          </p:nvSpPr>
          <p:spPr>
            <a:xfrm rot="5400000">
              <a:off x="6506160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032F0F-5228-90AC-B350-4786E4AF7946}"/>
                </a:ext>
              </a:extLst>
            </p:cNvPr>
            <p:cNvSpPr/>
            <p:nvPr/>
          </p:nvSpPr>
          <p:spPr>
            <a:xfrm rot="5400000">
              <a:off x="6780228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3F112F-B0A1-1484-BD5F-1F74F71D2BBC}"/>
                </a:ext>
              </a:extLst>
            </p:cNvPr>
            <p:cNvSpPr/>
            <p:nvPr/>
          </p:nvSpPr>
          <p:spPr>
            <a:xfrm rot="5400000">
              <a:off x="5409890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42799F-8939-8208-0031-A898E02D8657}"/>
                </a:ext>
              </a:extLst>
            </p:cNvPr>
            <p:cNvSpPr/>
            <p:nvPr/>
          </p:nvSpPr>
          <p:spPr>
            <a:xfrm rot="5400000">
              <a:off x="5683958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FDD781-9192-3147-B513-8A9CB214CDF4}"/>
                </a:ext>
              </a:extLst>
            </p:cNvPr>
            <p:cNvSpPr/>
            <p:nvPr/>
          </p:nvSpPr>
          <p:spPr>
            <a:xfrm rot="5400000">
              <a:off x="5958025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E0F3B2-9DB0-AE34-C816-405D196C8F16}"/>
                </a:ext>
              </a:extLst>
            </p:cNvPr>
            <p:cNvSpPr/>
            <p:nvPr/>
          </p:nvSpPr>
          <p:spPr>
            <a:xfrm rot="5400000">
              <a:off x="6232093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CE2F78-F982-241C-E63F-EAEE8BE36A47}"/>
                </a:ext>
              </a:extLst>
            </p:cNvPr>
            <p:cNvSpPr/>
            <p:nvPr/>
          </p:nvSpPr>
          <p:spPr>
            <a:xfrm rot="5400000">
              <a:off x="6506160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57BF97-F651-151B-6A2B-E6B06D09E682}"/>
                </a:ext>
              </a:extLst>
            </p:cNvPr>
            <p:cNvSpPr/>
            <p:nvPr/>
          </p:nvSpPr>
          <p:spPr>
            <a:xfrm rot="5400000">
              <a:off x="6780228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9CD9B74-D4DE-9B44-13B4-63A7B942DE11}"/>
                </a:ext>
              </a:extLst>
            </p:cNvPr>
            <p:cNvSpPr/>
            <p:nvPr/>
          </p:nvSpPr>
          <p:spPr>
            <a:xfrm rot="5400000">
              <a:off x="5404548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E59AD7F-5B62-C549-E436-E18C1CCE2F9E}"/>
                </a:ext>
              </a:extLst>
            </p:cNvPr>
            <p:cNvSpPr/>
            <p:nvPr/>
          </p:nvSpPr>
          <p:spPr>
            <a:xfrm rot="5400000">
              <a:off x="5678616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0FD1824-5AA3-C235-69B9-D5207D914D29}"/>
                </a:ext>
              </a:extLst>
            </p:cNvPr>
            <p:cNvSpPr/>
            <p:nvPr/>
          </p:nvSpPr>
          <p:spPr>
            <a:xfrm rot="5400000">
              <a:off x="5952683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571FDE-1FFE-2F80-C99C-61F2F77E04A5}"/>
                </a:ext>
              </a:extLst>
            </p:cNvPr>
            <p:cNvSpPr/>
            <p:nvPr/>
          </p:nvSpPr>
          <p:spPr>
            <a:xfrm rot="5400000">
              <a:off x="6226751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DA3A76-9057-4344-84A3-6BE5BFB35F8C}"/>
                </a:ext>
              </a:extLst>
            </p:cNvPr>
            <p:cNvSpPr/>
            <p:nvPr/>
          </p:nvSpPr>
          <p:spPr>
            <a:xfrm rot="5400000">
              <a:off x="6500818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EB87440-D694-B4C1-1264-4348B88A36E4}"/>
                </a:ext>
              </a:extLst>
            </p:cNvPr>
            <p:cNvSpPr/>
            <p:nvPr/>
          </p:nvSpPr>
          <p:spPr>
            <a:xfrm rot="5400000">
              <a:off x="6774886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D9D64E-6594-6B93-8F8D-25C6EA4FEE09}"/>
              </a:ext>
            </a:extLst>
          </p:cNvPr>
          <p:cNvGrpSpPr/>
          <p:nvPr/>
        </p:nvGrpSpPr>
        <p:grpSpPr>
          <a:xfrm>
            <a:off x="4667468" y="4703214"/>
            <a:ext cx="1564559" cy="204774"/>
            <a:chOff x="5415166" y="4706719"/>
            <a:chExt cx="1564559" cy="20477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EF0F14-950E-CC9C-70B6-8C3ACB2C6EC8}"/>
                </a:ext>
              </a:extLst>
            </p:cNvPr>
            <p:cNvSpPr/>
            <p:nvPr/>
          </p:nvSpPr>
          <p:spPr>
            <a:xfrm rot="5400000">
              <a:off x="5409890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E1972E0-71C5-B243-835A-8CCD67F6D678}"/>
                </a:ext>
              </a:extLst>
            </p:cNvPr>
            <p:cNvSpPr/>
            <p:nvPr/>
          </p:nvSpPr>
          <p:spPr>
            <a:xfrm rot="5400000">
              <a:off x="5683958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9DC5DC0-459B-DD85-40F3-7DEF6BDF0316}"/>
                </a:ext>
              </a:extLst>
            </p:cNvPr>
            <p:cNvSpPr/>
            <p:nvPr/>
          </p:nvSpPr>
          <p:spPr>
            <a:xfrm rot="5400000">
              <a:off x="5958025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C8469DC-D05B-92D0-6000-DDBB7D572A68}"/>
                </a:ext>
              </a:extLst>
            </p:cNvPr>
            <p:cNvSpPr/>
            <p:nvPr/>
          </p:nvSpPr>
          <p:spPr>
            <a:xfrm rot="5400000">
              <a:off x="6232093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AF48DDA-8933-51D9-78C6-999AF60E6387}"/>
                </a:ext>
              </a:extLst>
            </p:cNvPr>
            <p:cNvSpPr/>
            <p:nvPr/>
          </p:nvSpPr>
          <p:spPr>
            <a:xfrm rot="5400000">
              <a:off x="6506160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9CA9D9B-0032-0446-7036-200086422CA2}"/>
                </a:ext>
              </a:extLst>
            </p:cNvPr>
            <p:cNvSpPr/>
            <p:nvPr/>
          </p:nvSpPr>
          <p:spPr>
            <a:xfrm rot="5400000">
              <a:off x="6780228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FF51ED-4557-4547-F434-80D65037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AF30E-07CD-1157-C21B-FBFBB15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4625AB6-25C7-C5AD-D40A-0977BF6D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3564D24-A2A9-B58F-6DAD-8E69D22D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F819C53-782E-55F3-4165-E062C4394384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92E1D9B-D390-DF84-A632-D9A6A6126FFF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2F59DB-F197-B2AA-AC01-6A76DA002790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7 × 7 = 49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6 × 7</a:t>
              </a:r>
              <a:r>
                <a:rPr lang="en-US" sz="2400" dirty="0"/>
                <a:t>, I remove </a:t>
              </a:r>
              <a:r>
                <a:rPr lang="en-US" sz="2400" b="1" dirty="0"/>
                <a:t>one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675D6C6-CC21-E9EE-AA80-3C73807432B1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7) = 49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7C6B2416-5829-5B5B-DD74-6F55321FAEB5}"/>
              </a:ext>
            </a:extLst>
          </p:cNvPr>
          <p:cNvSpPr/>
          <p:nvPr/>
        </p:nvSpPr>
        <p:spPr>
          <a:xfrm>
            <a:off x="3954897" y="3201445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D1AD9-016A-1DD7-2385-AF6921184658}"/>
              </a:ext>
            </a:extLst>
          </p:cNvPr>
          <p:cNvGrpSpPr/>
          <p:nvPr/>
        </p:nvGrpSpPr>
        <p:grpSpPr>
          <a:xfrm>
            <a:off x="2146380" y="745934"/>
            <a:ext cx="6917763" cy="2123658"/>
            <a:chOff x="503425" y="5126178"/>
            <a:chExt cx="6917763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D2B07B26-D223-3577-4158-36BABF6878B7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A7737E-7270-5522-3C06-A8FA7D4A8D6E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6 × 7 = (7 × 7) - (1 × 7)</a:t>
              </a:r>
            </a:p>
            <a:p>
              <a:pPr algn="ctr">
                <a:buNone/>
              </a:pPr>
              <a:r>
                <a:rPr lang="en-US" sz="3600" b="1" dirty="0"/>
                <a:t>42  =     49   -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F585B-5275-F9AA-E5C7-89CCAF9B1FA7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6844A-9772-FB65-BE91-F43F9ADBC8B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D892B-DA05-C93B-D4F3-2CF66E1861A7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237249-5901-81DC-1A04-885DA085193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CC669B-2BE3-15D2-E777-4361BE13372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9DE50D-D508-53A9-C197-4695BB1B595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F954F0-42D9-AE39-DCDC-5D59868B9B5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F50F175-420C-DDF4-739C-13BD8B4D3B3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0A382-C4CD-A781-10A6-C05545A1F36D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FC7DAE-58D6-7FE0-574E-1F52905E39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EB7948-5173-493D-C66C-F8EA0EDFBA52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4E858E-16D5-3A3C-31D1-4E7B60272767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604FA3-56A2-125D-BFB8-CD643EEF9130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FACE71-B536-5B29-DDF3-E32EC775036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2F7600-5951-7D6D-B1ED-0A9FF6F9FF15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39FB6A-8703-9BA2-DD6F-46A9AF7A91B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B74F1-B9EF-F812-5DA8-DCA2B3D456C2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73026E-5628-4D05-055C-5EBEC5154700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F63715-EA62-780E-6CA1-2D5D8D745DF5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F2382A-56F7-0F57-A48C-F48C03148FEE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9DF3D8D-7C0A-C853-1473-A2DECA6CB6B4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274D1D-6488-E8BC-181C-962F4C2BB9A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C335BC-1C8C-2E05-729E-B9F5C01A7FFA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24F9DF-6167-CE40-E21D-B5090669CD05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BD7B2-9A7C-B1AB-9F3A-6D18AF60CF85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065DC8-115B-1259-EEB4-AA150BB158C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84CBE2-03A4-37F0-3556-42E2BFDFBC0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886C8F1-0C37-6508-F0A6-D443E810315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8D1103-A1BF-9A8D-B4A7-E0E70C5151F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A8B392-D9B8-25F5-0569-216B1748EE5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62F6FE-45DF-60B6-CA5C-C86F7AD98B4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21D1F1-0095-4376-6E9F-9318291EB917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349E2D-5A16-9A93-306D-7116138DF9AB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4662C4-EED0-8A0D-BC58-260A94DFE4E5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5EE4B5-33D6-962B-F7A4-74BB5927B2A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2CA8FF9-6F97-9D53-01EF-84646EBAD7EC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0A9D29-69CB-5960-A58F-6DA87C4F376C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3FC368B-FC97-F4B7-59BB-695CDF76F8A3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E88E54-67A5-DB07-8036-D3320D9E6B8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E31CAB-DB87-A7B4-241B-C5E2E1C2CF6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A868E2-46BE-B588-DC7A-0F92AB8CBB9F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ECE822-AB11-C898-E6B4-CD5C04CABB1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595FB08-63A5-2C4B-E5A9-177AC913DD1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BBDA52E-42F0-D906-4428-B706C8BC007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7B7FF62-F794-64FF-7A98-25DA66C7CF1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4C7153-EEF9-289E-4909-6ED2C823CB4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284E157-4183-BE25-51DB-31ABBED2F3A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208105B-589B-A60B-A843-66E731667F8B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0F2872-0815-B380-F4ED-5889FBB1428B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303BD9E-E2BE-A3D0-061A-DB94FFDA1689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D4A0AE-DE4C-07AE-60BB-E31FE058421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4C60CA9-E3C0-AD59-67CD-369517385A49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C257AB5-5F57-8278-6C5C-D77FF76DDE4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8761FD-711E-EEE4-4143-1238FC7C4F3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647A565-6AF3-0730-57F6-99EF3169B40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B74EBBC-A4F7-DE07-4A7D-F1CF88D3A0A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163FF8-5DFD-9B62-3DCB-B5146000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97196F-51E9-125E-CC4E-3BAC837E614E}"/>
              </a:ext>
            </a:extLst>
          </p:cNvPr>
          <p:cNvSpPr txBox="1"/>
          <p:nvPr/>
        </p:nvSpPr>
        <p:spPr>
          <a:xfrm>
            <a:off x="1553496" y="2143432"/>
            <a:ext cx="7098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6 × 7 in the </a:t>
            </a:r>
            <a:r>
              <a:rPr lang="en-US" sz="2400" b="1" dirty="0" err="1"/>
              <a:t>centre</a:t>
            </a:r>
            <a:r>
              <a:rPr lang="en-US" sz="2400" b="1" dirty="0"/>
              <a:t> of your whiteboard.</a:t>
            </a:r>
          </a:p>
          <a:p>
            <a:br>
              <a:rPr lang="en-US" sz="2400" dirty="0"/>
            </a:br>
            <a:r>
              <a:rPr lang="en-US" sz="2400" b="1" dirty="0"/>
              <a:t>Find different ways to solve it using known facts.</a:t>
            </a:r>
          </a:p>
          <a:p>
            <a:br>
              <a:rPr lang="en-US" sz="2400" dirty="0"/>
            </a:br>
            <a:r>
              <a:rPr lang="en-US" sz="2400" dirty="0"/>
              <a:t>You can use the method we just </a:t>
            </a:r>
            <a:r>
              <a:rPr lang="en-US" sz="2400" dirty="0" err="1"/>
              <a:t>practised</a:t>
            </a:r>
            <a:r>
              <a:rPr lang="en-US" sz="2400" dirty="0"/>
              <a:t>, as well as any others you know.</a:t>
            </a:r>
          </a:p>
          <a:p>
            <a:endParaRPr lang="en-US" sz="2400" dirty="0"/>
          </a:p>
          <a:p>
            <a:r>
              <a:rPr lang="en-US" sz="2400" dirty="0"/>
              <a:t>An example is shown for you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FE942-D90F-C9BF-BF17-4A0B5E89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1FA626-79C1-A071-804E-F260B2F2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6EF66-3B7E-E6B9-E470-4511ACBA9212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A350ECB-38FA-00CA-1317-0D39504D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F8E3656-4C64-4A24-1D15-F7D9D961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FC4EA-2460-3DC9-6501-E0F4E904A1B8}"/>
              </a:ext>
            </a:extLst>
          </p:cNvPr>
          <p:cNvGraphicFramePr>
            <a:graphicFrameLocks noGrp="1"/>
          </p:cNvGraphicFramePr>
          <p:nvPr/>
        </p:nvGraphicFramePr>
        <p:xfrm>
          <a:off x="460905" y="1706910"/>
          <a:ext cx="7993626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96813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3996813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571A94F-A72D-D714-EE11-E3311420FC6F}"/>
              </a:ext>
            </a:extLst>
          </p:cNvPr>
          <p:cNvSpPr/>
          <p:nvPr/>
        </p:nvSpPr>
        <p:spPr>
          <a:xfrm>
            <a:off x="3889651" y="3592886"/>
            <a:ext cx="1182774" cy="6193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6 x 7 = 42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7 x 6 = 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C5135-A002-1133-8D12-B804F4A64A86}"/>
              </a:ext>
            </a:extLst>
          </p:cNvPr>
          <p:cNvSpPr txBox="1"/>
          <p:nvPr/>
        </p:nvSpPr>
        <p:spPr>
          <a:xfrm>
            <a:off x="484225" y="1749888"/>
            <a:ext cx="3868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I know </a:t>
            </a:r>
            <a:r>
              <a:rPr lang="en-US" sz="1800" b="1" dirty="0"/>
              <a:t>5 × 7 = 35</a:t>
            </a:r>
            <a:br>
              <a:rPr lang="en-US" sz="1800" dirty="0"/>
            </a:br>
            <a:r>
              <a:rPr lang="en-US" sz="1800" dirty="0"/>
              <a:t>To solve </a:t>
            </a:r>
            <a:r>
              <a:rPr lang="en-US" sz="1800" b="1" dirty="0"/>
              <a:t>6 × 7</a:t>
            </a:r>
            <a:r>
              <a:rPr lang="en-US" sz="1800" dirty="0"/>
              <a:t>, I add </a:t>
            </a:r>
            <a:r>
              <a:rPr lang="en-US" sz="1800" b="1" dirty="0"/>
              <a:t>one more group of 7</a:t>
            </a:r>
            <a:r>
              <a:rPr lang="en-US" sz="1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BDF61-7248-BF73-8462-2F9CB43562F6}"/>
              </a:ext>
            </a:extLst>
          </p:cNvPr>
          <p:cNvSpPr txBox="1"/>
          <p:nvPr/>
        </p:nvSpPr>
        <p:spPr>
          <a:xfrm>
            <a:off x="209154" y="277314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So:</a:t>
            </a:r>
          </a:p>
          <a:p>
            <a:pPr algn="ctr">
              <a:buNone/>
            </a:pPr>
            <a:r>
              <a:rPr lang="en-US" sz="1800" b="1" dirty="0"/>
              <a:t>6 × 7 = (5 × 7) + (1 × 7)</a:t>
            </a:r>
          </a:p>
          <a:p>
            <a:pPr algn="ctr">
              <a:buNone/>
            </a:pPr>
            <a:r>
              <a:rPr lang="en-US" sz="1800" b="1" dirty="0"/>
              <a:t>42  =     35   +      7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4CCE3E-9636-819F-F1DC-5BB482252955}"/>
              </a:ext>
            </a:extLst>
          </p:cNvPr>
          <p:cNvGrpSpPr/>
          <p:nvPr/>
        </p:nvGrpSpPr>
        <p:grpSpPr>
          <a:xfrm>
            <a:off x="4331843" y="1849818"/>
            <a:ext cx="4572000" cy="1946590"/>
            <a:chOff x="4331843" y="1849818"/>
            <a:chExt cx="4572000" cy="19465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0DA578-EB2E-5306-7BF3-B3F36C0A719A}"/>
                </a:ext>
              </a:extLst>
            </p:cNvPr>
            <p:cNvSpPr txBox="1"/>
            <p:nvPr/>
          </p:nvSpPr>
          <p:spPr>
            <a:xfrm>
              <a:off x="4606914" y="1849818"/>
              <a:ext cx="38689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b="1" dirty="0"/>
                <a:t>6</a:t>
              </a:r>
              <a:r>
                <a:rPr lang="en-US" sz="1800" b="1" dirty="0"/>
                <a:t> × 6 = 36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sz="1800" b="1" dirty="0"/>
                <a:t>6 × 7</a:t>
              </a:r>
              <a:r>
                <a:rPr lang="en-US" sz="1800" dirty="0"/>
                <a:t>, I add </a:t>
              </a:r>
              <a:r>
                <a:rPr lang="en-US" sz="1800" b="1" dirty="0"/>
                <a:t>one more group of 6</a:t>
              </a:r>
              <a:r>
                <a:rPr lang="en-US" sz="1800" dirty="0"/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4DDF79-AEFB-4F60-8E8B-0320B79DF435}"/>
                </a:ext>
              </a:extLst>
            </p:cNvPr>
            <p:cNvSpPr txBox="1"/>
            <p:nvPr/>
          </p:nvSpPr>
          <p:spPr>
            <a:xfrm>
              <a:off x="4331843" y="287307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b="1" dirty="0"/>
                <a:t>7</a:t>
              </a:r>
              <a:r>
                <a:rPr lang="en-US" sz="1800" b="1" dirty="0"/>
                <a:t> × 6 = (6 × 6) + (1 × 6)</a:t>
              </a:r>
            </a:p>
            <a:p>
              <a:pPr algn="ctr">
                <a:buNone/>
              </a:pPr>
              <a:r>
                <a:rPr lang="en-US" sz="1800" b="1" dirty="0"/>
                <a:t>42  =     36   +      6</a:t>
              </a:r>
              <a:endParaRPr lang="en-US" sz="1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331B3A-B8E0-D269-D930-24C1210DD358}"/>
              </a:ext>
            </a:extLst>
          </p:cNvPr>
          <p:cNvGrpSpPr/>
          <p:nvPr/>
        </p:nvGrpSpPr>
        <p:grpSpPr>
          <a:xfrm>
            <a:off x="209154" y="3957978"/>
            <a:ext cx="4572000" cy="1946590"/>
            <a:chOff x="209154" y="3957978"/>
            <a:chExt cx="4572000" cy="19465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85016-74B4-8251-3C1F-1FADEC3F5412}"/>
                </a:ext>
              </a:extLst>
            </p:cNvPr>
            <p:cNvSpPr txBox="1"/>
            <p:nvPr/>
          </p:nvSpPr>
          <p:spPr>
            <a:xfrm>
              <a:off x="484225" y="3957978"/>
              <a:ext cx="38689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sz="1800" b="1" dirty="0"/>
                <a:t>7 × </a:t>
              </a:r>
              <a:r>
                <a:rPr lang="en-US" b="1" dirty="0"/>
                <a:t>7</a:t>
              </a:r>
              <a:r>
                <a:rPr lang="en-US" sz="1800" b="1" dirty="0"/>
                <a:t> = </a:t>
              </a:r>
              <a:r>
                <a:rPr lang="en-US" b="1" dirty="0"/>
                <a:t>49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sz="1800" b="1" dirty="0"/>
                <a:t>6 × 7</a:t>
              </a:r>
              <a:r>
                <a:rPr lang="en-US" sz="1800" dirty="0"/>
                <a:t>, I  </a:t>
              </a:r>
              <a:r>
                <a:rPr lang="en-US" b="1" dirty="0"/>
                <a:t>remove one group of 7</a:t>
              </a:r>
              <a:endParaRPr lang="en-US" sz="1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68082-A37D-E637-45E1-FD8C77EB9016}"/>
                </a:ext>
              </a:extLst>
            </p:cNvPr>
            <p:cNvSpPr txBox="1"/>
            <p:nvPr/>
          </p:nvSpPr>
          <p:spPr>
            <a:xfrm>
              <a:off x="209154" y="498123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sz="1800" b="1" dirty="0"/>
                <a:t>6 × 7 = (</a:t>
              </a:r>
              <a:r>
                <a:rPr lang="en-US" b="1" dirty="0"/>
                <a:t>7</a:t>
              </a:r>
              <a:r>
                <a:rPr lang="en-US" sz="1800" b="1" dirty="0"/>
                <a:t> × </a:t>
              </a:r>
              <a:r>
                <a:rPr lang="en-US" b="1" dirty="0"/>
                <a:t>7</a:t>
              </a:r>
              <a:r>
                <a:rPr lang="en-US" sz="1800" b="1" dirty="0"/>
                <a:t>) </a:t>
              </a:r>
              <a:r>
                <a:rPr lang="en-US" b="1" dirty="0"/>
                <a:t>-</a:t>
              </a:r>
              <a:r>
                <a:rPr lang="en-US" sz="1800" b="1" dirty="0"/>
                <a:t> (1 × </a:t>
              </a:r>
              <a:r>
                <a:rPr lang="en-US" b="1" dirty="0"/>
                <a:t>7</a:t>
              </a:r>
              <a:r>
                <a:rPr lang="en-US" sz="1800" b="1" dirty="0"/>
                <a:t>)</a:t>
              </a:r>
            </a:p>
            <a:p>
              <a:pPr algn="ctr">
                <a:buNone/>
              </a:pPr>
              <a:r>
                <a:rPr lang="en-US" sz="1800" b="1" dirty="0"/>
                <a:t>42  =     </a:t>
              </a:r>
              <a:r>
                <a:rPr lang="en-US" b="1" dirty="0"/>
                <a:t>49</a:t>
              </a:r>
              <a:r>
                <a:rPr lang="en-US" sz="1800" b="1" dirty="0"/>
                <a:t>   </a:t>
              </a:r>
              <a:r>
                <a:rPr lang="en-US" b="1" dirty="0"/>
                <a:t>-</a:t>
              </a:r>
              <a:r>
                <a:rPr lang="en-US" sz="1800" b="1" dirty="0"/>
                <a:t>      </a:t>
              </a:r>
              <a:r>
                <a:rPr lang="en-US" b="1" dirty="0"/>
                <a:t>7</a:t>
              </a:r>
              <a:endParaRPr lang="en-US" sz="18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375369-5200-237B-699A-195AC5925261}"/>
              </a:ext>
            </a:extLst>
          </p:cNvPr>
          <p:cNvSpPr txBox="1"/>
          <p:nvPr/>
        </p:nvSpPr>
        <p:spPr>
          <a:xfrm>
            <a:off x="4572000" y="4495354"/>
            <a:ext cx="386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Have you found a different way of solving 6 x 7 using known facts?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D447D-3D36-92CB-2E0B-896B48374446}"/>
              </a:ext>
            </a:extLst>
          </p:cNvPr>
          <p:cNvSpPr txBox="1"/>
          <p:nvPr/>
        </p:nvSpPr>
        <p:spPr>
          <a:xfrm>
            <a:off x="1299478" y="5944291"/>
            <a:ext cx="6618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Which strategy do you think is most helpful for learning </a:t>
            </a:r>
            <a:r>
              <a:rPr lang="en-US" sz="2800" b="1" dirty="0">
                <a:solidFill>
                  <a:srgbClr val="FF0000"/>
                </a:solidFill>
              </a:rPr>
              <a:t>6 × 7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53265" y="1281028"/>
            <a:ext cx="698090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64840"/>
                <a:gd name="adj2" fmla="val 7142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7 = 10 x 7 – 4 x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4477" y="356742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True! 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914</TotalTime>
  <Words>481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2025-12-11T10:40:32Z</dcterms:modified>
  <cp:category/>
</cp:coreProperties>
</file>