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87" r:id="rId4"/>
    <p:sldId id="286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C554-18BC-0392-048F-51889A470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5606C-23BB-5ED5-B7C6-82F1CB293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20C206-D598-2E3F-893E-57BE7429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3FE6A-FD7F-0AB1-1CDE-602AA3CF9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2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670348" y="1087008"/>
            <a:ext cx="85540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Repeated multiplication by 10</a:t>
            </a:r>
          </a:p>
          <a:p>
            <a:pPr algn="ctr"/>
            <a:r>
              <a:rPr lang="en-GB" sz="4400" dirty="0"/>
              <a:t>(x10 x 10 x 10)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2" y="2651360"/>
            <a:ext cx="5038431" cy="42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8567E3D8-DB33-980D-9ECF-FFCD2A3A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812" y="2915901"/>
            <a:ext cx="2129354" cy="17537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C87598-7062-BA2B-51B3-A0CEE66EBAF4}"/>
              </a:ext>
            </a:extLst>
          </p:cNvPr>
          <p:cNvGrpSpPr/>
          <p:nvPr/>
        </p:nvGrpSpPr>
        <p:grpSpPr>
          <a:xfrm>
            <a:off x="1350633" y="2166590"/>
            <a:ext cx="8321931" cy="2848921"/>
            <a:chOff x="2780121" y="1350546"/>
            <a:chExt cx="8321931" cy="19219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533DBE4-C713-ECB0-62C0-41C9F29568BF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63E89C-8825-48E3-639D-E9C7AF55232C}"/>
                </a:ext>
              </a:extLst>
            </p:cNvPr>
            <p:cNvSpPr txBox="1"/>
            <p:nvPr/>
          </p:nvSpPr>
          <p:spPr>
            <a:xfrm>
              <a:off x="2780121" y="1481895"/>
              <a:ext cx="8321931" cy="1557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When we multiply by </a:t>
              </a:r>
              <a:r>
                <a:rPr lang="en-US" sz="2400" b="1" dirty="0"/>
                <a:t>1000</a:t>
              </a:r>
              <a:r>
                <a:rPr lang="en-US" sz="2400" dirty="0"/>
                <a:t>, we are really </a:t>
              </a:r>
            </a:p>
            <a:p>
              <a:pPr algn="ctr"/>
              <a:r>
                <a:rPr lang="en-US" sz="2400" dirty="0"/>
                <a:t>multiplying by </a:t>
              </a:r>
              <a:r>
                <a:rPr lang="en-US" sz="2400" b="1" dirty="0"/>
                <a:t>10 three times.</a:t>
              </a:r>
              <a:endParaRPr lang="en-US" sz="2400" dirty="0"/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That’s because: </a:t>
              </a:r>
              <a:r>
                <a:rPr lang="en-US" sz="2400" b="1" dirty="0"/>
                <a:t>1000 = 10 x 10 x 10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So: </a:t>
              </a:r>
              <a:r>
                <a:rPr lang="en-US" sz="2400" b="1" dirty="0"/>
                <a:t>×1000 = x10, then x10 and x10 again</a:t>
              </a:r>
              <a:endParaRPr lang="en-US" sz="2400" dirty="0"/>
            </a:p>
          </p:txBody>
        </p:sp>
      </p:grpSp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9F4D63F-0694-1F3F-4D26-81461D4C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DF9CF9-8C21-47F0-D7A9-7C7088D4472C}"/>
              </a:ext>
            </a:extLst>
          </p:cNvPr>
          <p:cNvGrpSpPr/>
          <p:nvPr/>
        </p:nvGrpSpPr>
        <p:grpSpPr>
          <a:xfrm>
            <a:off x="2083792" y="1959712"/>
            <a:ext cx="6353071" cy="3250078"/>
            <a:chOff x="5758507" y="1141529"/>
            <a:chExt cx="6353071" cy="21925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0552274-419C-1A45-1DD0-7B1C6B82739F}"/>
                </a:ext>
              </a:extLst>
            </p:cNvPr>
            <p:cNvSpPr/>
            <p:nvPr/>
          </p:nvSpPr>
          <p:spPr>
            <a:xfrm>
              <a:off x="5758507" y="1141529"/>
              <a:ext cx="6353071" cy="2099657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732220-507C-71BA-F90A-ACFA562F7CA6}"/>
                </a:ext>
              </a:extLst>
            </p:cNvPr>
            <p:cNvSpPr txBox="1"/>
            <p:nvPr/>
          </p:nvSpPr>
          <p:spPr>
            <a:xfrm>
              <a:off x="6204061" y="1278539"/>
              <a:ext cx="5797935" cy="20555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400" dirty="0"/>
                <a:t>Each time we multiply by </a:t>
              </a:r>
              <a:r>
                <a:rPr lang="en-US" sz="2400" b="1" dirty="0"/>
                <a:t>10</a:t>
              </a:r>
              <a:r>
                <a:rPr lang="en-US" sz="2400" dirty="0"/>
                <a:t>, the digits move </a:t>
              </a:r>
              <a:r>
                <a:rPr lang="en-US" sz="2400" b="1" dirty="0"/>
                <a:t>one place to the left</a:t>
              </a:r>
              <a:r>
                <a:rPr lang="en-US" sz="2400" dirty="0"/>
                <a:t>.</a:t>
              </a:r>
            </a:p>
            <a:p>
              <a:endParaRPr lang="en-US" sz="2400" dirty="0"/>
            </a:p>
            <a:p>
              <a:pPr>
                <a:buNone/>
              </a:pPr>
              <a:r>
                <a:rPr lang="en-US" sz="2400" dirty="0"/>
                <a:t>That’s why multiplying by 1000 is the same as multiplying by 10 </a:t>
              </a:r>
              <a:r>
                <a:rPr lang="en-US" sz="2400" b="1" dirty="0"/>
                <a:t>three times</a:t>
              </a:r>
              <a:r>
                <a:rPr lang="en-US" sz="2400" dirty="0"/>
                <a:t>. </a:t>
              </a:r>
            </a:p>
            <a:p>
              <a:pPr>
                <a:buNone/>
              </a:pPr>
              <a:endParaRPr lang="en-US" sz="2400" dirty="0"/>
            </a:p>
            <a:p>
              <a:pPr>
                <a:buNone/>
              </a:pPr>
              <a:r>
                <a:rPr lang="en-US" sz="2400" dirty="0"/>
                <a:t>Let’s look at an example.</a:t>
              </a:r>
            </a:p>
            <a:p>
              <a:pPr algn="ctr"/>
              <a:endParaRPr lang="en-US" sz="24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AC63A4-6F56-1243-E2CD-D81DB3ADF8D8}"/>
              </a:ext>
            </a:extLst>
          </p:cNvPr>
          <p:cNvGrpSpPr/>
          <p:nvPr/>
        </p:nvGrpSpPr>
        <p:grpSpPr>
          <a:xfrm>
            <a:off x="1229033" y="2136243"/>
            <a:ext cx="8443531" cy="2848921"/>
            <a:chOff x="2746325" y="1350546"/>
            <a:chExt cx="8321931" cy="1921956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F6C161F-CFCB-8205-AAF1-2BB794CC36FF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6A5988-8322-98F3-425E-07E5F58B9443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Why is multiplying by 1000 </a:t>
              </a:r>
            </a:p>
            <a:p>
              <a:pPr algn="ctr"/>
              <a:r>
                <a:rPr lang="en-US" sz="3200" dirty="0"/>
                <a:t>the same as multiplying by </a:t>
              </a:r>
            </a:p>
            <a:p>
              <a:pPr algn="ctr"/>
              <a:r>
                <a:rPr lang="en-US" sz="3200" dirty="0"/>
                <a:t>10, then by 10 and 10 again?</a:t>
              </a:r>
              <a:endParaRPr lang="en-GB" sz="3200" b="1" dirty="0"/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0C0C6-4A47-8616-DB2F-1FCD53821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EDC6932-AA56-9002-0282-385916E4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313283-AFA6-40AE-0D42-AFE9E3861777}"/>
              </a:ext>
            </a:extLst>
          </p:cNvPr>
          <p:cNvSpPr/>
          <p:nvPr/>
        </p:nvSpPr>
        <p:spPr>
          <a:xfrm>
            <a:off x="1545184" y="332076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38 x 10 x 10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FAC447-7F67-1470-F916-0ADA20FFF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26459"/>
              </p:ext>
            </p:extLst>
          </p:nvPr>
        </p:nvGraphicFramePr>
        <p:xfrm>
          <a:off x="423658" y="1774710"/>
          <a:ext cx="8424752" cy="1154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00112243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70E6D0C-210E-F64B-1773-DD14FC49FFCD}"/>
              </a:ext>
            </a:extLst>
          </p:cNvPr>
          <p:cNvSpPr/>
          <p:nvPr/>
        </p:nvSpPr>
        <p:spPr>
          <a:xfrm>
            <a:off x="1606020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12ECD5-CEF2-F98E-D5A0-8DC8CEED16DE}"/>
              </a:ext>
            </a:extLst>
          </p:cNvPr>
          <p:cNvSpPr/>
          <p:nvPr/>
        </p:nvSpPr>
        <p:spPr>
          <a:xfrm>
            <a:off x="2649499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09329-118C-1049-7E18-2201CEE8EB8F}"/>
              </a:ext>
            </a:extLst>
          </p:cNvPr>
          <p:cNvSpPr/>
          <p:nvPr/>
        </p:nvSpPr>
        <p:spPr>
          <a:xfrm>
            <a:off x="3692978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8F9D9-164C-1CD3-DEEF-BE0F5AB80EEC}"/>
              </a:ext>
            </a:extLst>
          </p:cNvPr>
          <p:cNvSpPr/>
          <p:nvPr/>
        </p:nvSpPr>
        <p:spPr>
          <a:xfrm>
            <a:off x="4736457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E12F2-429A-9634-1119-0430EE11096B}"/>
              </a:ext>
            </a:extLst>
          </p:cNvPr>
          <p:cNvSpPr/>
          <p:nvPr/>
        </p:nvSpPr>
        <p:spPr>
          <a:xfrm>
            <a:off x="5779936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DC59D-25B5-406E-2647-457366289792}"/>
              </a:ext>
            </a:extLst>
          </p:cNvPr>
          <p:cNvSpPr/>
          <p:nvPr/>
        </p:nvSpPr>
        <p:spPr>
          <a:xfrm>
            <a:off x="6823415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7F78EA-D306-4182-3D4D-52D062DA83F1}"/>
              </a:ext>
            </a:extLst>
          </p:cNvPr>
          <p:cNvSpPr/>
          <p:nvPr/>
        </p:nvSpPr>
        <p:spPr>
          <a:xfrm>
            <a:off x="5182174" y="128012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A6EE81-2938-ED7A-FA76-9F0C98E6982C}"/>
              </a:ext>
            </a:extLst>
          </p:cNvPr>
          <p:cNvSpPr/>
          <p:nvPr/>
        </p:nvSpPr>
        <p:spPr>
          <a:xfrm>
            <a:off x="5189881" y="179270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DBD92-4085-32CD-B59D-89B32608A5DA}"/>
              </a:ext>
            </a:extLst>
          </p:cNvPr>
          <p:cNvSpPr/>
          <p:nvPr/>
        </p:nvSpPr>
        <p:spPr>
          <a:xfrm>
            <a:off x="7866895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4385B-5821-4348-7299-863A8BAC31BC}"/>
              </a:ext>
            </a:extLst>
          </p:cNvPr>
          <p:cNvSpPr/>
          <p:nvPr/>
        </p:nvSpPr>
        <p:spPr>
          <a:xfrm>
            <a:off x="328713" y="1788079"/>
            <a:ext cx="125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96A1FF-63E9-0997-C329-194F7D50D6D6}"/>
              </a:ext>
            </a:extLst>
          </p:cNvPr>
          <p:cNvGrpSpPr/>
          <p:nvPr/>
        </p:nvGrpSpPr>
        <p:grpSpPr>
          <a:xfrm>
            <a:off x="3597061" y="2283204"/>
            <a:ext cx="5214424" cy="707886"/>
            <a:chOff x="3595527" y="5004555"/>
            <a:chExt cx="5214424" cy="707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0E145F-DD25-A847-FF8A-7DAD57E84846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1CDA6D3-B31C-80E1-4091-F6B88EDDB055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6880B54-616E-4CBF-A6C4-99AEA661BF4D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A7D1D7-A862-F344-FF76-34B0F30AAEC3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40546-6BC8-7E92-8646-A925FE656090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D3AF0A-F4C6-5E45-BFC0-6C3503CE27AB}"/>
              </a:ext>
            </a:extLst>
          </p:cNvPr>
          <p:cNvGrpSpPr/>
          <p:nvPr/>
        </p:nvGrpSpPr>
        <p:grpSpPr>
          <a:xfrm>
            <a:off x="2537274" y="2283204"/>
            <a:ext cx="5214424" cy="707886"/>
            <a:chOff x="3595527" y="5004555"/>
            <a:chExt cx="5214424" cy="70788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A0B088-7215-5A26-7F47-2D56352EBFD0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26089C-A06B-D002-B74A-ADFBF18C9D27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1CB2FE5-8D85-6BD7-E9C7-0C1E58F0EEFD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A8949C-C890-ED9A-E8D3-5107405EE6FC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F8C1F6-1603-B696-D508-7F2E947B853A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D91523-BC43-C92C-17AC-848EC9D98015}"/>
              </a:ext>
            </a:extLst>
          </p:cNvPr>
          <p:cNvGrpSpPr/>
          <p:nvPr/>
        </p:nvGrpSpPr>
        <p:grpSpPr>
          <a:xfrm>
            <a:off x="1480739" y="2276198"/>
            <a:ext cx="5214424" cy="707886"/>
            <a:chOff x="3595527" y="5004555"/>
            <a:chExt cx="5214424" cy="7078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97C2B88-6077-3094-B32E-3B67BED9F14B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FE2808E-B33F-55AA-4900-B77B3B21D652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3F9884-C943-EC71-ACA2-3D7AD1F0ED86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4A54594-C8C2-FAAC-B43D-84517D979155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86129F-19F1-E258-BC0D-3120B9E9CE88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592B5F4-6584-1A5B-CE1F-33D6FC3BF9AD}"/>
              </a:ext>
            </a:extLst>
          </p:cNvPr>
          <p:cNvGrpSpPr/>
          <p:nvPr/>
        </p:nvGrpSpPr>
        <p:grpSpPr>
          <a:xfrm>
            <a:off x="2833704" y="2987919"/>
            <a:ext cx="5533547" cy="971844"/>
            <a:chOff x="2833704" y="2987919"/>
            <a:chExt cx="5533547" cy="97184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EE790AA-E677-4C73-429F-C0779AF23A95}"/>
                </a:ext>
              </a:extLst>
            </p:cNvPr>
            <p:cNvGrpSpPr/>
            <p:nvPr/>
          </p:nvGrpSpPr>
          <p:grpSpPr>
            <a:xfrm>
              <a:off x="3873873" y="2987919"/>
              <a:ext cx="4493378" cy="968673"/>
              <a:chOff x="3181138" y="3066205"/>
              <a:chExt cx="4493378" cy="968673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3EE5E32-4C0F-78D3-CCC1-D37334122892}"/>
                  </a:ext>
                </a:extLst>
              </p:cNvPr>
              <p:cNvGrpSpPr/>
              <p:nvPr/>
            </p:nvGrpSpPr>
            <p:grpSpPr>
              <a:xfrm>
                <a:off x="3181138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06" name="Arrow: Curved Left 105">
                  <a:extLst>
                    <a:ext uri="{FF2B5EF4-FFF2-40B4-BE49-F238E27FC236}">
                      <a16:creationId xmlns:a16="http://schemas.microsoft.com/office/drawing/2014/main" id="{AC7F5E2B-B9FE-0B48-61EE-5561CB12E3CC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9BD6647-E5E3-96A2-A55E-29732C3010CF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7EA55AC-E574-90E9-0479-23563542319E}"/>
                  </a:ext>
                </a:extLst>
              </p:cNvPr>
              <p:cNvGrpSpPr/>
              <p:nvPr/>
            </p:nvGrpSpPr>
            <p:grpSpPr>
              <a:xfrm>
                <a:off x="4286024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04" name="Arrow: Curved Left 103">
                  <a:extLst>
                    <a:ext uri="{FF2B5EF4-FFF2-40B4-BE49-F238E27FC236}">
                      <a16:creationId xmlns:a16="http://schemas.microsoft.com/office/drawing/2014/main" id="{5D5FA9A4-9A19-A969-FDF9-E12EA6FDC7D9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361FA0F-555E-C91E-32B5-3E529521462C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E06F440-FDC8-D69C-B5BC-A520FE7E0834}"/>
                  </a:ext>
                </a:extLst>
              </p:cNvPr>
              <p:cNvGrpSpPr/>
              <p:nvPr/>
            </p:nvGrpSpPr>
            <p:grpSpPr>
              <a:xfrm>
                <a:off x="5390910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00" name="Arrow: Curved Left 99">
                  <a:extLst>
                    <a:ext uri="{FF2B5EF4-FFF2-40B4-BE49-F238E27FC236}">
                      <a16:creationId xmlns:a16="http://schemas.microsoft.com/office/drawing/2014/main" id="{4C08216A-DCC2-95EB-2656-E3DC10675728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F99230C3-4B95-694A-BC6E-86F9C7A81D37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EF41BD4-4A8F-5749-4A62-E0244C2137B4}"/>
                  </a:ext>
                </a:extLst>
              </p:cNvPr>
              <p:cNvGrpSpPr/>
              <p:nvPr/>
            </p:nvGrpSpPr>
            <p:grpSpPr>
              <a:xfrm>
                <a:off x="6495795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65" name="Arrow: Curved Left 64">
                  <a:extLst>
                    <a:ext uri="{FF2B5EF4-FFF2-40B4-BE49-F238E27FC236}">
                      <a16:creationId xmlns:a16="http://schemas.microsoft.com/office/drawing/2014/main" id="{FCE012E8-D179-C904-1979-A592293386B6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E61717E-2C9B-EF79-5FBD-FDD54FA116E9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1AB14D2-D556-75B4-59D5-0499AC40026B}"/>
                </a:ext>
              </a:extLst>
            </p:cNvPr>
            <p:cNvGrpSpPr/>
            <p:nvPr/>
          </p:nvGrpSpPr>
          <p:grpSpPr>
            <a:xfrm>
              <a:off x="2833704" y="2991090"/>
              <a:ext cx="1178721" cy="968673"/>
              <a:chOff x="6466299" y="3066205"/>
              <a:chExt cx="1178721" cy="968673"/>
            </a:xfrm>
          </p:grpSpPr>
          <p:sp>
            <p:nvSpPr>
              <p:cNvPr id="145" name="Arrow: Curved Left 144">
                <a:extLst>
                  <a:ext uri="{FF2B5EF4-FFF2-40B4-BE49-F238E27FC236}">
                    <a16:creationId xmlns:a16="http://schemas.microsoft.com/office/drawing/2014/main" id="{8D409DFD-AEBF-C8DF-1456-80977DBB94C7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697B410-E50C-DF82-9853-744018FCEC80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D671574-BB9A-ADBF-CE31-A72D5ACBB57A}"/>
              </a:ext>
            </a:extLst>
          </p:cNvPr>
          <p:cNvGrpSpPr/>
          <p:nvPr/>
        </p:nvGrpSpPr>
        <p:grpSpPr>
          <a:xfrm>
            <a:off x="1728819" y="3005170"/>
            <a:ext cx="5533547" cy="971844"/>
            <a:chOff x="2833704" y="2987919"/>
            <a:chExt cx="5533547" cy="97184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9F77849-AB4E-5F36-2484-FA85D688F214}"/>
                </a:ext>
              </a:extLst>
            </p:cNvPr>
            <p:cNvGrpSpPr/>
            <p:nvPr/>
          </p:nvGrpSpPr>
          <p:grpSpPr>
            <a:xfrm>
              <a:off x="3873873" y="2987919"/>
              <a:ext cx="4493378" cy="968673"/>
              <a:chOff x="3181138" y="3066205"/>
              <a:chExt cx="4493378" cy="968673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14A0E09-F0BF-6637-3B96-0B5040948EE3}"/>
                  </a:ext>
                </a:extLst>
              </p:cNvPr>
              <p:cNvGrpSpPr/>
              <p:nvPr/>
            </p:nvGrpSpPr>
            <p:grpSpPr>
              <a:xfrm>
                <a:off x="3181138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63" name="Arrow: Curved Left 162">
                  <a:extLst>
                    <a:ext uri="{FF2B5EF4-FFF2-40B4-BE49-F238E27FC236}">
                      <a16:creationId xmlns:a16="http://schemas.microsoft.com/office/drawing/2014/main" id="{A4335527-61A2-6F16-ED05-C5B4DC2EDDA8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D611FBB1-16DC-17EE-E77A-53736EB2A3F2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6496EF09-DEE9-0804-50CE-5F36511202AD}"/>
                  </a:ext>
                </a:extLst>
              </p:cNvPr>
              <p:cNvGrpSpPr/>
              <p:nvPr/>
            </p:nvGrpSpPr>
            <p:grpSpPr>
              <a:xfrm>
                <a:off x="4286024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61" name="Arrow: Curved Left 160">
                  <a:extLst>
                    <a:ext uri="{FF2B5EF4-FFF2-40B4-BE49-F238E27FC236}">
                      <a16:creationId xmlns:a16="http://schemas.microsoft.com/office/drawing/2014/main" id="{9664F393-7643-37C2-3189-862F73208FAF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30DCA79C-8166-046C-9532-B268730C6B4A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B2C0278C-893C-33B0-CE78-66BD2E5BDFE4}"/>
                  </a:ext>
                </a:extLst>
              </p:cNvPr>
              <p:cNvGrpSpPr/>
              <p:nvPr/>
            </p:nvGrpSpPr>
            <p:grpSpPr>
              <a:xfrm>
                <a:off x="5390910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59" name="Arrow: Curved Left 158">
                  <a:extLst>
                    <a:ext uri="{FF2B5EF4-FFF2-40B4-BE49-F238E27FC236}">
                      <a16:creationId xmlns:a16="http://schemas.microsoft.com/office/drawing/2014/main" id="{F733E3FA-2F2F-2DEB-AF9F-12601FB1E2FC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8FB6D0DE-84A5-E66F-0167-D3BD9CFAA3C2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41CDA13B-F157-2402-14AE-B0FBFA3958BD}"/>
                  </a:ext>
                </a:extLst>
              </p:cNvPr>
              <p:cNvGrpSpPr/>
              <p:nvPr/>
            </p:nvGrpSpPr>
            <p:grpSpPr>
              <a:xfrm>
                <a:off x="6495795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57" name="Arrow: Curved Left 156">
                  <a:extLst>
                    <a:ext uri="{FF2B5EF4-FFF2-40B4-BE49-F238E27FC236}">
                      <a16:creationId xmlns:a16="http://schemas.microsoft.com/office/drawing/2014/main" id="{10EEA12C-D3FB-DA69-8AAB-D3D319D6BFEA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769727C4-D400-A2EC-C424-32D51EC52A72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EBED06F6-24F2-E343-0052-37E8C37B6619}"/>
                </a:ext>
              </a:extLst>
            </p:cNvPr>
            <p:cNvGrpSpPr/>
            <p:nvPr/>
          </p:nvGrpSpPr>
          <p:grpSpPr>
            <a:xfrm>
              <a:off x="2833704" y="2991090"/>
              <a:ext cx="1178721" cy="968673"/>
              <a:chOff x="6466299" y="3066205"/>
              <a:chExt cx="1178721" cy="968673"/>
            </a:xfrm>
          </p:grpSpPr>
          <p:sp>
            <p:nvSpPr>
              <p:cNvPr id="151" name="Arrow: Curved Left 150">
                <a:extLst>
                  <a:ext uri="{FF2B5EF4-FFF2-40B4-BE49-F238E27FC236}">
                    <a16:creationId xmlns:a16="http://schemas.microsoft.com/office/drawing/2014/main" id="{7FA076A2-FE2F-6928-38F7-0D9DAB8D3AA9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3CA0294D-38DE-744D-F530-2FDC18176873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9CD5584-9D6D-C931-C18A-C52C38288019}"/>
              </a:ext>
            </a:extLst>
          </p:cNvPr>
          <p:cNvGrpSpPr/>
          <p:nvPr/>
        </p:nvGrpSpPr>
        <p:grpSpPr>
          <a:xfrm>
            <a:off x="646322" y="2991090"/>
            <a:ext cx="5533547" cy="971844"/>
            <a:chOff x="2833704" y="2987919"/>
            <a:chExt cx="5533547" cy="971844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DD8FE064-9001-4282-EAAD-5784B43968E1}"/>
                </a:ext>
              </a:extLst>
            </p:cNvPr>
            <p:cNvGrpSpPr/>
            <p:nvPr/>
          </p:nvGrpSpPr>
          <p:grpSpPr>
            <a:xfrm>
              <a:off x="3873873" y="2987919"/>
              <a:ext cx="4493378" cy="968673"/>
              <a:chOff x="3181138" y="3066205"/>
              <a:chExt cx="4493378" cy="968673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0F5402EA-1695-C7AB-5694-364230A33F91}"/>
                  </a:ext>
                </a:extLst>
              </p:cNvPr>
              <p:cNvGrpSpPr/>
              <p:nvPr/>
            </p:nvGrpSpPr>
            <p:grpSpPr>
              <a:xfrm>
                <a:off x="3181138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80" name="Arrow: Curved Left 179">
                  <a:extLst>
                    <a:ext uri="{FF2B5EF4-FFF2-40B4-BE49-F238E27FC236}">
                      <a16:creationId xmlns:a16="http://schemas.microsoft.com/office/drawing/2014/main" id="{B51666CE-DB9F-DF62-91A1-A47E22B4CF6B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97B8FE32-8BB9-590C-959F-67571BF06835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6F573569-5010-B771-94C1-4DFE9A6EB5E6}"/>
                  </a:ext>
                </a:extLst>
              </p:cNvPr>
              <p:cNvGrpSpPr/>
              <p:nvPr/>
            </p:nvGrpSpPr>
            <p:grpSpPr>
              <a:xfrm>
                <a:off x="4286024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78" name="Arrow: Curved Left 177">
                  <a:extLst>
                    <a:ext uri="{FF2B5EF4-FFF2-40B4-BE49-F238E27FC236}">
                      <a16:creationId xmlns:a16="http://schemas.microsoft.com/office/drawing/2014/main" id="{CF64E254-04D5-B933-580D-DEC7699876C3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8FED4CE9-3DFB-A14C-E3DB-4A51FEBF1F5D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FAD5E97A-949D-4CF7-714B-FDDAAD3DD4B5}"/>
                  </a:ext>
                </a:extLst>
              </p:cNvPr>
              <p:cNvGrpSpPr/>
              <p:nvPr/>
            </p:nvGrpSpPr>
            <p:grpSpPr>
              <a:xfrm>
                <a:off x="5390910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76" name="Arrow: Curved Left 175">
                  <a:extLst>
                    <a:ext uri="{FF2B5EF4-FFF2-40B4-BE49-F238E27FC236}">
                      <a16:creationId xmlns:a16="http://schemas.microsoft.com/office/drawing/2014/main" id="{9CBC2EFD-5492-CD57-A7DB-EC8310EF1ED4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4C1ADA75-1389-995B-BD30-DD30AE7CF78E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650144D9-C294-2B63-C55F-1E46EAFC5C13}"/>
                  </a:ext>
                </a:extLst>
              </p:cNvPr>
              <p:cNvGrpSpPr/>
              <p:nvPr/>
            </p:nvGrpSpPr>
            <p:grpSpPr>
              <a:xfrm>
                <a:off x="6495795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74" name="Arrow: Curved Left 173">
                  <a:extLst>
                    <a:ext uri="{FF2B5EF4-FFF2-40B4-BE49-F238E27FC236}">
                      <a16:creationId xmlns:a16="http://schemas.microsoft.com/office/drawing/2014/main" id="{B16D3E3B-CE38-A05B-EA50-B59906C64FEC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7115DB78-0C91-EB41-7716-2D05BB7FF5B5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BCA65A7-EE8D-5570-084A-CF798A46D5F6}"/>
                </a:ext>
              </a:extLst>
            </p:cNvPr>
            <p:cNvGrpSpPr/>
            <p:nvPr/>
          </p:nvGrpSpPr>
          <p:grpSpPr>
            <a:xfrm>
              <a:off x="2833704" y="2991090"/>
              <a:ext cx="1178721" cy="968673"/>
              <a:chOff x="6466299" y="3066205"/>
              <a:chExt cx="1178721" cy="968673"/>
            </a:xfrm>
          </p:grpSpPr>
          <p:sp>
            <p:nvSpPr>
              <p:cNvPr id="168" name="Arrow: Curved Left 167">
                <a:extLst>
                  <a:ext uri="{FF2B5EF4-FFF2-40B4-BE49-F238E27FC236}">
                    <a16:creationId xmlns:a16="http://schemas.microsoft.com/office/drawing/2014/main" id="{F85D645C-472A-0F3E-6FF6-2647C6237B5A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33F085C-5188-FC8D-C23C-28B1D54E2715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aphicFrame>
        <p:nvGraphicFramePr>
          <p:cNvPr id="182" name="Table 181">
            <a:extLst>
              <a:ext uri="{FF2B5EF4-FFF2-40B4-BE49-F238E27FC236}">
                <a16:creationId xmlns:a16="http://schemas.microsoft.com/office/drawing/2014/main" id="{EAAF999E-71C9-7FD4-3DC2-0A6DBFDB6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932187"/>
              </p:ext>
            </p:extLst>
          </p:nvPr>
        </p:nvGraphicFramePr>
        <p:xfrm>
          <a:off x="498642" y="4570871"/>
          <a:ext cx="8424752" cy="1154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00112243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183" name="Rectangle 182">
            <a:extLst>
              <a:ext uri="{FF2B5EF4-FFF2-40B4-BE49-F238E27FC236}">
                <a16:creationId xmlns:a16="http://schemas.microsoft.com/office/drawing/2014/main" id="{0FC8502A-CA95-1B18-393D-891F2A5D4C08}"/>
              </a:ext>
            </a:extLst>
          </p:cNvPr>
          <p:cNvSpPr/>
          <p:nvPr/>
        </p:nvSpPr>
        <p:spPr>
          <a:xfrm>
            <a:off x="1681004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DEBEC57-7F2F-A3A4-97EB-77C0EDBDBEF7}"/>
              </a:ext>
            </a:extLst>
          </p:cNvPr>
          <p:cNvSpPr/>
          <p:nvPr/>
        </p:nvSpPr>
        <p:spPr>
          <a:xfrm>
            <a:off x="2724483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976AEE0-ADF3-F6DD-60E7-71CE4F8D9A48}"/>
              </a:ext>
            </a:extLst>
          </p:cNvPr>
          <p:cNvSpPr/>
          <p:nvPr/>
        </p:nvSpPr>
        <p:spPr>
          <a:xfrm>
            <a:off x="3767962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12EC33D-3E53-DD90-0725-704B5BFDFAE7}"/>
              </a:ext>
            </a:extLst>
          </p:cNvPr>
          <p:cNvSpPr/>
          <p:nvPr/>
        </p:nvSpPr>
        <p:spPr>
          <a:xfrm>
            <a:off x="4811441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02404C8-FA72-8304-ACB1-5E5A20B82893}"/>
              </a:ext>
            </a:extLst>
          </p:cNvPr>
          <p:cNvSpPr/>
          <p:nvPr/>
        </p:nvSpPr>
        <p:spPr>
          <a:xfrm>
            <a:off x="5854920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713C262-D496-579C-E7D9-E771121C6EBB}"/>
              </a:ext>
            </a:extLst>
          </p:cNvPr>
          <p:cNvSpPr/>
          <p:nvPr/>
        </p:nvSpPr>
        <p:spPr>
          <a:xfrm>
            <a:off x="6898399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98621DC-7A32-881D-F518-CC1F01189202}"/>
              </a:ext>
            </a:extLst>
          </p:cNvPr>
          <p:cNvSpPr/>
          <p:nvPr/>
        </p:nvSpPr>
        <p:spPr>
          <a:xfrm>
            <a:off x="5253970" y="4115974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CEDA441-C51F-5FE3-A77D-42F8E9410238}"/>
              </a:ext>
            </a:extLst>
          </p:cNvPr>
          <p:cNvSpPr/>
          <p:nvPr/>
        </p:nvSpPr>
        <p:spPr>
          <a:xfrm>
            <a:off x="5271184" y="457355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E4ECB50-4E8C-26F1-0210-88835B626F89}"/>
              </a:ext>
            </a:extLst>
          </p:cNvPr>
          <p:cNvSpPr/>
          <p:nvPr/>
        </p:nvSpPr>
        <p:spPr>
          <a:xfrm>
            <a:off x="7941879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B49E529-8C07-6DD7-DFBD-63EAED78F4D3}"/>
              </a:ext>
            </a:extLst>
          </p:cNvPr>
          <p:cNvSpPr/>
          <p:nvPr/>
        </p:nvSpPr>
        <p:spPr>
          <a:xfrm>
            <a:off x="403697" y="4584240"/>
            <a:ext cx="125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1F71B2B-B7A1-5A82-6AEE-88DBDB30F8C0}"/>
              </a:ext>
            </a:extLst>
          </p:cNvPr>
          <p:cNvGrpSpPr/>
          <p:nvPr/>
        </p:nvGrpSpPr>
        <p:grpSpPr>
          <a:xfrm>
            <a:off x="3750401" y="5076531"/>
            <a:ext cx="5214424" cy="707886"/>
            <a:chOff x="3595527" y="5004555"/>
            <a:chExt cx="5214424" cy="707886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A518574-F532-C989-40E6-A53C5CB7BC53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D9C1D30-5D6D-2EEF-6181-9163CD082508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64BB9FC-BC95-0AC9-FE9E-587448DDABDB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DEEE3E4-1578-50C2-2B41-D5912A783E28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0F859AD-6C58-DB3E-61C9-7CEA1D345DD1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0D11B46-61D5-9DD2-FD3D-220EBCB1E10C}"/>
              </a:ext>
            </a:extLst>
          </p:cNvPr>
          <p:cNvGrpSpPr/>
          <p:nvPr/>
        </p:nvGrpSpPr>
        <p:grpSpPr>
          <a:xfrm>
            <a:off x="775163" y="5928875"/>
            <a:ext cx="3452708" cy="870887"/>
            <a:chOff x="775163" y="5928875"/>
            <a:chExt cx="3452708" cy="870887"/>
          </a:xfrm>
        </p:grpSpPr>
        <p:sp>
          <p:nvSpPr>
            <p:cNvPr id="262" name="Arrow: Curved Left 261">
              <a:extLst>
                <a:ext uri="{FF2B5EF4-FFF2-40B4-BE49-F238E27FC236}">
                  <a16:creationId xmlns:a16="http://schemas.microsoft.com/office/drawing/2014/main" id="{36E06FA0-1190-DD32-EBF4-458E8663B154}"/>
                </a:ext>
              </a:extLst>
            </p:cNvPr>
            <p:cNvSpPr/>
            <p:nvPr/>
          </p:nvSpPr>
          <p:spPr>
            <a:xfrm rot="5400000">
              <a:off x="2066073" y="4637965"/>
              <a:ext cx="870887" cy="345270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A98A3925-F7DD-EB82-C8EB-0FF76CD97A07}"/>
                </a:ext>
              </a:extLst>
            </p:cNvPr>
            <p:cNvSpPr/>
            <p:nvPr/>
          </p:nvSpPr>
          <p:spPr>
            <a:xfrm>
              <a:off x="1902360" y="6174743"/>
              <a:ext cx="1159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x1000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B0A7260-300D-A183-3D0A-6AC1D52C49E4}"/>
              </a:ext>
            </a:extLst>
          </p:cNvPr>
          <p:cNvSpPr/>
          <p:nvPr/>
        </p:nvSpPr>
        <p:spPr>
          <a:xfrm>
            <a:off x="1277808" y="344399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38 x 1000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87" y="133507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0955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0955 -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10955 -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34896 -0.000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377052" y="311532"/>
            <a:ext cx="67446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Write </a:t>
            </a:r>
            <a:r>
              <a:rPr lang="en-US" sz="4000" b="1" dirty="0"/>
              <a:t>different calculations</a:t>
            </a:r>
            <a:r>
              <a:rPr lang="en-US" sz="4000" dirty="0"/>
              <a:t> that all equal </a:t>
            </a:r>
            <a:r>
              <a:rPr lang="en-US" sz="4000" b="1" dirty="0"/>
              <a:t>65000</a:t>
            </a:r>
            <a:r>
              <a:rPr lang="en-US" sz="4000" dirty="0"/>
              <a:t> using </a:t>
            </a:r>
          </a:p>
          <a:p>
            <a:pPr algn="ctr"/>
            <a:r>
              <a:rPr lang="en-US" sz="4000" b="1" dirty="0"/>
              <a:t>×10</a:t>
            </a:r>
            <a:r>
              <a:rPr lang="en-US" sz="4000" dirty="0"/>
              <a:t> and </a:t>
            </a:r>
            <a:r>
              <a:rPr lang="en-US" sz="4000" b="1" dirty="0"/>
              <a:t>×1000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9B2066-354F-241B-F15D-199A280A4B97}"/>
              </a:ext>
            </a:extLst>
          </p:cNvPr>
          <p:cNvSpPr/>
          <p:nvPr/>
        </p:nvSpPr>
        <p:spPr>
          <a:xfrm>
            <a:off x="1377052" y="2582880"/>
            <a:ext cx="674469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10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65 x 1000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650 x 10 x 10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6500 x 10  </a:t>
            </a:r>
          </a:p>
          <a:p>
            <a:pPr algn="ctr"/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790265" y="1647815"/>
            <a:ext cx="7742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Write at least three different calculations that all equal the target number using ×10 and ×1000 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02683-BCC8-B1A2-48D4-387866CB5672}"/>
              </a:ext>
            </a:extLst>
          </p:cNvPr>
          <p:cNvSpPr/>
          <p:nvPr/>
        </p:nvSpPr>
        <p:spPr>
          <a:xfrm>
            <a:off x="209154" y="3840251"/>
            <a:ext cx="436284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n-US" sz="32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10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</a:t>
            </a:r>
            <a:endParaRPr lang="en-US" sz="32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 x 1000</a:t>
            </a:r>
            <a:endParaRPr lang="en-US" sz="32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n-US" sz="32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 x 10 x 10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3200 x 10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0D6B-290A-0ED3-A726-CCC0B7D5BBA0}"/>
              </a:ext>
            </a:extLst>
          </p:cNvPr>
          <p:cNvSpPr/>
          <p:nvPr/>
        </p:nvSpPr>
        <p:spPr>
          <a:xfrm>
            <a:off x="209154" y="2952088"/>
            <a:ext cx="412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2,000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5F5DE2-1BDF-3648-40BA-835F8CC13D27}"/>
              </a:ext>
            </a:extLst>
          </p:cNvPr>
          <p:cNvCxnSpPr/>
          <p:nvPr/>
        </p:nvCxnSpPr>
        <p:spPr>
          <a:xfrm>
            <a:off x="4493342" y="3175819"/>
            <a:ext cx="0" cy="3451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D984D3A-0DEA-9558-8EDF-C75C94E69539}"/>
              </a:ext>
            </a:extLst>
          </p:cNvPr>
          <p:cNvSpPr/>
          <p:nvPr/>
        </p:nvSpPr>
        <p:spPr>
          <a:xfrm>
            <a:off x="4169091" y="3862677"/>
            <a:ext cx="530920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</a:t>
            </a: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x 10 x 10</a:t>
            </a:r>
          </a:p>
          <a:p>
            <a:pPr algn="ctr"/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 x 10 x 1000</a:t>
            </a:r>
          </a:p>
          <a:p>
            <a:pPr algn="ctr"/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 x 1000</a:t>
            </a:r>
          </a:p>
          <a:p>
            <a:pPr algn="ctr"/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 x 10 x 10 x 10</a:t>
            </a:r>
          </a:p>
          <a:p>
            <a:pPr algn="ctr"/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4200 x 10 x 10</a:t>
            </a:r>
          </a:p>
          <a:p>
            <a:pPr algn="ctr"/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42000 x 10</a:t>
            </a:r>
            <a:endParaRPr lang="en-US" sz="32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5ABCA4-9EB4-694D-2301-A9CF016F3A9A}"/>
              </a:ext>
            </a:extLst>
          </p:cNvPr>
          <p:cNvSpPr/>
          <p:nvPr/>
        </p:nvSpPr>
        <p:spPr>
          <a:xfrm>
            <a:off x="4897000" y="2967335"/>
            <a:ext cx="412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420,0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9864" y="1318405"/>
            <a:ext cx="8215764" cy="2020610"/>
            <a:chOff x="2554188" y="1324600"/>
            <a:chExt cx="821576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82295" y="1324600"/>
              <a:ext cx="6559550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4188" y="1708254"/>
              <a:ext cx="8215764" cy="436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 x 1000 = 24 x 100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4130746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1327</TotalTime>
  <Words>296</Words>
  <Application>Microsoft Office PowerPoint</Application>
  <PresentationFormat>On-screen Show (4:3)</PresentationFormat>
  <Paragraphs>101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2025-12-18T12:31:31Z</dcterms:modified>
  <cp:category/>
</cp:coreProperties>
</file>