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78" r:id="rId4"/>
    <p:sldId id="279" r:id="rId5"/>
    <p:sldId id="280" r:id="rId6"/>
    <p:sldId id="261" r:id="rId7"/>
    <p:sldId id="28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7 x 7 table</a:t>
            </a:r>
          </a:p>
          <a:p>
            <a:pPr algn="ctr"/>
            <a:r>
              <a:rPr lang="en-GB" sz="5400" dirty="0"/>
              <a:t>(Using known facts)</a:t>
            </a:r>
          </a:p>
        </p:txBody>
      </p:sp>
      <p:pic>
        <p:nvPicPr>
          <p:cNvPr id="2" name="Picture 1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1" y="2885593"/>
            <a:ext cx="2868616" cy="339704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2" y="63794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B76C4D01-A9A4-0326-E7A2-0DB078A3BB2A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B4AD3C-C3E8-8C32-0497-84FD8E1CE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DAE7E1-CC50-D166-4E0C-1F638D537552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1ABF2-EBD5-FFE1-5A7A-05F695805C8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A67C6-B9A9-CD4F-EA18-7C727A590496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327D7-4432-BDE5-D364-FF8F1BBCE017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34C15-2623-AC2C-FC96-774CADD856D4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28607-2605-3C5F-6151-E8E0599E29E5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5A889-6C8F-0167-B7AD-2C1D75845D45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3ECAD-51B2-EAD7-B8AE-15D50C3AD9A4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19A55-78E6-BAA8-C4BB-4C2DCAA64EBE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612D-063C-3EE8-34FD-6230BD2F3D6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0A1FC-8645-2D3F-1131-81C0ACDA4085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00203497-EA27-412B-AD91-E637C8D15C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BC786D-D2A2-89A8-A4E2-427D2DDE9C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91BCD-6870-0431-DCFE-0D87B7A2D4A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7F93F24F-9C2D-D513-C91D-CF1D51F29CE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FB8689-B36F-7194-6550-B04CC4C859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E30AB2-B128-B1A1-C2DC-1AF08BD648CD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C48CDD3C-8710-7426-4FFE-615AE39975F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789D85-3EE7-4E2A-3444-AD6769036B2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24EB4F-DC9B-A2E1-3BDE-CDDDDA05A0F2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BE9750D4-4606-E1B3-0FD2-939A4D67365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18273A-276F-7921-F261-639ED31C69A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64B7F9-C4C3-A76B-77F2-A99C5DA5E233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F3EF715E-CA6F-B0B4-7E65-82DF5BAA187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0A4220-74A4-9CDB-FA4E-8D92453FE3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DAA4E0-14AF-1D06-8CDB-D3BE1A7E10CE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13D9D035-605E-F7FF-5052-429B35DB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200C80-6847-845B-0EBE-90A5A37BF5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E2826D-E3AC-8461-2EA9-1ED892021E49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C932668-5678-8C98-7B4A-D680AFDA1D6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2557D7-851E-6A64-8AF6-F4D98027B06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6782CA-6EE1-A4F3-D29C-3C7512DECF42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7F6681AE-26F5-0EB6-9C98-904AB7656E8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623C05-4B74-8394-6B1D-3F0082A2844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D0DCC3-C890-3DB9-DC0B-7C821E536CD0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43AE87A-F6E8-3460-A16B-914D3E9ADED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1B2F27-ECB5-27B4-79A9-B04BB58C8AA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CC6CE8C-6E01-FB2D-C1CA-7AE6D68ED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DE030AD-34D8-BB39-4322-03904D86812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185AB0-4853-183E-5438-14C53BFE84C0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891C63CF-0F31-4B82-67C7-AAD2BE7A392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8FB598-AA80-12AB-FBF6-3622DEABE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3D56-6653-AF1F-6CD2-6DDD0FB90259}"/>
              </a:ext>
            </a:extLst>
          </p:cNvPr>
          <p:cNvSpPr txBox="1"/>
          <p:nvPr/>
        </p:nvSpPr>
        <p:spPr>
          <a:xfrm>
            <a:off x="934065" y="1946787"/>
            <a:ext cx="7069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different ways we can solve </a:t>
            </a:r>
          </a:p>
          <a:p>
            <a:pPr algn="ctr"/>
            <a:r>
              <a:rPr lang="en-US" sz="3200" b="1" dirty="0"/>
              <a:t>7 × 7</a:t>
            </a:r>
            <a:r>
              <a:rPr lang="en-US" sz="3200" dirty="0"/>
              <a:t> using </a:t>
            </a:r>
            <a:r>
              <a:rPr lang="en-US" sz="3200" b="1" dirty="0"/>
              <a:t>known facts </a:t>
            </a:r>
            <a:r>
              <a:rPr lang="en-US" sz="3200" dirty="0"/>
              <a:t>and the </a:t>
            </a:r>
            <a:r>
              <a:rPr lang="en-US" sz="3200" b="1" dirty="0"/>
              <a:t>distributive law </a:t>
            </a:r>
            <a:r>
              <a:rPr lang="en-US" sz="3200" dirty="0"/>
              <a:t>to help us.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Let’s look at some examples.</a:t>
            </a:r>
            <a:endParaRPr lang="en-GB" sz="3200" dirty="0"/>
          </a:p>
        </p:txBody>
      </p: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AC8852A-53CA-818A-CD36-A60509FF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2C7B2-248E-75BB-5BCE-A4060B3E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7D9128-AAC1-2A52-7CE2-E341512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6A35380-263B-5824-F30D-C02858A952D5}"/>
              </a:ext>
            </a:extLst>
          </p:cNvPr>
          <p:cNvGrpSpPr/>
          <p:nvPr/>
        </p:nvGrpSpPr>
        <p:grpSpPr>
          <a:xfrm>
            <a:off x="4124676" y="3136729"/>
            <a:ext cx="1838626" cy="1487796"/>
            <a:chOff x="810038" y="2060638"/>
            <a:chExt cx="3408000" cy="26155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A9FB3-C7EE-6230-1260-70836BCD2716}"/>
                </a:ext>
              </a:extLst>
            </p:cNvPr>
            <p:cNvGrpSpPr/>
            <p:nvPr/>
          </p:nvGrpSpPr>
          <p:grpSpPr>
            <a:xfrm>
              <a:off x="810038" y="2060638"/>
              <a:ext cx="3408000" cy="360000"/>
              <a:chOff x="2308740" y="2366506"/>
              <a:chExt cx="3408000" cy="360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8FA3BE-615B-4FBD-73A9-1B83AA4AA821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4BFADB-B1E9-50C8-F271-011DA68AB4D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F8AC3E-0596-FB88-E7D1-0E03C3C4FB1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9F520A-283C-3B34-CAD5-3327DFA79F8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09DA563-9B48-F01B-7AB2-28EE236C789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2FEBA5-1429-0681-BFDF-F423D3AB0B2D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DBCA8A-14CB-79A8-03AF-3B570E17029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B61C1-E606-A839-F8E0-7702DA0D253A}"/>
                </a:ext>
              </a:extLst>
            </p:cNvPr>
            <p:cNvGrpSpPr/>
            <p:nvPr/>
          </p:nvGrpSpPr>
          <p:grpSpPr>
            <a:xfrm>
              <a:off x="810038" y="2624536"/>
              <a:ext cx="3408000" cy="360000"/>
              <a:chOff x="2308740" y="2366506"/>
              <a:chExt cx="3408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2CCBA-9995-FE2E-FA40-7D1066F071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CE7C4E-ABC7-65D0-646D-B0A70DD7920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1855E-CD4C-9067-01DF-19DA9BF344F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F2F832-5325-B58A-C528-C83C2B308815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3BE4D9-0FBD-C274-FDF8-B0D3EAFEFDF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13B642-7ADB-422F-9C0F-1155651F88C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701B81-85E3-3D2B-F882-6A29E2956CE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5865D4-6027-B4F8-410B-A7F8F5AD54F6}"/>
                </a:ext>
              </a:extLst>
            </p:cNvPr>
            <p:cNvGrpSpPr/>
            <p:nvPr/>
          </p:nvGrpSpPr>
          <p:grpSpPr>
            <a:xfrm>
              <a:off x="810038" y="3188434"/>
              <a:ext cx="3408000" cy="360000"/>
              <a:chOff x="2308740" y="2366506"/>
              <a:chExt cx="3408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E45376A-1DEF-F1E9-EC31-09E311B6313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5F0F12-C00D-9428-27D4-CA76B0BD53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695350-3E1D-8B57-9E30-4F52AD5DEE7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6632A-8B75-C62D-FAB2-E89684EC2F3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BC6D3AD-7079-ACBB-7F2E-4B5171AAC8A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FF4EA3-1A24-61C7-B3CA-A5A4E2B77D96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9D6DD-CB58-71A5-D85B-8799C1E1F3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8EB9EB7-9BCF-AA85-2A4C-BB2161911325}"/>
                </a:ext>
              </a:extLst>
            </p:cNvPr>
            <p:cNvGrpSpPr/>
            <p:nvPr/>
          </p:nvGrpSpPr>
          <p:grpSpPr>
            <a:xfrm>
              <a:off x="810038" y="4316230"/>
              <a:ext cx="3408000" cy="360000"/>
              <a:chOff x="2308740" y="2366506"/>
              <a:chExt cx="3408000" cy="360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E591C0D-FB34-25A1-EEE5-3969CA5A334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24B996-5292-C60F-1387-E416897CF8F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56817F3-CB25-3357-7503-01D291894D8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9619ADF-5AA9-ED69-BC22-02C08EDF103C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2F5414-684B-99A5-BBDA-45104045E583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38798A-A67C-46DD-9272-BB130186391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D305DA9-AEEB-5B74-A124-4F326A017007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E8D772-5DB5-DBB9-476E-E9EC9465F173}"/>
                </a:ext>
              </a:extLst>
            </p:cNvPr>
            <p:cNvGrpSpPr/>
            <p:nvPr/>
          </p:nvGrpSpPr>
          <p:grpSpPr>
            <a:xfrm>
              <a:off x="810038" y="3752332"/>
              <a:ext cx="3408000" cy="360000"/>
              <a:chOff x="2308740" y="2366506"/>
              <a:chExt cx="3408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3455-4D60-C340-0713-099CA4670F9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91249B-6B1F-3A4B-E460-742EEF68F27D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7E9984-2ADA-640D-E50B-E317DF7F94A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E80113-8F4E-A60E-409D-0038543B7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00EDFF-86C8-7B84-3CBA-677BE1CBCDE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798FA17-533C-ED2D-4AD2-E76A6E2BB66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97FA02-9E7E-AE66-01B1-763E7A87D8A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BBEB18-E78E-97F8-7162-7D59687D08E9}"/>
              </a:ext>
            </a:extLst>
          </p:cNvPr>
          <p:cNvGrpSpPr/>
          <p:nvPr/>
        </p:nvGrpSpPr>
        <p:grpSpPr>
          <a:xfrm>
            <a:off x="4124676" y="4740505"/>
            <a:ext cx="1838626" cy="204774"/>
            <a:chOff x="2308740" y="2366506"/>
            <a:chExt cx="3408000" cy="360000"/>
          </a:xfrm>
          <a:solidFill>
            <a:srgbClr val="FF000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BA4FDB-728C-0239-B958-EC2AE4805EB3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30A824-9943-509A-A951-B31F69AD3D28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FA2174-1BC4-7816-5001-47D790F26C80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5D3E2E-5D27-4AD9-B4C8-FF35E7C54E92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85FAEB-2412-5104-AF02-7B53A31B77A0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6DAAFA-E402-3EA6-5D2D-D9CA5DA92143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775CA73-FF8D-8A2E-FA89-8943382B5335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0CEDBC4-3BEE-E3D3-A0AD-9CDDAB89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6ED7B-E6E9-AA40-5D9C-6EC948091DB2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AF1D0DE4-B0FA-6007-D04D-6CC8D7B55E0D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5EC183-0CD0-836D-CCE4-AE890E98E3C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6 × 7 = 42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3A487-AE7D-3CE7-40C5-5FD0CE752C51}"/>
              </a:ext>
            </a:extLst>
          </p:cNvPr>
          <p:cNvSpPr txBox="1"/>
          <p:nvPr/>
        </p:nvSpPr>
        <p:spPr>
          <a:xfrm>
            <a:off x="2169616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(6 × 7) = 42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715E5C5-110B-FCAB-6F22-860FF56E5469}"/>
              </a:ext>
            </a:extLst>
          </p:cNvPr>
          <p:cNvSpPr/>
          <p:nvPr/>
        </p:nvSpPr>
        <p:spPr>
          <a:xfrm>
            <a:off x="3697266" y="3079760"/>
            <a:ext cx="421198" cy="18655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94F27A-2ACE-F4D3-BBFA-D99CCF983B10}"/>
              </a:ext>
            </a:extLst>
          </p:cNvPr>
          <p:cNvGrpSpPr/>
          <p:nvPr/>
        </p:nvGrpSpPr>
        <p:grpSpPr>
          <a:xfrm>
            <a:off x="2190588" y="759558"/>
            <a:ext cx="6873555" cy="2123658"/>
            <a:chOff x="547633" y="5143986"/>
            <a:chExt cx="687355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15CD6BAF-6F36-A93E-AA83-F97ED68FA675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523645-6743-9155-2639-5AF5B684DF43}"/>
                </a:ext>
              </a:extLst>
            </p:cNvPr>
            <p:cNvSpPr txBox="1"/>
            <p:nvPr/>
          </p:nvSpPr>
          <p:spPr>
            <a:xfrm>
              <a:off x="547633" y="5143986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7 = (6 × 7) + (1 × 7)</a:t>
              </a:r>
            </a:p>
            <a:p>
              <a:pPr algn="ctr">
                <a:buNone/>
              </a:pPr>
              <a:r>
                <a:rPr lang="en-US" sz="3600" b="1" dirty="0"/>
                <a:t>49  =     42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66" name="Picture 6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A029891-DF6A-87C4-5158-AD366DE0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A60578-C38E-3131-99F4-D4537275A231}"/>
              </a:ext>
            </a:extLst>
          </p:cNvPr>
          <p:cNvGrpSpPr/>
          <p:nvPr/>
        </p:nvGrpSpPr>
        <p:grpSpPr>
          <a:xfrm>
            <a:off x="4124676" y="5061258"/>
            <a:ext cx="1838626" cy="204774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FF3A75D-C1D8-09C0-9CC0-AA2B4AF367F2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A0C8B9-9263-4C64-14A8-1EBD87BA9F69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897F40A-D5DB-C851-AB86-3E48F6BE2576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136EC49-A68A-D827-6CF9-643A8D69FDAC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8D8DC9-6B89-AE8A-A7FF-F2EAE08D0C88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7158F1-946A-2DE4-D340-585E659BD594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B7D3CDC-E57C-B2C7-5510-3CFA525D1A36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3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2F5FF-51FD-3604-2B81-CB9D943D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6C3692-B71D-E5D2-C387-32DD7E14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F6C4778-60AB-EA58-DD23-3A66484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9B85AAC-A8A9-D0DA-F406-D38FAC9E7CA9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C748D8C6-CB0D-4B70-A6E4-8E12B9192DD8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CB10-9127-FFD6-30EA-667B1671B1CA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5 × 7 = 35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7</a:t>
              </a:r>
              <a:r>
                <a:rPr lang="en-US" sz="2400" dirty="0"/>
                <a:t>, I add </a:t>
              </a:r>
              <a:r>
                <a:rPr lang="en-US" sz="2400" b="1" dirty="0"/>
                <a:t>two more group of 7</a:t>
              </a:r>
              <a:endParaRPr lang="en-US" sz="2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A6A6AA-54E8-979C-72E2-58A4BE2E0657}"/>
              </a:ext>
            </a:extLst>
          </p:cNvPr>
          <p:cNvGrpSpPr/>
          <p:nvPr/>
        </p:nvGrpSpPr>
        <p:grpSpPr>
          <a:xfrm>
            <a:off x="2211140" y="741674"/>
            <a:ext cx="6877435" cy="2123658"/>
            <a:chOff x="562233" y="5102467"/>
            <a:chExt cx="687743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4EB6372C-9616-8951-A23D-A8095CABE303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21B747-2E04-30DB-A25F-BB666BB24A81}"/>
                </a:ext>
              </a:extLst>
            </p:cNvPr>
            <p:cNvSpPr txBox="1"/>
            <p:nvPr/>
          </p:nvSpPr>
          <p:spPr>
            <a:xfrm>
              <a:off x="580713" y="5102467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7 = (5 × 7) + (2 × 7)</a:t>
              </a:r>
            </a:p>
            <a:p>
              <a:pPr algn="ctr">
                <a:buNone/>
              </a:pPr>
              <a:r>
                <a:rPr lang="en-US" sz="3600" b="1" dirty="0"/>
                <a:t>49  =     35   +      14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78" name="Picture 7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FF51ED-4557-4547-F434-80D65037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FF3D55-2434-CE8D-4BB7-D7B138C046CD}"/>
              </a:ext>
            </a:extLst>
          </p:cNvPr>
          <p:cNvGrpSpPr/>
          <p:nvPr/>
        </p:nvGrpSpPr>
        <p:grpSpPr>
          <a:xfrm>
            <a:off x="4398743" y="3136729"/>
            <a:ext cx="1838626" cy="1487796"/>
            <a:chOff x="810038" y="2060638"/>
            <a:chExt cx="3408000" cy="26155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B12E80-937F-E5C2-7371-2F15058A595A}"/>
                </a:ext>
              </a:extLst>
            </p:cNvPr>
            <p:cNvGrpSpPr/>
            <p:nvPr/>
          </p:nvGrpSpPr>
          <p:grpSpPr>
            <a:xfrm>
              <a:off x="810038" y="2060638"/>
              <a:ext cx="3408000" cy="360000"/>
              <a:chOff x="2308740" y="2366506"/>
              <a:chExt cx="3408000" cy="3600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273CA03-40C4-B7D5-F566-E605C54ACF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4AE5F43-1650-B0A4-AB60-2A05ABCE2345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C238CA1-E6A2-3502-BB51-60ABCE8E5EF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1A60C4F-46C3-5928-C69A-C1D546C72E7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EE2620E-6DED-69EB-F8E3-A34E78F6E2D4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0616FD6-EE24-809E-9FD0-05118B9FBF71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C9DD7DE-F2F6-2BE7-5922-80738404FD79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EC6E0C-5004-5424-FCA4-2506AF489D0B}"/>
                </a:ext>
              </a:extLst>
            </p:cNvPr>
            <p:cNvGrpSpPr/>
            <p:nvPr/>
          </p:nvGrpSpPr>
          <p:grpSpPr>
            <a:xfrm>
              <a:off x="810038" y="2624536"/>
              <a:ext cx="3408000" cy="360000"/>
              <a:chOff x="2308740" y="2366506"/>
              <a:chExt cx="3408000" cy="3600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4127AC3-BA68-1D32-3050-DC41F09D2D9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461AD5A-7C59-9639-D858-BD78DD93023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E9D5E88-A75A-07E7-4A9B-0BB6F5607108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502D79F-5834-2554-05A9-BDBD25B89C4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3EFF91-706A-35DF-E202-3231F6A3DD31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C079A72-FBEB-2FA5-8ECF-7FD6CB4455A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142F26D-9FF0-C025-9150-F693DCEF9AC5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80AFA6-E0A4-27E7-F5FD-ACE32371B807}"/>
                </a:ext>
              </a:extLst>
            </p:cNvPr>
            <p:cNvGrpSpPr/>
            <p:nvPr/>
          </p:nvGrpSpPr>
          <p:grpSpPr>
            <a:xfrm>
              <a:off x="810038" y="3188434"/>
              <a:ext cx="3408000" cy="360000"/>
              <a:chOff x="2308740" y="2366506"/>
              <a:chExt cx="3408000" cy="360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1722CDD-0EEE-3839-23A5-A4E0EDCFCCA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227AEF-3D08-7092-D3D5-871A94701AF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61F88F-A59B-A481-EB71-FD143BA58936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28D3A7C-4864-978A-EC41-1E9B688D349B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0C96D6E-3CAF-9662-2C6C-F3821378E2FC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606304B-0CA7-7F00-9773-5079D53F4BA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B33B1D0-73B6-F74A-B114-685A787040B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815E66-DFDE-3A65-B3B6-96F7C3FC3DA8}"/>
                </a:ext>
              </a:extLst>
            </p:cNvPr>
            <p:cNvGrpSpPr/>
            <p:nvPr/>
          </p:nvGrpSpPr>
          <p:grpSpPr>
            <a:xfrm>
              <a:off x="810038" y="4316230"/>
              <a:ext cx="3408000" cy="360000"/>
              <a:chOff x="2308740" y="2366506"/>
              <a:chExt cx="3408000" cy="360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082C983-A1ED-5523-567B-C7782483D1E0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4429EF-7298-57EB-5658-4E0C37E891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7DC369D-161C-C305-07DA-01C8133B5383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8B1067-9AF5-6193-BB39-2891187216E8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740EDDE-BFFE-16CC-F280-ED755FCE359D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543C67-1443-B042-AA96-1F12D73105A7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A5CB6A4-63AC-D55C-AE45-771EFC5CAB84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395EE0-287A-D1F5-E538-C289F7EFED3C}"/>
                </a:ext>
              </a:extLst>
            </p:cNvPr>
            <p:cNvGrpSpPr/>
            <p:nvPr/>
          </p:nvGrpSpPr>
          <p:grpSpPr>
            <a:xfrm>
              <a:off x="810038" y="3752332"/>
              <a:ext cx="3408000" cy="360000"/>
              <a:chOff x="2308740" y="2366506"/>
              <a:chExt cx="3408000" cy="36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892A3E2-ED0E-2A10-D5A5-3A911743B3A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A2BFE2C-BFA3-B372-33F4-807127CCA599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5E8F5D-74AF-2E33-7DD3-0F2E1383755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7BD7CFC-3A01-9D68-3B30-2129EE19A3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1B1754-0234-C415-E078-2C48C1B0072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72F9254-8EE9-453A-A24C-90EFC640B03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035D7CA-EF42-E4B1-DF3C-180E2322CCE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B816802-8132-3AA3-261E-15088937D26D}"/>
              </a:ext>
            </a:extLst>
          </p:cNvPr>
          <p:cNvSpPr txBox="1"/>
          <p:nvPr/>
        </p:nvSpPr>
        <p:spPr>
          <a:xfrm>
            <a:off x="2443683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(5 × 7) = 35            </a:t>
            </a:r>
            <a:endParaRPr lang="en-GB" sz="2800" dirty="0"/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7F33958C-F3B7-65CC-5E7E-BDCC3C6C0520}"/>
              </a:ext>
            </a:extLst>
          </p:cNvPr>
          <p:cNvSpPr/>
          <p:nvPr/>
        </p:nvSpPr>
        <p:spPr>
          <a:xfrm>
            <a:off x="3971333" y="3079760"/>
            <a:ext cx="421198" cy="15447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C9E0FD0-C072-FA6D-5A7D-C5D9D1A6D102}"/>
              </a:ext>
            </a:extLst>
          </p:cNvPr>
          <p:cNvGrpSpPr/>
          <p:nvPr/>
        </p:nvGrpSpPr>
        <p:grpSpPr>
          <a:xfrm>
            <a:off x="4392531" y="4740501"/>
            <a:ext cx="1844838" cy="525531"/>
            <a:chOff x="4392531" y="4740501"/>
            <a:chExt cx="1844838" cy="52553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311508B-AA13-8DA8-9063-3C9E6BB8EF66}"/>
                </a:ext>
              </a:extLst>
            </p:cNvPr>
            <p:cNvGrpSpPr/>
            <p:nvPr/>
          </p:nvGrpSpPr>
          <p:grpSpPr>
            <a:xfrm>
              <a:off x="4398743" y="5061258"/>
              <a:ext cx="1838626" cy="204774"/>
              <a:chOff x="2308740" y="2366506"/>
              <a:chExt cx="3408000" cy="360000"/>
            </a:xfrm>
            <a:solidFill>
              <a:srgbClr val="FFFF00"/>
            </a:solidFill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787FEBA-E2F7-70A6-AA7E-95487F9EE0E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F5B9239-8682-443D-C6F3-20ADA3C09D8F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E930F57-46F8-99E8-0DBA-62C640417EF2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36C115A-F5BC-7E6C-2CE5-C283675AE948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743E7A9-0CB0-7B74-259A-F859BF009E35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5A6FE12-C84B-90C6-A974-C9A970B43D8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73F744C-988F-4B3D-EA65-730EF9AFD59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6A9EAA9-3FF5-6279-8108-2E205049719D}"/>
                </a:ext>
              </a:extLst>
            </p:cNvPr>
            <p:cNvGrpSpPr/>
            <p:nvPr/>
          </p:nvGrpSpPr>
          <p:grpSpPr>
            <a:xfrm>
              <a:off x="4392531" y="4740501"/>
              <a:ext cx="1838626" cy="204774"/>
              <a:chOff x="2308740" y="2366506"/>
              <a:chExt cx="3408000" cy="360000"/>
            </a:xfrm>
            <a:solidFill>
              <a:srgbClr val="FFFF00"/>
            </a:solidFill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42BB35A-A628-7559-FE64-395E4EC75717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94E595B-0D4D-CB47-63FB-D2CFE232324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01D3125-308D-8991-08D8-F2C6F1A02FEC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649E3C59-AB43-9D86-995F-38A6EEB265E9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058021F-4FE5-8166-587C-853737B11577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237A9AE-5164-9E35-E1D6-5DD970F5781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99FBC9B-A6E2-B0C4-1229-C6B481C4EA7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8FE7DD-9119-6579-4136-8EA891BCF558}"/>
              </a:ext>
            </a:extLst>
          </p:cNvPr>
          <p:cNvGrpSpPr/>
          <p:nvPr/>
        </p:nvGrpSpPr>
        <p:grpSpPr>
          <a:xfrm>
            <a:off x="2428279" y="4707071"/>
            <a:ext cx="1987797" cy="993959"/>
            <a:chOff x="2428279" y="4707071"/>
            <a:chExt cx="1987797" cy="993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F666AD-3917-7BF8-8CC0-F3B1F382DA16}"/>
                </a:ext>
              </a:extLst>
            </p:cNvPr>
            <p:cNvSpPr txBox="1"/>
            <p:nvPr/>
          </p:nvSpPr>
          <p:spPr>
            <a:xfrm>
              <a:off x="2428279" y="4746923"/>
              <a:ext cx="1682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 = 14            </a:t>
              </a:r>
              <a:endParaRPr lang="en-GB" sz="2800" dirty="0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5421E548-71C9-72FC-2282-9AF5C2A3EE3F}"/>
                </a:ext>
              </a:extLst>
            </p:cNvPr>
            <p:cNvSpPr/>
            <p:nvPr/>
          </p:nvSpPr>
          <p:spPr>
            <a:xfrm>
              <a:off x="3994878" y="4707071"/>
              <a:ext cx="421198" cy="590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4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97196F-51E9-125E-CC4E-3BAC837E614E}"/>
              </a:ext>
            </a:extLst>
          </p:cNvPr>
          <p:cNvSpPr txBox="1"/>
          <p:nvPr/>
        </p:nvSpPr>
        <p:spPr>
          <a:xfrm>
            <a:off x="1553496" y="2143432"/>
            <a:ext cx="7098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7 × 7 in the </a:t>
            </a:r>
            <a:r>
              <a:rPr lang="en-US" sz="2400" b="1" dirty="0" err="1"/>
              <a:t>centre</a:t>
            </a:r>
            <a:r>
              <a:rPr lang="en-US" sz="2400" b="1" dirty="0"/>
              <a:t> of your whiteboard.</a:t>
            </a:r>
          </a:p>
          <a:p>
            <a:br>
              <a:rPr lang="en-US" sz="2400" dirty="0"/>
            </a:br>
            <a:r>
              <a:rPr lang="en-US" sz="2400" b="1" dirty="0"/>
              <a:t>Find different ways to solve it using known facts.</a:t>
            </a:r>
          </a:p>
          <a:p>
            <a:br>
              <a:rPr lang="en-US" sz="2400" dirty="0"/>
            </a:br>
            <a:r>
              <a:rPr lang="en-US" sz="2400" dirty="0"/>
              <a:t>You can use the method we just </a:t>
            </a:r>
            <a:r>
              <a:rPr lang="en-US" sz="2400" dirty="0" err="1"/>
              <a:t>practised</a:t>
            </a:r>
            <a:r>
              <a:rPr lang="en-US" sz="2400" dirty="0"/>
              <a:t>, as well as any others you know.</a:t>
            </a:r>
          </a:p>
          <a:p>
            <a:endParaRPr lang="en-US" sz="2400" dirty="0"/>
          </a:p>
          <a:p>
            <a:r>
              <a:rPr lang="en-US" sz="2400" dirty="0"/>
              <a:t>An example is shown for you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FE942-D90F-C9BF-BF17-4A0B5E89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1FA626-79C1-A071-804E-F260B2F2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6EF66-3B7E-E6B9-E470-4511ACBA9212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A350ECB-38FA-00CA-1317-0D39504D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F8E3656-4C64-4A24-1D15-F7D9D961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FC4EA-2460-3DC9-6501-E0F4E904A1B8}"/>
              </a:ext>
            </a:extLst>
          </p:cNvPr>
          <p:cNvGraphicFramePr>
            <a:graphicFrameLocks noGrp="1"/>
          </p:cNvGraphicFramePr>
          <p:nvPr/>
        </p:nvGraphicFramePr>
        <p:xfrm>
          <a:off x="460905" y="1706910"/>
          <a:ext cx="7993626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3996813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6C5135-A002-1133-8D12-B804F4A64A86}"/>
              </a:ext>
            </a:extLst>
          </p:cNvPr>
          <p:cNvSpPr txBox="1"/>
          <p:nvPr/>
        </p:nvSpPr>
        <p:spPr>
          <a:xfrm>
            <a:off x="484225" y="1749888"/>
            <a:ext cx="3868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I know </a:t>
            </a:r>
            <a:r>
              <a:rPr lang="en-US" b="1" dirty="0"/>
              <a:t>6</a:t>
            </a:r>
            <a:r>
              <a:rPr lang="en-US" sz="1800" b="1" dirty="0"/>
              <a:t> × 7 = </a:t>
            </a:r>
            <a:r>
              <a:rPr lang="en-US" b="1" dirty="0"/>
              <a:t>42</a:t>
            </a:r>
            <a:br>
              <a:rPr lang="en-US" sz="1800" dirty="0"/>
            </a:br>
            <a:r>
              <a:rPr lang="en-US" sz="1800" dirty="0"/>
              <a:t>To solve </a:t>
            </a:r>
            <a:r>
              <a:rPr lang="en-US" b="1" dirty="0"/>
              <a:t>7</a:t>
            </a:r>
            <a:r>
              <a:rPr lang="en-US" sz="1800" b="1" dirty="0"/>
              <a:t> × 7</a:t>
            </a:r>
            <a:r>
              <a:rPr lang="en-US" sz="1800" dirty="0"/>
              <a:t>, I add </a:t>
            </a:r>
            <a:r>
              <a:rPr lang="en-US" sz="1800" b="1" dirty="0"/>
              <a:t>one more group of 7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BDF61-7248-BF73-8462-2F9CB43562F6}"/>
              </a:ext>
            </a:extLst>
          </p:cNvPr>
          <p:cNvSpPr txBox="1"/>
          <p:nvPr/>
        </p:nvSpPr>
        <p:spPr>
          <a:xfrm>
            <a:off x="209154" y="277314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So:</a:t>
            </a:r>
          </a:p>
          <a:p>
            <a:pPr algn="ctr">
              <a:buNone/>
            </a:pPr>
            <a:r>
              <a:rPr lang="en-US" b="1" dirty="0"/>
              <a:t>7</a:t>
            </a:r>
            <a:r>
              <a:rPr lang="en-US" sz="1800" b="1" dirty="0"/>
              <a:t> × 7 = (6 × 7) + (1 × 7)</a:t>
            </a:r>
          </a:p>
          <a:p>
            <a:pPr algn="ctr">
              <a:buNone/>
            </a:pPr>
            <a:r>
              <a:rPr lang="en-US" sz="1800" b="1" dirty="0"/>
              <a:t>49  =     </a:t>
            </a:r>
            <a:r>
              <a:rPr lang="en-US" b="1" dirty="0"/>
              <a:t>42</a:t>
            </a:r>
            <a:r>
              <a:rPr lang="en-US" sz="1800" b="1" dirty="0"/>
              <a:t>   +      7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4CCE3E-9636-819F-F1DC-5BB482252955}"/>
              </a:ext>
            </a:extLst>
          </p:cNvPr>
          <p:cNvGrpSpPr/>
          <p:nvPr/>
        </p:nvGrpSpPr>
        <p:grpSpPr>
          <a:xfrm>
            <a:off x="4331843" y="1801467"/>
            <a:ext cx="4572000" cy="1994941"/>
            <a:chOff x="4331843" y="1801467"/>
            <a:chExt cx="4572000" cy="19949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0DA578-EB2E-5306-7BF3-B3F36C0A719A}"/>
                </a:ext>
              </a:extLst>
            </p:cNvPr>
            <p:cNvSpPr txBox="1"/>
            <p:nvPr/>
          </p:nvSpPr>
          <p:spPr>
            <a:xfrm>
              <a:off x="4457718" y="1801467"/>
              <a:ext cx="38689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sz="1800" b="1" dirty="0"/>
                <a:t>5 × 7 = 35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b="1" dirty="0"/>
                <a:t>7</a:t>
              </a:r>
              <a:r>
                <a:rPr lang="en-US" sz="1800" b="1" dirty="0"/>
                <a:t> × 7</a:t>
              </a:r>
              <a:r>
                <a:rPr lang="en-US" sz="1800" dirty="0"/>
                <a:t>, I add </a:t>
              </a:r>
              <a:r>
                <a:rPr lang="en-US" b="1" dirty="0"/>
                <a:t>two</a:t>
              </a:r>
              <a:r>
                <a:rPr lang="en-US" sz="1800" b="1" dirty="0"/>
                <a:t> more group of </a:t>
              </a:r>
              <a:r>
                <a:rPr lang="en-US" b="1" dirty="0"/>
                <a:t>7</a:t>
              </a:r>
              <a:endParaRPr lang="en-US" sz="1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4DDF79-AEFB-4F60-8E8B-0320B79DF435}"/>
                </a:ext>
              </a:extLst>
            </p:cNvPr>
            <p:cNvSpPr txBox="1"/>
            <p:nvPr/>
          </p:nvSpPr>
          <p:spPr>
            <a:xfrm>
              <a:off x="4331843" y="287307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7</a:t>
              </a:r>
              <a:r>
                <a:rPr lang="en-US" sz="1800" b="1" dirty="0"/>
                <a:t> × 7 = (5 × 7) + (2 × 7)</a:t>
              </a:r>
            </a:p>
            <a:p>
              <a:pPr algn="ctr">
                <a:buNone/>
              </a:pPr>
              <a:r>
                <a:rPr lang="en-US" sz="1800" b="1" dirty="0"/>
                <a:t>49  =     35   +      14</a:t>
              </a:r>
              <a:endParaRPr lang="en-US" sz="18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375369-5200-237B-699A-195AC5925261}"/>
              </a:ext>
            </a:extLst>
          </p:cNvPr>
          <p:cNvSpPr txBox="1"/>
          <p:nvPr/>
        </p:nvSpPr>
        <p:spPr>
          <a:xfrm>
            <a:off x="2026769" y="4095819"/>
            <a:ext cx="490853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Have you found a different way of solving 7 x 7 </a:t>
            </a:r>
          </a:p>
          <a:p>
            <a:pPr algn="ctr">
              <a:buNone/>
            </a:pPr>
            <a:r>
              <a:rPr lang="en-US" sz="2800" dirty="0"/>
              <a:t>using known facts?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1A94F-A72D-D714-EE11-E3311420FC6F}"/>
              </a:ext>
            </a:extLst>
          </p:cNvPr>
          <p:cNvSpPr/>
          <p:nvPr/>
        </p:nvSpPr>
        <p:spPr>
          <a:xfrm>
            <a:off x="3889651" y="3592886"/>
            <a:ext cx="1182774" cy="6193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7 x 7 = 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8E0B9-B130-D1AD-F2BD-54C1940599D2}"/>
              </a:ext>
            </a:extLst>
          </p:cNvPr>
          <p:cNvSpPr txBox="1"/>
          <p:nvPr/>
        </p:nvSpPr>
        <p:spPr>
          <a:xfrm>
            <a:off x="1299478" y="5944291"/>
            <a:ext cx="6618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Which strategy do you think is most helpful for learning </a:t>
            </a:r>
            <a:r>
              <a:rPr lang="en-US" sz="2800" b="1" dirty="0">
                <a:solidFill>
                  <a:srgbClr val="FF0000"/>
                </a:solidFill>
              </a:rPr>
              <a:t>7 × 7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7 = 5 x 7 + 2 x 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4477" y="356742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False! 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388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2025-12-11T10:41:53Z</dcterms:modified>
  <cp:category/>
</cp:coreProperties>
</file>