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57" r:id="rId3"/>
    <p:sldId id="278" r:id="rId4"/>
    <p:sldId id="279" r:id="rId5"/>
    <p:sldId id="281" r:id="rId6"/>
    <p:sldId id="283" r:id="rId7"/>
    <p:sldId id="261" r:id="rId8"/>
    <p:sldId id="282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763484" y="990545"/>
            <a:ext cx="6494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8 x 7 table</a:t>
            </a:r>
          </a:p>
          <a:p>
            <a:pPr algn="ctr"/>
            <a:r>
              <a:rPr lang="en-GB" sz="5400" dirty="0"/>
              <a:t>(Using known facts)</a:t>
            </a:r>
          </a:p>
        </p:txBody>
      </p:sp>
      <p:pic>
        <p:nvPicPr>
          <p:cNvPr id="2" name="Picture 1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296" y="2221915"/>
            <a:ext cx="3493633" cy="3782429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3587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D990489-E77E-C1D2-68E0-4E8DD5C76781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2B416A-999F-2E46-A89F-5B504F561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53862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0B23A3-FD34-E60D-08BE-E92577FF4AFB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E6687F-8856-A4E6-88FB-F073BB1B9DB2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C8F09-57AB-8016-EF00-EBF5D6ADEB4F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B5A21-12C6-DCEA-8273-DB8C206388EC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BDF3C-1208-2C96-F041-E3A8CB76132E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1842B-4128-5E6F-6302-B1053FE223AD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24EFE-7302-E50F-20D0-F60FB0AA89AD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08644-43D0-E3F0-D0B3-8304683A8955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ED703-6D98-A6D9-2BB2-166BC745DAE4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8FB165-6A61-7771-E38E-394E873D9C1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AFF31F-26BE-6D85-74F2-A45333C07002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23F3F2EB-E214-72EE-09D6-58EAB374A68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FF8CF6-0586-25A9-601A-30CF3FA7335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A04E0B-99C7-B9D2-DB7C-10512864E47C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15D1CBE8-9581-0254-A87D-C60F5B17206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58C4D8-D512-F8AE-D2FB-8690601C353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662FC5-F3CB-1155-6310-FE5D700EC44F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2073356B-5B05-3642-8FB5-DDDC168082D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1D95FFC-E3F6-3E95-FE02-03C429737DD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FD0BED-1BC0-03EB-8674-E186DDFBD5D7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3C21A9CB-50FF-53AD-B6DA-4D01B3F6F88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A747642-D781-63D6-52A5-68164045ED3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4C4699-B8D4-E91C-D906-04A579309A79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A10F2B4C-ACC5-DD65-6401-6819465BDF3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3F2219-480B-2F1F-09D3-2F297DBB088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CE282D-B914-080A-A6BB-095E872B7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EFD84C4B-DF65-EB01-5906-75967323EC5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ECE911B-CBDB-AAF6-D33B-3DCBD1F228B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6E78D6-4EC2-C103-1619-B7005F292CB7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D528A5A5-DA27-B58F-8D8B-98A76160A18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3DB7E50-9AC0-D213-9942-4EE85632C24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86D76B-4A3D-77AA-1C8A-A21CDEBB8BAF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9D7F0E0F-693A-3340-2AA9-C79547CA3F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D4F2489-D7BE-B966-4352-699B4648B15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483C02-376E-2C52-8529-AF17947F06AF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19F5B752-C21B-9DE5-78E5-97EC250912D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20B5621-16E8-3C48-FA0A-08A9A44EA82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991A72DC-E948-B34E-1094-EDB948EAD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95722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49BAB630-4FA7-DBB7-452F-B061802D3B3B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1D1EF8-96BB-3945-3787-10891AEB3059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3" name="Arrow: Curved Down 52">
              <a:extLst>
                <a:ext uri="{FF2B5EF4-FFF2-40B4-BE49-F238E27FC236}">
                  <a16:creationId xmlns:a16="http://schemas.microsoft.com/office/drawing/2014/main" id="{EEAA6ECD-8E6E-B499-74D8-810FAF2C139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CBAE035-5C35-EB30-AEDA-027342B0382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2B3D56-6653-AF1F-6CD2-6DDD0FB90259}"/>
              </a:ext>
            </a:extLst>
          </p:cNvPr>
          <p:cNvSpPr txBox="1"/>
          <p:nvPr/>
        </p:nvSpPr>
        <p:spPr>
          <a:xfrm>
            <a:off x="934065" y="1946787"/>
            <a:ext cx="7069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There are different ways we can solve </a:t>
            </a:r>
          </a:p>
          <a:p>
            <a:pPr algn="ctr"/>
            <a:r>
              <a:rPr lang="en-US" sz="3200" b="1" dirty="0"/>
              <a:t>8 × 7</a:t>
            </a:r>
            <a:r>
              <a:rPr lang="en-US" sz="3200" dirty="0"/>
              <a:t> using </a:t>
            </a:r>
            <a:r>
              <a:rPr lang="en-US" sz="3200" b="1" dirty="0"/>
              <a:t>known facts </a:t>
            </a:r>
            <a:r>
              <a:rPr lang="en-US" sz="3200" dirty="0"/>
              <a:t>and the </a:t>
            </a:r>
            <a:r>
              <a:rPr lang="en-US" sz="3200" b="1" dirty="0"/>
              <a:t>distributive law </a:t>
            </a:r>
            <a:r>
              <a:rPr lang="en-US" sz="3200" dirty="0"/>
              <a:t>to help us.</a:t>
            </a:r>
          </a:p>
          <a:p>
            <a:pPr algn="ctr"/>
            <a:br>
              <a:rPr lang="en-US" sz="3200" dirty="0"/>
            </a:br>
            <a:r>
              <a:rPr lang="en-US" sz="3200" dirty="0"/>
              <a:t>Let’s look at some examples.</a:t>
            </a:r>
            <a:endParaRPr lang="en-GB" sz="3200" dirty="0"/>
          </a:p>
        </p:txBody>
      </p:sp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AC8852A-53CA-818A-CD36-A60509FFA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72C7B2-248E-75BB-5BCE-A4060B3E1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7D9128-AAC1-2A52-7CE2-E341512F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9299AA5-4ED5-07E1-1904-E1FE505C3860}"/>
              </a:ext>
            </a:extLst>
          </p:cNvPr>
          <p:cNvGrpSpPr/>
          <p:nvPr/>
        </p:nvGrpSpPr>
        <p:grpSpPr>
          <a:xfrm>
            <a:off x="4124676" y="3136729"/>
            <a:ext cx="1838626" cy="1167041"/>
            <a:chOff x="4124676" y="3136729"/>
            <a:chExt cx="1838626" cy="11670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A9FB3-C7EE-6230-1260-70836BCD2716}"/>
                </a:ext>
              </a:extLst>
            </p:cNvPr>
            <p:cNvGrpSpPr/>
            <p:nvPr/>
          </p:nvGrpSpPr>
          <p:grpSpPr>
            <a:xfrm>
              <a:off x="4124676" y="3136729"/>
              <a:ext cx="1838626" cy="204775"/>
              <a:chOff x="2308740" y="2366506"/>
              <a:chExt cx="3408000" cy="360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B8FA3BE-615B-4FBD-73A9-1B83AA4AA821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4BFADB-B1E9-50C8-F271-011DA68AB4DA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3F8AC3E-0596-FB88-E7D1-0E03C3C4FB1F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E9F520A-283C-3B34-CAD5-3327DFA79F8D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09DA563-9B48-F01B-7AB2-28EE236C7899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2FEBA5-1429-0681-BFDF-F423D3AB0B2D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3DBCA8A-14CB-79A8-03AF-3B570E170296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DBB61C1-E606-A839-F8E0-7702DA0D253A}"/>
                </a:ext>
              </a:extLst>
            </p:cNvPr>
            <p:cNvGrpSpPr/>
            <p:nvPr/>
          </p:nvGrpSpPr>
          <p:grpSpPr>
            <a:xfrm>
              <a:off x="4124676" y="3457484"/>
              <a:ext cx="1838626" cy="204775"/>
              <a:chOff x="2308740" y="2366506"/>
              <a:chExt cx="3408000" cy="36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52CCBA-9995-FE2E-FA40-7D1066F0718D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7CE7C4E-ABC7-65D0-646D-B0A70DD79203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CF1855E-CD4C-9067-01DF-19DA9BF344FB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EF2F832-5325-B58A-C528-C83C2B308815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3BE4D9-0FBD-C274-FDF8-B0D3EAFEFDF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813B642-7ADB-422F-9C0F-1155651F88C2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2701B81-85E3-3D2B-F882-6A29E2956CEF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5865D4-6027-B4F8-410B-A7F8F5AD54F6}"/>
                </a:ext>
              </a:extLst>
            </p:cNvPr>
            <p:cNvGrpSpPr/>
            <p:nvPr/>
          </p:nvGrpSpPr>
          <p:grpSpPr>
            <a:xfrm>
              <a:off x="4124676" y="3778240"/>
              <a:ext cx="1838626" cy="204775"/>
              <a:chOff x="2308740" y="2366506"/>
              <a:chExt cx="3408000" cy="360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E45376A-1DEF-F1E9-EC31-09E311B63138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75F0F12-C00D-9428-27D4-CA76B0BD53AE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2695350-3E1D-8B57-9E30-4F52AD5DEE7E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6632A-8B75-C62D-FAB2-E89684EC2F37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BC6D3AD-7079-ACBB-7F2E-4B5171AAC8A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1FF4EA3-1A24-61C7-B3CA-A5A4E2B77D96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C19D6DD-CB58-71A5-D85B-8799C1E1F312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AE8D772-5DB5-DBB9-476E-E9EC9465F173}"/>
                </a:ext>
              </a:extLst>
            </p:cNvPr>
            <p:cNvGrpSpPr/>
            <p:nvPr/>
          </p:nvGrpSpPr>
          <p:grpSpPr>
            <a:xfrm>
              <a:off x="4124676" y="4098995"/>
              <a:ext cx="1838626" cy="204775"/>
              <a:chOff x="2308740" y="2366506"/>
              <a:chExt cx="3408000" cy="3600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5553455-4D60-C340-0713-099CA4670F9A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F91249B-6B1F-3A4B-E460-742EEF68F27D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47E9984-2ADA-640D-E50B-E317DF7F94AF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BE80113-8F4E-A60E-409D-0038543B77A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300EDFF-86C8-7B84-3CBA-677BE1CBCDEF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798FA17-533C-ED2D-4AD2-E76A6E2BB66E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997FA02-9E7E-AE66-01B1-763E7A87D8A3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0CEDBC4-3BEE-E3D3-A0AD-9CDDAB89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8D6ED7B-E6E9-AA40-5D9C-6EC948091DB2}"/>
              </a:ext>
            </a:extLst>
          </p:cNvPr>
          <p:cNvGrpSpPr/>
          <p:nvPr/>
        </p:nvGrpSpPr>
        <p:grpSpPr>
          <a:xfrm>
            <a:off x="2205188" y="857920"/>
            <a:ext cx="6858955" cy="1532078"/>
            <a:chOff x="3588774" y="1281028"/>
            <a:chExt cx="4778477" cy="824656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AF1D0DE4-B0FA-6007-D04D-6CC8D7B55E0D}"/>
                </a:ext>
              </a:extLst>
            </p:cNvPr>
            <p:cNvSpPr/>
            <p:nvPr/>
          </p:nvSpPr>
          <p:spPr>
            <a:xfrm>
              <a:off x="3588774" y="1281028"/>
              <a:ext cx="4778477" cy="824656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5EC183-0CD0-836D-CCE4-AE890E98E3C4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64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4 × 7 = 28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8 × 7</a:t>
              </a:r>
              <a:r>
                <a:rPr lang="en-US" sz="2400" dirty="0"/>
                <a:t>, I add </a:t>
              </a:r>
              <a:r>
                <a:rPr lang="en-US" sz="2400" b="1" dirty="0"/>
                <a:t>four more group of 7</a:t>
              </a:r>
              <a:endParaRPr lang="en-US" sz="2400" dirty="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8D3A487-AE7D-3CE7-40C5-5FD0CE752C51}"/>
              </a:ext>
            </a:extLst>
          </p:cNvPr>
          <p:cNvSpPr txBox="1"/>
          <p:nvPr/>
        </p:nvSpPr>
        <p:spPr>
          <a:xfrm>
            <a:off x="2169616" y="3538535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(4 × 7) = 28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6715E5C5-110B-FCAB-6F22-860FF56E5469}"/>
              </a:ext>
            </a:extLst>
          </p:cNvPr>
          <p:cNvSpPr/>
          <p:nvPr/>
        </p:nvSpPr>
        <p:spPr>
          <a:xfrm>
            <a:off x="3697266" y="3079760"/>
            <a:ext cx="421198" cy="129559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594F27A-2ACE-F4D3-BBFA-D99CCF983B10}"/>
              </a:ext>
            </a:extLst>
          </p:cNvPr>
          <p:cNvGrpSpPr/>
          <p:nvPr/>
        </p:nvGrpSpPr>
        <p:grpSpPr>
          <a:xfrm>
            <a:off x="2215020" y="784899"/>
            <a:ext cx="6873555" cy="2123658"/>
            <a:chOff x="547633" y="5143986"/>
            <a:chExt cx="6873555" cy="212365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15CD6BAF-6F36-A93E-AA83-F97ED68FA675}"/>
                </a:ext>
              </a:extLst>
            </p:cNvPr>
            <p:cNvSpPr/>
            <p:nvPr/>
          </p:nvSpPr>
          <p:spPr>
            <a:xfrm>
              <a:off x="562233" y="5229707"/>
              <a:ext cx="6858955" cy="1532078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523645-6743-9155-2639-5AF5B684DF43}"/>
                </a:ext>
              </a:extLst>
            </p:cNvPr>
            <p:cNvSpPr txBox="1"/>
            <p:nvPr/>
          </p:nvSpPr>
          <p:spPr>
            <a:xfrm>
              <a:off x="547633" y="5143986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8 × 7 = (4 × 7) + (4 × 7)</a:t>
              </a:r>
            </a:p>
            <a:p>
              <a:pPr algn="ctr">
                <a:buNone/>
              </a:pPr>
              <a:r>
                <a:rPr lang="en-US" sz="3600" b="1" dirty="0"/>
                <a:t>56  =     28   +      28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pic>
        <p:nvPicPr>
          <p:cNvPr id="66" name="Picture 6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A029891-DF6A-87C4-5158-AD366DE05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33C8C18A-0114-CAB4-2518-9BD0E1314F25}"/>
              </a:ext>
            </a:extLst>
          </p:cNvPr>
          <p:cNvGrpSpPr/>
          <p:nvPr/>
        </p:nvGrpSpPr>
        <p:grpSpPr>
          <a:xfrm>
            <a:off x="4118464" y="4375355"/>
            <a:ext cx="3904228" cy="1295595"/>
            <a:chOff x="4118464" y="4375355"/>
            <a:chExt cx="3904228" cy="129559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0F365A-42B2-BCA5-19F8-1F9AF614438E}"/>
                </a:ext>
              </a:extLst>
            </p:cNvPr>
            <p:cNvGrpSpPr/>
            <p:nvPr/>
          </p:nvGrpSpPr>
          <p:grpSpPr>
            <a:xfrm>
              <a:off x="4118464" y="4432324"/>
              <a:ext cx="1838626" cy="1167041"/>
              <a:chOff x="4124676" y="3136729"/>
              <a:chExt cx="1838626" cy="1167041"/>
            </a:xfrm>
            <a:solidFill>
              <a:srgbClr val="FFFF00"/>
            </a:solidFill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24575FF-1BF8-D843-779B-5BFD631B2CB6}"/>
                  </a:ext>
                </a:extLst>
              </p:cNvPr>
              <p:cNvGrpSpPr/>
              <p:nvPr/>
            </p:nvGrpSpPr>
            <p:grpSpPr>
              <a:xfrm>
                <a:off x="4124676" y="3136729"/>
                <a:ext cx="1838626" cy="204775"/>
                <a:chOff x="2308740" y="2366506"/>
                <a:chExt cx="3408000" cy="360000"/>
              </a:xfrm>
              <a:grpFill/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35D1E641-52C3-D1E4-E11F-65B11CCA4314}"/>
                    </a:ext>
                  </a:extLst>
                </p:cNvPr>
                <p:cNvSpPr/>
                <p:nvPr/>
              </p:nvSpPr>
              <p:spPr>
                <a:xfrm rot="5400000">
                  <a:off x="230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231C97E2-70A3-D34B-D55F-795A75063D35}"/>
                    </a:ext>
                  </a:extLst>
                </p:cNvPr>
                <p:cNvSpPr/>
                <p:nvPr/>
              </p:nvSpPr>
              <p:spPr>
                <a:xfrm rot="5400000">
                  <a:off x="281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26C5957C-D5CD-9872-D473-66DB2BA38C05}"/>
                    </a:ext>
                  </a:extLst>
                </p:cNvPr>
                <p:cNvSpPr/>
                <p:nvPr/>
              </p:nvSpPr>
              <p:spPr>
                <a:xfrm rot="5400000">
                  <a:off x="3324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5181DD1C-E8F6-170B-0A20-271F8C34650F}"/>
                    </a:ext>
                  </a:extLst>
                </p:cNvPr>
                <p:cNvSpPr/>
                <p:nvPr/>
              </p:nvSpPr>
              <p:spPr>
                <a:xfrm rot="5400000">
                  <a:off x="3832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1154B5BC-CF76-FA0F-0FB9-D7A54B0E2C67}"/>
                    </a:ext>
                  </a:extLst>
                </p:cNvPr>
                <p:cNvSpPr/>
                <p:nvPr/>
              </p:nvSpPr>
              <p:spPr>
                <a:xfrm rot="5400000">
                  <a:off x="4340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0767F40B-5902-38CD-0BA0-2F6E4BDE7913}"/>
                    </a:ext>
                  </a:extLst>
                </p:cNvPr>
                <p:cNvSpPr/>
                <p:nvPr/>
              </p:nvSpPr>
              <p:spPr>
                <a:xfrm rot="5400000">
                  <a:off x="484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7F3AD60A-4FBC-51FA-3E95-A1C277710690}"/>
                    </a:ext>
                  </a:extLst>
                </p:cNvPr>
                <p:cNvSpPr/>
                <p:nvPr/>
              </p:nvSpPr>
              <p:spPr>
                <a:xfrm rot="5400000">
                  <a:off x="535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91814E3-8C32-1BA1-5A99-86F68143D3B0}"/>
                  </a:ext>
                </a:extLst>
              </p:cNvPr>
              <p:cNvGrpSpPr/>
              <p:nvPr/>
            </p:nvGrpSpPr>
            <p:grpSpPr>
              <a:xfrm>
                <a:off x="4124676" y="3457484"/>
                <a:ext cx="1838626" cy="204775"/>
                <a:chOff x="2308740" y="2366506"/>
                <a:chExt cx="3408000" cy="360000"/>
              </a:xfrm>
              <a:grpFill/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8E9F6B9A-BEE6-C064-ECAE-7BE57E8D5F7E}"/>
                    </a:ext>
                  </a:extLst>
                </p:cNvPr>
                <p:cNvSpPr/>
                <p:nvPr/>
              </p:nvSpPr>
              <p:spPr>
                <a:xfrm rot="5400000">
                  <a:off x="230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92C8D84D-1859-AB4D-3F46-13CC1F8B4AF3}"/>
                    </a:ext>
                  </a:extLst>
                </p:cNvPr>
                <p:cNvSpPr/>
                <p:nvPr/>
              </p:nvSpPr>
              <p:spPr>
                <a:xfrm rot="5400000">
                  <a:off x="281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72EEA3DC-2FE8-1294-5303-7AA053EBAA63}"/>
                    </a:ext>
                  </a:extLst>
                </p:cNvPr>
                <p:cNvSpPr/>
                <p:nvPr/>
              </p:nvSpPr>
              <p:spPr>
                <a:xfrm rot="5400000">
                  <a:off x="3324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D440BDB-BEEE-1FCD-8668-6FC537E1BE7D}"/>
                    </a:ext>
                  </a:extLst>
                </p:cNvPr>
                <p:cNvSpPr/>
                <p:nvPr/>
              </p:nvSpPr>
              <p:spPr>
                <a:xfrm rot="5400000">
                  <a:off x="3832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AA500A67-B36A-E02A-1D10-979C994DEE91}"/>
                    </a:ext>
                  </a:extLst>
                </p:cNvPr>
                <p:cNvSpPr/>
                <p:nvPr/>
              </p:nvSpPr>
              <p:spPr>
                <a:xfrm rot="5400000">
                  <a:off x="4340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995BEFBB-06D3-5CF4-FA62-6F3B9526963A}"/>
                    </a:ext>
                  </a:extLst>
                </p:cNvPr>
                <p:cNvSpPr/>
                <p:nvPr/>
              </p:nvSpPr>
              <p:spPr>
                <a:xfrm rot="5400000">
                  <a:off x="484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CF3ACCE6-D97F-88D1-9586-FF335F4FECD1}"/>
                    </a:ext>
                  </a:extLst>
                </p:cNvPr>
                <p:cNvSpPr/>
                <p:nvPr/>
              </p:nvSpPr>
              <p:spPr>
                <a:xfrm rot="5400000">
                  <a:off x="535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6EF1784B-B822-7EAB-0713-1857E96EBED7}"/>
                  </a:ext>
                </a:extLst>
              </p:cNvPr>
              <p:cNvGrpSpPr/>
              <p:nvPr/>
            </p:nvGrpSpPr>
            <p:grpSpPr>
              <a:xfrm>
                <a:off x="4124676" y="3778240"/>
                <a:ext cx="1838626" cy="204775"/>
                <a:chOff x="2308740" y="2366506"/>
                <a:chExt cx="3408000" cy="360000"/>
              </a:xfrm>
              <a:grpFill/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B2BA4351-D264-AB01-DED9-97D1B98DB2A0}"/>
                    </a:ext>
                  </a:extLst>
                </p:cNvPr>
                <p:cNvSpPr/>
                <p:nvPr/>
              </p:nvSpPr>
              <p:spPr>
                <a:xfrm rot="5400000">
                  <a:off x="230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1EED158D-B119-4DDC-8838-C276DDEA2F16}"/>
                    </a:ext>
                  </a:extLst>
                </p:cNvPr>
                <p:cNvSpPr/>
                <p:nvPr/>
              </p:nvSpPr>
              <p:spPr>
                <a:xfrm rot="5400000">
                  <a:off x="281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12CDFEB7-C1F9-7241-86E8-A69078A5F452}"/>
                    </a:ext>
                  </a:extLst>
                </p:cNvPr>
                <p:cNvSpPr/>
                <p:nvPr/>
              </p:nvSpPr>
              <p:spPr>
                <a:xfrm rot="5400000">
                  <a:off x="3324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2E97071-E043-46FD-79C6-AEC0B5FA2261}"/>
                    </a:ext>
                  </a:extLst>
                </p:cNvPr>
                <p:cNvSpPr/>
                <p:nvPr/>
              </p:nvSpPr>
              <p:spPr>
                <a:xfrm rot="5400000">
                  <a:off x="3832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02AFC513-9D1C-D734-BEB3-F780DA47DDF2}"/>
                    </a:ext>
                  </a:extLst>
                </p:cNvPr>
                <p:cNvSpPr/>
                <p:nvPr/>
              </p:nvSpPr>
              <p:spPr>
                <a:xfrm rot="5400000">
                  <a:off x="4340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EEF4E880-936C-F3B6-C6C4-3013E25BBB71}"/>
                    </a:ext>
                  </a:extLst>
                </p:cNvPr>
                <p:cNvSpPr/>
                <p:nvPr/>
              </p:nvSpPr>
              <p:spPr>
                <a:xfrm rot="5400000">
                  <a:off x="484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7B3B7FF-B9DC-84C5-8253-DB9F8F1B138D}"/>
                    </a:ext>
                  </a:extLst>
                </p:cNvPr>
                <p:cNvSpPr/>
                <p:nvPr/>
              </p:nvSpPr>
              <p:spPr>
                <a:xfrm rot="5400000">
                  <a:off x="535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BB8F2E45-B09A-4910-E87A-19E3B0923D23}"/>
                  </a:ext>
                </a:extLst>
              </p:cNvPr>
              <p:cNvGrpSpPr/>
              <p:nvPr/>
            </p:nvGrpSpPr>
            <p:grpSpPr>
              <a:xfrm>
                <a:off x="4124676" y="4098995"/>
                <a:ext cx="1838626" cy="204775"/>
                <a:chOff x="2308740" y="2366506"/>
                <a:chExt cx="3408000" cy="360000"/>
              </a:xfrm>
              <a:grpFill/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F4C2AB5-1CCC-39B9-3F2E-888AABA0E65A}"/>
                    </a:ext>
                  </a:extLst>
                </p:cNvPr>
                <p:cNvSpPr/>
                <p:nvPr/>
              </p:nvSpPr>
              <p:spPr>
                <a:xfrm rot="5400000">
                  <a:off x="230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25524691-B163-BF23-7C8A-7ACEC76DC36D}"/>
                    </a:ext>
                  </a:extLst>
                </p:cNvPr>
                <p:cNvSpPr/>
                <p:nvPr/>
              </p:nvSpPr>
              <p:spPr>
                <a:xfrm rot="5400000">
                  <a:off x="281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429BDF69-2339-0E16-B086-93727C244FF3}"/>
                    </a:ext>
                  </a:extLst>
                </p:cNvPr>
                <p:cNvSpPr/>
                <p:nvPr/>
              </p:nvSpPr>
              <p:spPr>
                <a:xfrm rot="5400000">
                  <a:off x="3324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D54FAF0-50C4-1CDE-C6C6-54F66E343945}"/>
                    </a:ext>
                  </a:extLst>
                </p:cNvPr>
                <p:cNvSpPr/>
                <p:nvPr/>
              </p:nvSpPr>
              <p:spPr>
                <a:xfrm rot="5400000">
                  <a:off x="3832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982236D3-36E5-91E7-A694-4D10942C40C4}"/>
                    </a:ext>
                  </a:extLst>
                </p:cNvPr>
                <p:cNvSpPr/>
                <p:nvPr/>
              </p:nvSpPr>
              <p:spPr>
                <a:xfrm rot="5400000">
                  <a:off x="4340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D5D559B3-3394-50C2-4598-61ACF364A698}"/>
                    </a:ext>
                  </a:extLst>
                </p:cNvPr>
                <p:cNvSpPr/>
                <p:nvPr/>
              </p:nvSpPr>
              <p:spPr>
                <a:xfrm rot="5400000">
                  <a:off x="4848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E8FC33D4-C909-3BE4-9B20-C6552CFC86FA}"/>
                    </a:ext>
                  </a:extLst>
                </p:cNvPr>
                <p:cNvSpPr/>
                <p:nvPr/>
              </p:nvSpPr>
              <p:spPr>
                <a:xfrm rot="5400000">
                  <a:off x="5356740" y="2366506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461D930-7491-7A1B-C95F-24D663362950}"/>
                </a:ext>
              </a:extLst>
            </p:cNvPr>
            <p:cNvSpPr txBox="1"/>
            <p:nvPr/>
          </p:nvSpPr>
          <p:spPr>
            <a:xfrm>
              <a:off x="6339919" y="4637099"/>
              <a:ext cx="168277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(4 × 7) </a:t>
              </a:r>
            </a:p>
            <a:p>
              <a:pPr algn="ctr"/>
              <a:r>
                <a:rPr lang="en-US" sz="2800" b="1" dirty="0"/>
                <a:t>= 28            </a:t>
              </a:r>
              <a:endParaRPr lang="en-GB" sz="2800" dirty="0"/>
            </a:p>
          </p:txBody>
        </p:sp>
        <p:sp>
          <p:nvSpPr>
            <p:cNvPr id="97" name="Left Brace 96">
              <a:extLst>
                <a:ext uri="{FF2B5EF4-FFF2-40B4-BE49-F238E27FC236}">
                  <a16:creationId xmlns:a16="http://schemas.microsoft.com/office/drawing/2014/main" id="{CF1B0517-6A17-051D-B427-BF3A396742CC}"/>
                </a:ext>
              </a:extLst>
            </p:cNvPr>
            <p:cNvSpPr/>
            <p:nvPr/>
          </p:nvSpPr>
          <p:spPr>
            <a:xfrm rot="10800000">
              <a:off x="5957090" y="4375355"/>
              <a:ext cx="421198" cy="1295595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34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8AF30E-07CD-1157-C21B-FBFBB1589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4625AB6-25C7-C5AD-D40A-0977BF6D0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73564D24-A2A9-B58F-6DAD-8E69D22D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F819C53-782E-55F3-4165-E062C4394384}"/>
              </a:ext>
            </a:extLst>
          </p:cNvPr>
          <p:cNvGrpSpPr/>
          <p:nvPr/>
        </p:nvGrpSpPr>
        <p:grpSpPr>
          <a:xfrm>
            <a:off x="2205188" y="857920"/>
            <a:ext cx="6858955" cy="1532078"/>
            <a:chOff x="3588774" y="1281028"/>
            <a:chExt cx="4778477" cy="824656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92E1D9B-D390-DF84-A632-D9A6A6126FFF}"/>
                </a:ext>
              </a:extLst>
            </p:cNvPr>
            <p:cNvSpPr/>
            <p:nvPr/>
          </p:nvSpPr>
          <p:spPr>
            <a:xfrm>
              <a:off x="3588774" y="1281028"/>
              <a:ext cx="4778477" cy="824656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92F59DB-F197-B2AA-AC01-6A76DA002790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64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7 × 7 = 49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8 × 7</a:t>
              </a:r>
              <a:r>
                <a:rPr lang="en-US" sz="2400" dirty="0"/>
                <a:t>, I add </a:t>
              </a:r>
              <a:r>
                <a:rPr lang="en-US" sz="2400" b="1" dirty="0"/>
                <a:t>one more group of 7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675D6C6-CC21-E9EE-AA80-3C73807432B1}"/>
              </a:ext>
            </a:extLst>
          </p:cNvPr>
          <p:cNvSpPr txBox="1"/>
          <p:nvPr/>
        </p:nvSpPr>
        <p:spPr>
          <a:xfrm>
            <a:off x="2292991" y="3848020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(7 × 7) = 49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7C6B2416-5829-5B5B-DD74-6F55321FAEB5}"/>
              </a:ext>
            </a:extLst>
          </p:cNvPr>
          <p:cNvSpPr/>
          <p:nvPr/>
        </p:nvSpPr>
        <p:spPr>
          <a:xfrm>
            <a:off x="3954897" y="3201445"/>
            <a:ext cx="421198" cy="19325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6CD1AD9-016A-1DD7-2385-AF6921184658}"/>
              </a:ext>
            </a:extLst>
          </p:cNvPr>
          <p:cNvGrpSpPr/>
          <p:nvPr/>
        </p:nvGrpSpPr>
        <p:grpSpPr>
          <a:xfrm>
            <a:off x="2146380" y="745934"/>
            <a:ext cx="6917763" cy="2123658"/>
            <a:chOff x="503425" y="5126178"/>
            <a:chExt cx="6917763" cy="212365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D2B07B26-D223-3577-4158-36BABF6878B7}"/>
                </a:ext>
              </a:extLst>
            </p:cNvPr>
            <p:cNvSpPr/>
            <p:nvPr/>
          </p:nvSpPr>
          <p:spPr>
            <a:xfrm>
              <a:off x="562233" y="5229707"/>
              <a:ext cx="6858955" cy="1532078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BA7737E-7270-5522-3C06-A8FA7D4A8D6E}"/>
                </a:ext>
              </a:extLst>
            </p:cNvPr>
            <p:cNvSpPr txBox="1"/>
            <p:nvPr/>
          </p:nvSpPr>
          <p:spPr>
            <a:xfrm>
              <a:off x="503425" y="5126178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8 × 7 = (7 × 7) + (1 × 7)</a:t>
              </a:r>
            </a:p>
            <a:p>
              <a:pPr algn="ctr">
                <a:buNone/>
              </a:pPr>
              <a:r>
                <a:rPr lang="en-US" sz="3600" b="1" dirty="0"/>
                <a:t>56  =     49   +      7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0CF585B-5275-F9AA-E5C7-89CCAF9B1FA7}"/>
              </a:ext>
            </a:extLst>
          </p:cNvPr>
          <p:cNvGrpSpPr/>
          <p:nvPr/>
        </p:nvGrpSpPr>
        <p:grpSpPr>
          <a:xfrm>
            <a:off x="4436003" y="3230933"/>
            <a:ext cx="1838626" cy="204774"/>
            <a:chOff x="807622" y="4387146"/>
            <a:chExt cx="1838626" cy="20477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E6844A-9772-FB65-BE91-F43F9ADBC8BD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9D892B-DA05-C93B-D4F3-2CF66E1861A7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237249-5901-81DC-1A04-885DA0851935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CC669B-2BE3-15D2-E777-4361BE133721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9DE50D-D508-53A9-C197-4695BB1B595F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F954F0-42D9-AE39-DCDC-5D59868B9B5C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F50F175-420C-DDF4-739C-13BD8B4D3B3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ED0A382-C4CD-A781-10A6-C05545A1F36D}"/>
              </a:ext>
            </a:extLst>
          </p:cNvPr>
          <p:cNvGrpSpPr/>
          <p:nvPr/>
        </p:nvGrpSpPr>
        <p:grpSpPr>
          <a:xfrm>
            <a:off x="4436003" y="4051781"/>
            <a:ext cx="1838626" cy="204774"/>
            <a:chOff x="807622" y="4387146"/>
            <a:chExt cx="1838626" cy="2047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FC7DAE-58D6-7FE0-574E-1F52905E39BE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EB7948-5173-493D-C66C-F8EA0EDFBA52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04E858E-16D5-3A3C-31D1-4E7B60272767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A604FA3-56A2-125D-BFB8-CD643EEF9130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FACE71-B536-5B29-DDF3-E32EC775036F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E2F7600-5951-7D6D-B1ED-0A9FF6F9FF15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239FB6A-8703-9BA2-DD6F-46A9AF7A91B6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9B74F1-B9EF-F812-5DA8-DCA2B3D456C2}"/>
              </a:ext>
            </a:extLst>
          </p:cNvPr>
          <p:cNvGrpSpPr/>
          <p:nvPr/>
        </p:nvGrpSpPr>
        <p:grpSpPr>
          <a:xfrm>
            <a:off x="4436003" y="3504549"/>
            <a:ext cx="1838626" cy="204774"/>
            <a:chOff x="807622" y="4387146"/>
            <a:chExt cx="1838626" cy="20477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873026E-5628-4D05-055C-5EBEC5154700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F63715-EA62-780E-6CA1-2D5D8D745DF5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9F2382A-56F7-0F57-A48C-F48C03148FEE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9DF3D8D-7C0A-C853-1473-A2DECA6CB6B4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4274D1D-6488-E8BC-181C-962F4C2BB9AC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3C335BC-1C8C-2E05-729E-B9F5C01A7FFA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424F9DF-6167-CE40-E21D-B5090669CD05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ABD7B2-9A7C-B1AB-9F3A-6D18AF60CF85}"/>
              </a:ext>
            </a:extLst>
          </p:cNvPr>
          <p:cNvGrpSpPr/>
          <p:nvPr/>
        </p:nvGrpSpPr>
        <p:grpSpPr>
          <a:xfrm>
            <a:off x="4436003" y="3778165"/>
            <a:ext cx="1838626" cy="204774"/>
            <a:chOff x="807622" y="4387146"/>
            <a:chExt cx="1838626" cy="20477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065DC8-115B-1259-EEB4-AA150BB158CD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A84CBE2-03A4-37F0-3556-42E2BFDFBC0B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886C8F1-0C37-6508-F0A6-D443E8103151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98D1103-A1BF-9A8D-B4A7-E0E70C5151F1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6A8B392-D9B8-25F5-0569-216B1748EE5C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E62F6FE-45DF-60B6-CA5C-C86F7AD98B43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021D1F1-0095-4376-6E9F-9318291EB917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B349E2D-5A16-9A93-306D-7116138DF9AB}"/>
              </a:ext>
            </a:extLst>
          </p:cNvPr>
          <p:cNvGrpSpPr/>
          <p:nvPr/>
        </p:nvGrpSpPr>
        <p:grpSpPr>
          <a:xfrm>
            <a:off x="4436003" y="4325397"/>
            <a:ext cx="1838626" cy="204774"/>
            <a:chOff x="807622" y="4387146"/>
            <a:chExt cx="1838626" cy="20477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F4662C4-EED0-8A0D-BC58-260A94DFE4E5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05EE4B5-33D6-962B-F7A4-74BB5927B2A4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2CA8FF9-6F97-9D53-01EF-84646EBAD7EC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0A9D29-69CB-5960-A58F-6DA87C4F376C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3FC368B-FC97-F4B7-59BB-695CDF76F8A3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E88E54-67A5-DB07-8036-D3320D9E6B87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7E31CAB-DB87-A7B4-241B-C5E2E1C2CF64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FA868E2-46BE-B588-DC7A-0F92AB8CBB9F}"/>
              </a:ext>
            </a:extLst>
          </p:cNvPr>
          <p:cNvGrpSpPr/>
          <p:nvPr/>
        </p:nvGrpSpPr>
        <p:grpSpPr>
          <a:xfrm>
            <a:off x="4436003" y="4599014"/>
            <a:ext cx="1838626" cy="204774"/>
            <a:chOff x="807622" y="4387146"/>
            <a:chExt cx="1838626" cy="20477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3ECE822-AB11-C898-E6B4-CD5C04CABB12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595FB08-63A5-2C4B-E5A9-177AC913DD1B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BBDA52E-42F0-D906-4428-B706C8BC0074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7B7FF62-F794-64FF-7A98-25DA66C7CF1A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E4C7153-EEF9-289E-4909-6ED2C823CB4B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284E157-4183-BE25-51DB-31ABBED2F3A0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208105B-589B-A60B-A843-66E731667F8B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E0F2872-0815-B380-F4ED-5889FBB1428B}"/>
              </a:ext>
            </a:extLst>
          </p:cNvPr>
          <p:cNvGrpSpPr/>
          <p:nvPr/>
        </p:nvGrpSpPr>
        <p:grpSpPr>
          <a:xfrm>
            <a:off x="4436003" y="4872630"/>
            <a:ext cx="1838626" cy="204774"/>
            <a:chOff x="807622" y="4387146"/>
            <a:chExt cx="1838626" cy="20477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303BD9E-E2BE-A3D0-061A-DB94FFDA1689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4D4A0AE-DE4C-07AE-60BB-E31FE0584214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4C60CA9-E3C0-AD59-67CD-369517385A49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C257AB5-5F57-8278-6C5C-D77FF76DDE4F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F8761FD-711E-EEE4-4143-1238FC7C4F30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647A565-6AF3-0730-57F6-99EF3169B400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B74EBBC-A4F7-DE07-4A7D-F1CF88D3A0A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8" name="Picture 10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163FF8-5DFD-9B62-3DCB-B51460009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37DF455-8D12-66F5-9C6D-4A5309D22D54}"/>
              </a:ext>
            </a:extLst>
          </p:cNvPr>
          <p:cNvGrpSpPr/>
          <p:nvPr/>
        </p:nvGrpSpPr>
        <p:grpSpPr>
          <a:xfrm>
            <a:off x="4430604" y="5173258"/>
            <a:ext cx="1838626" cy="204775"/>
            <a:chOff x="2308740" y="2366506"/>
            <a:chExt cx="3408000" cy="360000"/>
          </a:xfrm>
          <a:solidFill>
            <a:srgbClr val="FFFF0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CE4B28-8FF9-900D-9B61-9A35CCD18559}"/>
                </a:ext>
              </a:extLst>
            </p:cNvPr>
            <p:cNvSpPr/>
            <p:nvPr/>
          </p:nvSpPr>
          <p:spPr>
            <a:xfrm rot="5400000">
              <a:off x="2308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4A5CD0-F03A-579A-C354-8A46BC45C22C}"/>
                </a:ext>
              </a:extLst>
            </p:cNvPr>
            <p:cNvSpPr/>
            <p:nvPr/>
          </p:nvSpPr>
          <p:spPr>
            <a:xfrm rot="5400000">
              <a:off x="2816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C465B5-344F-312F-85F9-30ADC96CBBA2}"/>
                </a:ext>
              </a:extLst>
            </p:cNvPr>
            <p:cNvSpPr/>
            <p:nvPr/>
          </p:nvSpPr>
          <p:spPr>
            <a:xfrm rot="5400000">
              <a:off x="3324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4E614F-43A0-E0C2-11E2-1309C62FE837}"/>
                </a:ext>
              </a:extLst>
            </p:cNvPr>
            <p:cNvSpPr/>
            <p:nvPr/>
          </p:nvSpPr>
          <p:spPr>
            <a:xfrm rot="5400000">
              <a:off x="3832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BED822A-F609-7DB7-6380-9F1409649B51}"/>
                </a:ext>
              </a:extLst>
            </p:cNvPr>
            <p:cNvSpPr/>
            <p:nvPr/>
          </p:nvSpPr>
          <p:spPr>
            <a:xfrm rot="5400000">
              <a:off x="4340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0A8EFC-B7A6-6363-C750-F16A0ED730F9}"/>
                </a:ext>
              </a:extLst>
            </p:cNvPr>
            <p:cNvSpPr/>
            <p:nvPr/>
          </p:nvSpPr>
          <p:spPr>
            <a:xfrm rot="5400000">
              <a:off x="4848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353D6BD-BF5A-76B5-7BB5-A4FEA10C97A8}"/>
                </a:ext>
              </a:extLst>
            </p:cNvPr>
            <p:cNvSpPr/>
            <p:nvPr/>
          </p:nvSpPr>
          <p:spPr>
            <a:xfrm rot="5400000">
              <a:off x="5356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13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33771-10D6-23FC-291D-38D6240B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8854E51-1742-806D-4A51-60B47D53B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7501F17B-0B67-1321-DC2D-EEA5CEE11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7D8CDDFB-96F3-DACF-B178-D5AE422F9E5E}"/>
              </a:ext>
            </a:extLst>
          </p:cNvPr>
          <p:cNvGrpSpPr/>
          <p:nvPr/>
        </p:nvGrpSpPr>
        <p:grpSpPr>
          <a:xfrm>
            <a:off x="2205188" y="857920"/>
            <a:ext cx="6858955" cy="1532078"/>
            <a:chOff x="3588774" y="1281028"/>
            <a:chExt cx="4778477" cy="824656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E7F4CA0-6543-2290-F7F5-B0280C31FB2F}"/>
                </a:ext>
              </a:extLst>
            </p:cNvPr>
            <p:cNvSpPr/>
            <p:nvPr/>
          </p:nvSpPr>
          <p:spPr>
            <a:xfrm>
              <a:off x="3588774" y="1281028"/>
              <a:ext cx="4778477" cy="824656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ADEB61D-B125-8CB3-8A1A-7EC8570FA4B3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64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8 × 8 = 64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7 × 8</a:t>
              </a:r>
              <a:r>
                <a:rPr lang="en-US" sz="2400" dirty="0"/>
                <a:t>, I remove </a:t>
              </a:r>
              <a:r>
                <a:rPr lang="en-US" sz="2400" b="1" dirty="0"/>
                <a:t>one group of 8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FB9251D-7A85-E34E-64BC-CB60D0C6C492}"/>
              </a:ext>
            </a:extLst>
          </p:cNvPr>
          <p:cNvSpPr txBox="1"/>
          <p:nvPr/>
        </p:nvSpPr>
        <p:spPr>
          <a:xfrm>
            <a:off x="2292991" y="3848020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(8 × 8) = 64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8E8FD7FD-70EC-6E5F-1BB0-71E0170A7DD6}"/>
              </a:ext>
            </a:extLst>
          </p:cNvPr>
          <p:cNvSpPr/>
          <p:nvPr/>
        </p:nvSpPr>
        <p:spPr>
          <a:xfrm>
            <a:off x="3954897" y="3201445"/>
            <a:ext cx="421198" cy="21953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9E1FB4E-CC37-0062-ABCD-4BD8FB46215F}"/>
              </a:ext>
            </a:extLst>
          </p:cNvPr>
          <p:cNvGrpSpPr/>
          <p:nvPr/>
        </p:nvGrpSpPr>
        <p:grpSpPr>
          <a:xfrm>
            <a:off x="2139197" y="755543"/>
            <a:ext cx="6917763" cy="2123658"/>
            <a:chOff x="503425" y="5126178"/>
            <a:chExt cx="6917763" cy="212365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C0DC8E0B-C738-D8F3-8C9C-CADC6E749F54}"/>
                </a:ext>
              </a:extLst>
            </p:cNvPr>
            <p:cNvSpPr/>
            <p:nvPr/>
          </p:nvSpPr>
          <p:spPr>
            <a:xfrm>
              <a:off x="562233" y="5229707"/>
              <a:ext cx="6858955" cy="1532078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795F403-1011-F7BC-1E31-6E1600A524EB}"/>
                </a:ext>
              </a:extLst>
            </p:cNvPr>
            <p:cNvSpPr txBox="1"/>
            <p:nvPr/>
          </p:nvSpPr>
          <p:spPr>
            <a:xfrm>
              <a:off x="503425" y="5126178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7 × 8 = (8 × 8) - (1 × 8)</a:t>
              </a:r>
            </a:p>
            <a:p>
              <a:pPr algn="ctr">
                <a:buNone/>
              </a:pPr>
              <a:r>
                <a:rPr lang="en-US" sz="3600" b="1" dirty="0"/>
                <a:t>56  =     64   -      8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pic>
        <p:nvPicPr>
          <p:cNvPr id="108" name="Picture 10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EAA8EF2-017C-BDBF-47B8-A9B568915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DBCB74F-EA8E-9BFD-2A49-DDFE6B99F1B1}"/>
              </a:ext>
            </a:extLst>
          </p:cNvPr>
          <p:cNvGrpSpPr/>
          <p:nvPr/>
        </p:nvGrpSpPr>
        <p:grpSpPr>
          <a:xfrm>
            <a:off x="4436003" y="3230933"/>
            <a:ext cx="1838626" cy="204774"/>
            <a:chOff x="807622" y="4387146"/>
            <a:chExt cx="1838626" cy="20477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B589D2B-399E-9DA3-61A6-A962D32784E6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AE21AC-BA8D-B57E-E670-FBB512D99AC0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9156F4B-D767-D723-A079-EA02443F5D04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962CF5-9C77-EEAC-51BB-DA53860FC97A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5112401-2DA8-BD46-95E6-8FB51977E200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CAB241-3811-F17D-6060-8F466617F7A8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C1280A7-6B06-74CB-4CA2-241EF15E28D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CCB691E-8AA4-9C08-5ADE-6B54E65C55CB}"/>
              </a:ext>
            </a:extLst>
          </p:cNvPr>
          <p:cNvGrpSpPr/>
          <p:nvPr/>
        </p:nvGrpSpPr>
        <p:grpSpPr>
          <a:xfrm>
            <a:off x="4436003" y="4051781"/>
            <a:ext cx="1838626" cy="204774"/>
            <a:chOff x="807622" y="4387146"/>
            <a:chExt cx="1838626" cy="2047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B94575-17DB-239A-3C49-D9E276E654EB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1BE4FE-F278-DBB5-7D99-9DFFFAED5853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C0E875B-7FA1-E72E-8C2C-9E5567D6D4B6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B074C95-3601-90A6-F969-E4EE05B2351B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D9525B1-097F-4F15-9A87-756DD2305C66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80C460B-DC5E-C6FA-5DF9-D22B90674C4C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A287603-DFF7-5659-76A2-AB1F91952344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632FED-39F1-CFFF-3599-3E6E337A63B1}"/>
              </a:ext>
            </a:extLst>
          </p:cNvPr>
          <p:cNvGrpSpPr/>
          <p:nvPr/>
        </p:nvGrpSpPr>
        <p:grpSpPr>
          <a:xfrm>
            <a:off x="4436003" y="3504549"/>
            <a:ext cx="1838626" cy="204774"/>
            <a:chOff x="807622" y="4387146"/>
            <a:chExt cx="1838626" cy="20477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FF3B0F5-3387-DDFE-872E-85FBDC260492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8322669-F9BD-88BC-6BD1-72B65A4348E6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0BE4883-0327-274C-02E0-4B939AE4D25F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FB3A0FD-22BD-F2E4-5A92-E15932B7904B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6A750D8-E93D-B2DD-387A-771F255498B7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8994CCB-22D2-BA21-323B-19C33C558BB7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B3BE9A0-3C2D-4951-1AA3-A371381F3049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0C06EEE-273F-5B3A-8475-385A2CFDAA26}"/>
              </a:ext>
            </a:extLst>
          </p:cNvPr>
          <p:cNvGrpSpPr/>
          <p:nvPr/>
        </p:nvGrpSpPr>
        <p:grpSpPr>
          <a:xfrm>
            <a:off x="4436003" y="3778165"/>
            <a:ext cx="1838626" cy="204774"/>
            <a:chOff x="807622" y="4387146"/>
            <a:chExt cx="1838626" cy="20477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925CB3D-B5EB-526B-8C2D-25C31103ACFC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10BB0E7-45A5-2765-3318-B31C17B30CF6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87BE9EC-927A-8090-8224-A5EB96ECAA06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38F5697-3E3D-4FD4-BBE1-EFC62FE3440F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22CFDFD-FB4B-DED0-C509-3E83D7DE5C7B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ACE5A09-F9A4-FC54-7633-28253A543F1F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C55A7C7-6520-574B-0092-D5C756C68BE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8768ADB-A409-4E25-9CE5-33C498B60B85}"/>
              </a:ext>
            </a:extLst>
          </p:cNvPr>
          <p:cNvGrpSpPr/>
          <p:nvPr/>
        </p:nvGrpSpPr>
        <p:grpSpPr>
          <a:xfrm>
            <a:off x="4436003" y="4325397"/>
            <a:ext cx="1838626" cy="204774"/>
            <a:chOff x="807622" y="4387146"/>
            <a:chExt cx="1838626" cy="20477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01AEAD7-14D5-FF80-A27F-88BC40A37E3C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AD62E6D-607D-478C-58C7-6965E37794D4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C0CF929-F9B2-E262-00A1-900B25286888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02B8629-A208-AFC9-0A92-9FC3ABE9BCB2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8188A7B-3334-329A-656C-A40A8BD4822E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9D0630C-E36F-DB42-23A8-E3D07BFC84C3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145FEEE-3E64-CF07-0C59-AE094EE24206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66A9513-2F77-90DC-E4E9-EF16722366DD}"/>
              </a:ext>
            </a:extLst>
          </p:cNvPr>
          <p:cNvGrpSpPr/>
          <p:nvPr/>
        </p:nvGrpSpPr>
        <p:grpSpPr>
          <a:xfrm>
            <a:off x="4436003" y="4599014"/>
            <a:ext cx="1838626" cy="204774"/>
            <a:chOff x="807622" y="4387146"/>
            <a:chExt cx="1838626" cy="20477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C3BDCB6-DFCE-86F9-C79B-322A673D14BE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0CA68F2-4B79-8409-FAE2-2A58E8526393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3FBB9D5-4E62-6DED-D3AA-C7512319B865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DCE77A0-3BF9-2B4D-2448-AA4CF52800BF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8C4EAF-870C-D604-391B-5B9563855E1A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777114A-FB81-8C80-2541-F5AFDB0C7CB0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098D951-A2B5-90B7-AE8A-FB8FA47662E2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5B6BC85-33FF-3CAB-433C-BE4585C7C643}"/>
              </a:ext>
            </a:extLst>
          </p:cNvPr>
          <p:cNvGrpSpPr/>
          <p:nvPr/>
        </p:nvGrpSpPr>
        <p:grpSpPr>
          <a:xfrm>
            <a:off x="4436003" y="4872630"/>
            <a:ext cx="1838626" cy="204774"/>
            <a:chOff x="807622" y="4387146"/>
            <a:chExt cx="1838626" cy="20477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6668C24-EC44-3B14-1A7B-C3C841828FA4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0A4600F-42D9-EC6C-71AB-E5218E8EF01E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329E2C4-AF26-63FC-1998-56F28EEB0BA1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030F872-8536-0051-46C5-FA270FDADA58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F095F1A-1C62-DA3F-FFAC-5D21FAC7965E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413665E-D418-5098-F05B-88A644B8043F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844A422-39C5-4B0C-FB6F-7F35D727E323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0B099162-EDA1-5B48-A55D-F052648C9CCA}"/>
              </a:ext>
            </a:extLst>
          </p:cNvPr>
          <p:cNvSpPr/>
          <p:nvPr/>
        </p:nvSpPr>
        <p:spPr>
          <a:xfrm rot="5400000">
            <a:off x="6349198" y="3245154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A6EED2-80E6-D117-A583-48AF11F9BE89}"/>
              </a:ext>
            </a:extLst>
          </p:cNvPr>
          <p:cNvSpPr/>
          <p:nvPr/>
        </p:nvSpPr>
        <p:spPr>
          <a:xfrm rot="5400000">
            <a:off x="6349198" y="4066002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DA864D3-E62B-6B3F-1C8E-2F092E11962F}"/>
              </a:ext>
            </a:extLst>
          </p:cNvPr>
          <p:cNvSpPr/>
          <p:nvPr/>
        </p:nvSpPr>
        <p:spPr>
          <a:xfrm rot="5400000">
            <a:off x="6349198" y="3518770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2192F2-B67A-C47C-393A-5B3C440A3C24}"/>
              </a:ext>
            </a:extLst>
          </p:cNvPr>
          <p:cNvSpPr/>
          <p:nvPr/>
        </p:nvSpPr>
        <p:spPr>
          <a:xfrm rot="5400000">
            <a:off x="6349198" y="3792386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35D92D-1183-8EC6-5504-F1C4205D0DAD}"/>
              </a:ext>
            </a:extLst>
          </p:cNvPr>
          <p:cNvSpPr/>
          <p:nvPr/>
        </p:nvSpPr>
        <p:spPr>
          <a:xfrm rot="5400000">
            <a:off x="6349198" y="4339618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9FC34A9-A078-4B17-A61C-88FE8B61AFDC}"/>
              </a:ext>
            </a:extLst>
          </p:cNvPr>
          <p:cNvSpPr/>
          <p:nvPr/>
        </p:nvSpPr>
        <p:spPr>
          <a:xfrm rot="5400000">
            <a:off x="6349198" y="4613235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109F510-62F9-66B0-97A9-8929671172EB}"/>
              </a:ext>
            </a:extLst>
          </p:cNvPr>
          <p:cNvSpPr/>
          <p:nvPr/>
        </p:nvSpPr>
        <p:spPr>
          <a:xfrm rot="5400000">
            <a:off x="6349198" y="4886851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12ABDF-3C10-918E-E550-CAC291961F5F}"/>
              </a:ext>
            </a:extLst>
          </p:cNvPr>
          <p:cNvGrpSpPr/>
          <p:nvPr/>
        </p:nvGrpSpPr>
        <p:grpSpPr>
          <a:xfrm>
            <a:off x="4430604" y="5171249"/>
            <a:ext cx="2118091" cy="206784"/>
            <a:chOff x="4430604" y="5171249"/>
            <a:chExt cx="2118091" cy="206784"/>
          </a:xfrm>
          <a:solidFill>
            <a:srgbClr val="FF0000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7E97953-5990-C3A8-6043-EDD415682EB7}"/>
                </a:ext>
              </a:extLst>
            </p:cNvPr>
            <p:cNvGrpSpPr/>
            <p:nvPr/>
          </p:nvGrpSpPr>
          <p:grpSpPr>
            <a:xfrm>
              <a:off x="4430604" y="5173258"/>
              <a:ext cx="1838626" cy="204775"/>
              <a:chOff x="2308740" y="2366506"/>
              <a:chExt cx="3408000" cy="360000"/>
            </a:xfrm>
            <a:grpFill/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C2C48A8-BCD9-1CC3-A19C-5A5B5FD8F72A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0ACCF8E-AC42-FED1-F5F9-050AEAFCAA7A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1E509C-43A9-046F-D8C6-AADE51949C29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C3E3180-923A-BA5F-A714-15935999742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66DB6-B6C7-BB2A-192B-FAE564AB57CE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4E05DEF-27CD-6BD0-2146-AD20162A8DBB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1197B70-36F3-8EB1-E030-639F3538C8CE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674D2B6-DA01-7AE4-E3D7-566B0FE760DB}"/>
                </a:ext>
              </a:extLst>
            </p:cNvPr>
            <p:cNvSpPr/>
            <p:nvPr/>
          </p:nvSpPr>
          <p:spPr>
            <a:xfrm rot="5400000">
              <a:off x="6349198" y="5176525"/>
              <a:ext cx="204774" cy="19422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41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497196F-51E9-125E-CC4E-3BAC837E614E}"/>
              </a:ext>
            </a:extLst>
          </p:cNvPr>
          <p:cNvSpPr txBox="1"/>
          <p:nvPr/>
        </p:nvSpPr>
        <p:spPr>
          <a:xfrm>
            <a:off x="1553496" y="2143432"/>
            <a:ext cx="7098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7 × 8 in the </a:t>
            </a:r>
            <a:r>
              <a:rPr lang="en-US" sz="2400" b="1" dirty="0" err="1"/>
              <a:t>centre</a:t>
            </a:r>
            <a:r>
              <a:rPr lang="en-US" sz="2400" b="1" dirty="0"/>
              <a:t> of your whiteboard.</a:t>
            </a:r>
          </a:p>
          <a:p>
            <a:br>
              <a:rPr lang="en-US" sz="2400" dirty="0"/>
            </a:br>
            <a:r>
              <a:rPr lang="en-US" sz="2400" b="1" dirty="0"/>
              <a:t>Find different ways to solve it using known facts.</a:t>
            </a:r>
          </a:p>
          <a:p>
            <a:br>
              <a:rPr lang="en-US" sz="2400" dirty="0"/>
            </a:br>
            <a:r>
              <a:rPr lang="en-US" sz="2400" dirty="0"/>
              <a:t>You can use the method we just </a:t>
            </a:r>
            <a:r>
              <a:rPr lang="en-US" sz="2400" dirty="0" err="1"/>
              <a:t>practised</a:t>
            </a:r>
            <a:r>
              <a:rPr lang="en-US" sz="2400" dirty="0"/>
              <a:t>, as well as any others you know.</a:t>
            </a:r>
          </a:p>
          <a:p>
            <a:endParaRPr lang="en-US" sz="2400" dirty="0"/>
          </a:p>
          <a:p>
            <a:r>
              <a:rPr lang="en-US" sz="2400" dirty="0"/>
              <a:t>An example is shown for you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FE942-D90F-C9BF-BF17-4A0B5E89B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71FA626-79C1-A071-804E-F260B2F23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96EF66-3B7E-E6B9-E470-4511ACBA9212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A350ECB-38FA-00CA-1317-0D39504DB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F8E3656-4C64-4A24-1D15-F7D9D961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0FC4EA-2460-3DC9-6501-E0F4E904A1B8}"/>
              </a:ext>
            </a:extLst>
          </p:cNvPr>
          <p:cNvGraphicFramePr>
            <a:graphicFrameLocks noGrp="1"/>
          </p:cNvGraphicFramePr>
          <p:nvPr/>
        </p:nvGraphicFramePr>
        <p:xfrm>
          <a:off x="460905" y="1706910"/>
          <a:ext cx="7993626" cy="4233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96813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3996813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  <a:tr h="21167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570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571A94F-A72D-D714-EE11-E3311420FC6F}"/>
              </a:ext>
            </a:extLst>
          </p:cNvPr>
          <p:cNvSpPr/>
          <p:nvPr/>
        </p:nvSpPr>
        <p:spPr>
          <a:xfrm>
            <a:off x="3889651" y="3592886"/>
            <a:ext cx="1182774" cy="61939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8 x 7 = 56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7 x 8 = 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C5135-A002-1133-8D12-B804F4A64A86}"/>
              </a:ext>
            </a:extLst>
          </p:cNvPr>
          <p:cNvSpPr txBox="1"/>
          <p:nvPr/>
        </p:nvSpPr>
        <p:spPr>
          <a:xfrm>
            <a:off x="484225" y="1749888"/>
            <a:ext cx="3868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/>
              <a:t>I know </a:t>
            </a:r>
            <a:r>
              <a:rPr lang="en-US" b="1" dirty="0"/>
              <a:t>4</a:t>
            </a:r>
            <a:r>
              <a:rPr lang="en-US" sz="1800" b="1" dirty="0"/>
              <a:t> × 7 = </a:t>
            </a:r>
            <a:r>
              <a:rPr lang="en-US" b="1" dirty="0"/>
              <a:t>28</a:t>
            </a:r>
            <a:br>
              <a:rPr lang="en-US" sz="1800" dirty="0"/>
            </a:br>
            <a:r>
              <a:rPr lang="en-US" sz="1800" dirty="0"/>
              <a:t>To solve </a:t>
            </a:r>
            <a:r>
              <a:rPr lang="en-US" b="1" dirty="0"/>
              <a:t>8</a:t>
            </a:r>
            <a:r>
              <a:rPr lang="en-US" sz="1800" b="1" dirty="0"/>
              <a:t> × 7</a:t>
            </a:r>
            <a:r>
              <a:rPr lang="en-US" sz="1800" dirty="0"/>
              <a:t>, I add </a:t>
            </a:r>
            <a:r>
              <a:rPr lang="en-US" sz="1800" b="1" dirty="0"/>
              <a:t>4 more groups of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BDF61-7248-BF73-8462-2F9CB43562F6}"/>
              </a:ext>
            </a:extLst>
          </p:cNvPr>
          <p:cNvSpPr txBox="1"/>
          <p:nvPr/>
        </p:nvSpPr>
        <p:spPr>
          <a:xfrm>
            <a:off x="209154" y="277314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/>
              <a:t>So:</a:t>
            </a:r>
          </a:p>
          <a:p>
            <a:pPr algn="ctr">
              <a:buNone/>
            </a:pPr>
            <a:r>
              <a:rPr lang="en-US" b="1" dirty="0"/>
              <a:t>8</a:t>
            </a:r>
            <a:r>
              <a:rPr lang="en-US" sz="1800" b="1" dirty="0"/>
              <a:t> × 7 = (4 × 7) + (4 × 7)</a:t>
            </a:r>
          </a:p>
          <a:p>
            <a:pPr algn="ctr">
              <a:buNone/>
            </a:pPr>
            <a:r>
              <a:rPr lang="en-US" b="1" dirty="0"/>
              <a:t>56</a:t>
            </a:r>
            <a:r>
              <a:rPr lang="en-US" sz="1800" b="1" dirty="0"/>
              <a:t>  =     </a:t>
            </a:r>
            <a:r>
              <a:rPr lang="en-US" b="1" dirty="0"/>
              <a:t>28</a:t>
            </a:r>
            <a:r>
              <a:rPr lang="en-US" sz="1800" b="1" dirty="0"/>
              <a:t>   +      28</a:t>
            </a:r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4CCE3E-9636-819F-F1DC-5BB482252955}"/>
              </a:ext>
            </a:extLst>
          </p:cNvPr>
          <p:cNvGrpSpPr/>
          <p:nvPr/>
        </p:nvGrpSpPr>
        <p:grpSpPr>
          <a:xfrm>
            <a:off x="4331843" y="1840107"/>
            <a:ext cx="4572000" cy="1956301"/>
            <a:chOff x="4331843" y="1840107"/>
            <a:chExt cx="4572000" cy="19563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0DA578-EB2E-5306-7BF3-B3F36C0A719A}"/>
                </a:ext>
              </a:extLst>
            </p:cNvPr>
            <p:cNvSpPr txBox="1"/>
            <p:nvPr/>
          </p:nvSpPr>
          <p:spPr>
            <a:xfrm>
              <a:off x="4498257" y="1840107"/>
              <a:ext cx="38689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I know </a:t>
              </a:r>
              <a:r>
                <a:rPr lang="en-US" sz="1800" b="1" dirty="0"/>
                <a:t>7 × 7 = </a:t>
              </a:r>
              <a:r>
                <a:rPr lang="en-US" b="1" dirty="0"/>
                <a:t>49</a:t>
              </a:r>
              <a:br>
                <a:rPr lang="en-US" sz="1800" dirty="0"/>
              </a:br>
              <a:r>
                <a:rPr lang="en-US" sz="1800" dirty="0"/>
                <a:t>To solve </a:t>
              </a:r>
              <a:r>
                <a:rPr lang="en-US" b="1" dirty="0"/>
                <a:t>8</a:t>
              </a:r>
              <a:r>
                <a:rPr lang="en-US" sz="1800" b="1" dirty="0"/>
                <a:t> × 7</a:t>
              </a:r>
              <a:r>
                <a:rPr lang="en-US" sz="1800" dirty="0"/>
                <a:t>, I add </a:t>
              </a:r>
              <a:r>
                <a:rPr lang="en-US" sz="1800" b="1" dirty="0"/>
                <a:t>one more group of </a:t>
              </a:r>
              <a:r>
                <a:rPr lang="en-US" b="1" dirty="0"/>
                <a:t>7</a:t>
              </a:r>
              <a:endParaRPr lang="en-US" sz="18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4DDF79-AEFB-4F60-8E8B-0320B79DF435}"/>
                </a:ext>
              </a:extLst>
            </p:cNvPr>
            <p:cNvSpPr txBox="1"/>
            <p:nvPr/>
          </p:nvSpPr>
          <p:spPr>
            <a:xfrm>
              <a:off x="4331843" y="2873078"/>
              <a:ext cx="4572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So:</a:t>
              </a:r>
            </a:p>
            <a:p>
              <a:pPr algn="ctr">
                <a:buNone/>
              </a:pPr>
              <a:r>
                <a:rPr lang="en-US" b="1" dirty="0"/>
                <a:t>7</a:t>
              </a:r>
              <a:r>
                <a:rPr lang="en-US" sz="1800" b="1" dirty="0"/>
                <a:t> × 8 = (7 × 7) + (1 × 7)</a:t>
              </a:r>
            </a:p>
            <a:p>
              <a:pPr algn="ctr">
                <a:buNone/>
              </a:pPr>
              <a:r>
                <a:rPr lang="en-US" sz="1800" b="1" dirty="0"/>
                <a:t>56 =     </a:t>
              </a:r>
              <a:r>
                <a:rPr lang="en-US" b="1" dirty="0"/>
                <a:t>49</a:t>
              </a:r>
              <a:r>
                <a:rPr lang="en-US" sz="1800" b="1" dirty="0"/>
                <a:t>   +      7</a:t>
              </a:r>
              <a:endParaRPr lang="en-US" sz="1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331B3A-B8E0-D269-D930-24C1210DD358}"/>
              </a:ext>
            </a:extLst>
          </p:cNvPr>
          <p:cNvGrpSpPr/>
          <p:nvPr/>
        </p:nvGrpSpPr>
        <p:grpSpPr>
          <a:xfrm>
            <a:off x="209154" y="3957978"/>
            <a:ext cx="4572000" cy="1946590"/>
            <a:chOff x="209154" y="3957978"/>
            <a:chExt cx="4572000" cy="194659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085016-74B4-8251-3C1F-1FADEC3F5412}"/>
                </a:ext>
              </a:extLst>
            </p:cNvPr>
            <p:cNvSpPr txBox="1"/>
            <p:nvPr/>
          </p:nvSpPr>
          <p:spPr>
            <a:xfrm>
              <a:off x="484225" y="3957978"/>
              <a:ext cx="38689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I know </a:t>
              </a:r>
              <a:r>
                <a:rPr lang="en-US" b="1" dirty="0"/>
                <a:t>8</a:t>
              </a:r>
              <a:r>
                <a:rPr lang="en-US" sz="1800" b="1" dirty="0"/>
                <a:t> × 8 = 64</a:t>
              </a:r>
              <a:br>
                <a:rPr lang="en-US" sz="1800" dirty="0"/>
              </a:br>
              <a:r>
                <a:rPr lang="en-US" sz="1800" dirty="0"/>
                <a:t>To solve </a:t>
              </a:r>
              <a:r>
                <a:rPr lang="en-US" sz="1800" b="1" dirty="0"/>
                <a:t>7 × 8</a:t>
              </a:r>
              <a:r>
                <a:rPr lang="en-US" sz="1800" dirty="0"/>
                <a:t>, I  </a:t>
              </a:r>
              <a:r>
                <a:rPr lang="en-US" b="1" dirty="0"/>
                <a:t>remove one group of 8</a:t>
              </a:r>
              <a:endParaRPr lang="en-US" sz="18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A68082-A37D-E637-45E1-FD8C77EB9016}"/>
                </a:ext>
              </a:extLst>
            </p:cNvPr>
            <p:cNvSpPr txBox="1"/>
            <p:nvPr/>
          </p:nvSpPr>
          <p:spPr>
            <a:xfrm>
              <a:off x="209154" y="4981238"/>
              <a:ext cx="4572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So:</a:t>
              </a:r>
            </a:p>
            <a:p>
              <a:pPr algn="ctr">
                <a:buNone/>
              </a:pPr>
              <a:r>
                <a:rPr lang="en-US" b="1" dirty="0"/>
                <a:t>8</a:t>
              </a:r>
              <a:r>
                <a:rPr lang="en-US" sz="1800" b="1" dirty="0"/>
                <a:t> × 8 = (8 × 8) </a:t>
              </a:r>
              <a:r>
                <a:rPr lang="en-US" b="1" dirty="0"/>
                <a:t>-</a:t>
              </a:r>
              <a:r>
                <a:rPr lang="en-US" sz="1800" b="1" dirty="0"/>
                <a:t> (1 × 8)</a:t>
              </a:r>
            </a:p>
            <a:p>
              <a:pPr algn="ctr">
                <a:buNone/>
              </a:pPr>
              <a:r>
                <a:rPr lang="en-US" b="1" dirty="0"/>
                <a:t>56</a:t>
              </a:r>
              <a:r>
                <a:rPr lang="en-US" sz="1800" b="1" dirty="0"/>
                <a:t>  =     64   </a:t>
              </a:r>
              <a:r>
                <a:rPr lang="en-US" b="1" dirty="0"/>
                <a:t>-</a:t>
              </a:r>
              <a:r>
                <a:rPr lang="en-US" sz="1800" b="1" dirty="0"/>
                <a:t>      8</a:t>
              </a:r>
              <a:endParaRPr lang="en-US" sz="18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375369-5200-237B-699A-195AC5925261}"/>
              </a:ext>
            </a:extLst>
          </p:cNvPr>
          <p:cNvSpPr txBox="1"/>
          <p:nvPr/>
        </p:nvSpPr>
        <p:spPr>
          <a:xfrm>
            <a:off x="4572000" y="4495354"/>
            <a:ext cx="3868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/>
              <a:t>Have you found a different way of solving 8 x 7 using known facts?</a:t>
            </a:r>
            <a:endParaRPr lang="en-US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D447D-3D36-92CB-2E0B-896B48374446}"/>
              </a:ext>
            </a:extLst>
          </p:cNvPr>
          <p:cNvSpPr txBox="1"/>
          <p:nvPr/>
        </p:nvSpPr>
        <p:spPr>
          <a:xfrm>
            <a:off x="1299478" y="5944291"/>
            <a:ext cx="66184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Which strategy do you think is most helpful for learning </a:t>
            </a:r>
            <a:r>
              <a:rPr lang="en-US" sz="2800" b="1" dirty="0">
                <a:solidFill>
                  <a:srgbClr val="FF0000"/>
                </a:solidFill>
              </a:rPr>
              <a:t>8 × 7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697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153265" y="1281028"/>
            <a:ext cx="6980902" cy="1432675"/>
            <a:chOff x="3588774" y="1281028"/>
            <a:chExt cx="4778477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4778477" cy="1432675"/>
            </a:xfrm>
            <a:prstGeom prst="wedgeRoundRectCallout">
              <a:avLst>
                <a:gd name="adj1" fmla="val -64840"/>
                <a:gd name="adj2" fmla="val 7142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x 7 = 5 x 7 + 3 x 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54477" y="3567420"/>
            <a:ext cx="4645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True! 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965</TotalTime>
  <Words>480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64</cp:revision>
  <dcterms:created xsi:type="dcterms:W3CDTF">2013-01-27T09:14:16Z</dcterms:created>
  <dcterms:modified xsi:type="dcterms:W3CDTF">2025-12-11T10:43:45Z</dcterms:modified>
  <cp:category/>
</cp:coreProperties>
</file>