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4" r:id="rId3"/>
    <p:sldId id="295" r:id="rId4"/>
    <p:sldId id="286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21/12/2025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11249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50648" y="787638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Multiply a tenth </a:t>
            </a:r>
          </a:p>
          <a:p>
            <a:pPr algn="ctr"/>
            <a:r>
              <a:rPr lang="en-US" sz="5400" dirty="0"/>
              <a:t>by a single digit</a:t>
            </a:r>
            <a:endParaRPr lang="en-GB" sz="5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006" y="2765228"/>
            <a:ext cx="4718082" cy="39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115E29-606B-44DB-9D12-73D1C37792DF}"/>
              </a:ext>
            </a:extLst>
          </p:cNvPr>
          <p:cNvSpPr/>
          <p:nvPr/>
        </p:nvSpPr>
        <p:spPr>
          <a:xfrm>
            <a:off x="1479290" y="1083228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0.4 = 0.8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7FDA9-3FF9-4280-BD9A-F231DD1A6E97}"/>
              </a:ext>
            </a:extLst>
          </p:cNvPr>
          <p:cNvSpPr/>
          <p:nvPr/>
        </p:nvSpPr>
        <p:spPr>
          <a:xfrm>
            <a:off x="5151308" y="1060273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x 0.2 = 0.8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F0E8C3-0E40-4F65-A294-1C17CB243EC7}"/>
              </a:ext>
            </a:extLst>
          </p:cNvPr>
          <p:cNvSpPr/>
          <p:nvPr/>
        </p:nvSpPr>
        <p:spPr>
          <a:xfrm>
            <a:off x="1016328" y="2323139"/>
            <a:ext cx="3196213" cy="7354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A56CDE-60E4-BAD6-0E27-971D5EC0DC54}"/>
              </a:ext>
            </a:extLst>
          </p:cNvPr>
          <p:cNvGrpSpPr/>
          <p:nvPr/>
        </p:nvGrpSpPr>
        <p:grpSpPr>
          <a:xfrm>
            <a:off x="1802783" y="2432498"/>
            <a:ext cx="836848" cy="540000"/>
            <a:chOff x="1754318" y="1799825"/>
            <a:chExt cx="836848" cy="54000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5EFC3AF5-3E3E-4C9A-AEDD-DD6C1449A7E0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1943A7-4AF4-4D68-98C9-82BB380FE383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36B15B-D01B-4614-9F87-F9F2E9B379AA}"/>
              </a:ext>
            </a:extLst>
          </p:cNvPr>
          <p:cNvGrpSpPr/>
          <p:nvPr/>
        </p:nvGrpSpPr>
        <p:grpSpPr>
          <a:xfrm>
            <a:off x="5743421" y="1750441"/>
            <a:ext cx="1987826" cy="735496"/>
            <a:chOff x="7174536" y="2027583"/>
            <a:chExt cx="2650435" cy="980661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1D440E4-4D33-41B3-B202-5921E33B2114}"/>
                </a:ext>
              </a:extLst>
            </p:cNvPr>
            <p:cNvSpPr/>
            <p:nvPr/>
          </p:nvSpPr>
          <p:spPr>
            <a:xfrm>
              <a:off x="7174536" y="2027583"/>
              <a:ext cx="2650435" cy="98066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E1A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0423B26-0FDC-4145-9F26-80CC7E8244EA}"/>
                </a:ext>
              </a:extLst>
            </p:cNvPr>
            <p:cNvGrpSpPr/>
            <p:nvPr/>
          </p:nvGrpSpPr>
          <p:grpSpPr>
            <a:xfrm>
              <a:off x="7439326" y="2208730"/>
              <a:ext cx="1053266" cy="720000"/>
              <a:chOff x="7439326" y="2208730"/>
              <a:chExt cx="1053266" cy="720000"/>
            </a:xfrm>
          </p:grpSpPr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id="{063D06E5-1703-4B65-9D08-4C1BA5E57C69}"/>
                  </a:ext>
                </a:extLst>
              </p:cNvPr>
              <p:cNvSpPr/>
              <p:nvPr/>
            </p:nvSpPr>
            <p:spPr>
              <a:xfrm>
                <a:off x="7605959" y="2208730"/>
                <a:ext cx="720000" cy="720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14B242D-1908-4FA2-BCED-79577B2CCDA0}"/>
                  </a:ext>
                </a:extLst>
              </p:cNvPr>
              <p:cNvSpPr/>
              <p:nvPr/>
            </p:nvSpPr>
            <p:spPr>
              <a:xfrm>
                <a:off x="7439326" y="2310795"/>
                <a:ext cx="1053266" cy="52322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100" b="1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0.1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8BF1CBD-ABB0-4BC8-A671-8AAD1702DE96}"/>
                </a:ext>
              </a:extLst>
            </p:cNvPr>
            <p:cNvGrpSpPr/>
            <p:nvPr/>
          </p:nvGrpSpPr>
          <p:grpSpPr>
            <a:xfrm>
              <a:off x="8499753" y="2208730"/>
              <a:ext cx="1053266" cy="720000"/>
              <a:chOff x="7439326" y="2208730"/>
              <a:chExt cx="1053266" cy="720000"/>
            </a:xfrm>
          </p:grpSpPr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3A22F288-CA35-491F-9EB4-5FD9E6687D6F}"/>
                  </a:ext>
                </a:extLst>
              </p:cNvPr>
              <p:cNvSpPr/>
              <p:nvPr/>
            </p:nvSpPr>
            <p:spPr>
              <a:xfrm>
                <a:off x="7605959" y="2208730"/>
                <a:ext cx="720000" cy="720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D54C7AE-17C2-4C13-A15F-FD50F604CCF6}"/>
                  </a:ext>
                </a:extLst>
              </p:cNvPr>
              <p:cNvSpPr/>
              <p:nvPr/>
            </p:nvSpPr>
            <p:spPr>
              <a:xfrm>
                <a:off x="7439326" y="2310795"/>
                <a:ext cx="1053266" cy="52322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100" b="1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0.1</a:t>
                </a: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4B1B214-5B70-49CE-AB7D-D4193697A1C8}"/>
              </a:ext>
            </a:extLst>
          </p:cNvPr>
          <p:cNvGrpSpPr/>
          <p:nvPr/>
        </p:nvGrpSpPr>
        <p:grpSpPr>
          <a:xfrm>
            <a:off x="5743421" y="3334119"/>
            <a:ext cx="1987826" cy="735496"/>
            <a:chOff x="7174536" y="2027583"/>
            <a:chExt cx="2650435" cy="980661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58A7B3C-DB59-48EA-BDB1-89531EB4845A}"/>
                </a:ext>
              </a:extLst>
            </p:cNvPr>
            <p:cNvSpPr/>
            <p:nvPr/>
          </p:nvSpPr>
          <p:spPr>
            <a:xfrm>
              <a:off x="7174536" y="2027583"/>
              <a:ext cx="2650435" cy="98066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E1A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4CD5CD7-BAA8-4DB4-9C0B-C24D4B4E131E}"/>
                </a:ext>
              </a:extLst>
            </p:cNvPr>
            <p:cNvGrpSpPr/>
            <p:nvPr/>
          </p:nvGrpSpPr>
          <p:grpSpPr>
            <a:xfrm>
              <a:off x="7439326" y="2208730"/>
              <a:ext cx="1053266" cy="720000"/>
              <a:chOff x="7439326" y="2208730"/>
              <a:chExt cx="1053266" cy="720000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1A2B773-E684-4B07-9503-3BE8D5E0E61E}"/>
                  </a:ext>
                </a:extLst>
              </p:cNvPr>
              <p:cNvSpPr/>
              <p:nvPr/>
            </p:nvSpPr>
            <p:spPr>
              <a:xfrm>
                <a:off x="7605959" y="2208730"/>
                <a:ext cx="720000" cy="720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3C22055-2426-430B-A47E-33FEEA7F3772}"/>
                  </a:ext>
                </a:extLst>
              </p:cNvPr>
              <p:cNvSpPr/>
              <p:nvPr/>
            </p:nvSpPr>
            <p:spPr>
              <a:xfrm>
                <a:off x="7439326" y="2310795"/>
                <a:ext cx="1053266" cy="52322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100" b="1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0.1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835C1EC-DADC-45E9-BF68-E21132F5CF2B}"/>
                </a:ext>
              </a:extLst>
            </p:cNvPr>
            <p:cNvGrpSpPr/>
            <p:nvPr/>
          </p:nvGrpSpPr>
          <p:grpSpPr>
            <a:xfrm>
              <a:off x="8499753" y="2208730"/>
              <a:ext cx="1053266" cy="720000"/>
              <a:chOff x="7439326" y="2208730"/>
              <a:chExt cx="1053266" cy="720000"/>
            </a:xfrm>
          </p:grpSpPr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id="{3BC5857D-0F1C-4C8D-938F-BACE7BE9C75A}"/>
                  </a:ext>
                </a:extLst>
              </p:cNvPr>
              <p:cNvSpPr/>
              <p:nvPr/>
            </p:nvSpPr>
            <p:spPr>
              <a:xfrm>
                <a:off x="7605959" y="2208730"/>
                <a:ext cx="720000" cy="720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7F83EB7-304A-49B4-BDEB-B0F6B04CFDEF}"/>
                  </a:ext>
                </a:extLst>
              </p:cNvPr>
              <p:cNvSpPr/>
              <p:nvPr/>
            </p:nvSpPr>
            <p:spPr>
              <a:xfrm>
                <a:off x="7439326" y="2310795"/>
                <a:ext cx="1053266" cy="52322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100" b="1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0.1</a:t>
                </a: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6293515-6141-4D47-8C8B-C0E4C1EBE572}"/>
              </a:ext>
            </a:extLst>
          </p:cNvPr>
          <p:cNvGrpSpPr/>
          <p:nvPr/>
        </p:nvGrpSpPr>
        <p:grpSpPr>
          <a:xfrm>
            <a:off x="5743421" y="2542280"/>
            <a:ext cx="1987826" cy="735496"/>
            <a:chOff x="7174536" y="2027583"/>
            <a:chExt cx="2650435" cy="980661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20870938-CA4F-419D-870F-6B3B97A27977}"/>
                </a:ext>
              </a:extLst>
            </p:cNvPr>
            <p:cNvSpPr/>
            <p:nvPr/>
          </p:nvSpPr>
          <p:spPr>
            <a:xfrm>
              <a:off x="7174536" y="2027583"/>
              <a:ext cx="2650435" cy="98066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E1A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F43D843-EEAB-425D-AE85-B3AE04B3508D}"/>
                </a:ext>
              </a:extLst>
            </p:cNvPr>
            <p:cNvGrpSpPr/>
            <p:nvPr/>
          </p:nvGrpSpPr>
          <p:grpSpPr>
            <a:xfrm>
              <a:off x="7439326" y="2208730"/>
              <a:ext cx="1053266" cy="720000"/>
              <a:chOff x="7439326" y="2208730"/>
              <a:chExt cx="1053266" cy="720000"/>
            </a:xfrm>
          </p:grpSpPr>
          <p:sp>
            <p:nvSpPr>
              <p:cNvPr id="80" name="Flowchart: Connector 79">
                <a:extLst>
                  <a:ext uri="{FF2B5EF4-FFF2-40B4-BE49-F238E27FC236}">
                    <a16:creationId xmlns:a16="http://schemas.microsoft.com/office/drawing/2014/main" id="{3A9AD364-F020-4772-9442-2AE718F1F9C1}"/>
                  </a:ext>
                </a:extLst>
              </p:cNvPr>
              <p:cNvSpPr/>
              <p:nvPr/>
            </p:nvSpPr>
            <p:spPr>
              <a:xfrm>
                <a:off x="7605959" y="2208730"/>
                <a:ext cx="720000" cy="720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2875493-1680-431F-ACF4-860EDAF46A77}"/>
                  </a:ext>
                </a:extLst>
              </p:cNvPr>
              <p:cNvSpPr/>
              <p:nvPr/>
            </p:nvSpPr>
            <p:spPr>
              <a:xfrm>
                <a:off x="7439326" y="2310795"/>
                <a:ext cx="1053266" cy="52322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100" b="1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0.1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7B81E23-06A7-4A0D-8DD9-F1E7C391214B}"/>
                </a:ext>
              </a:extLst>
            </p:cNvPr>
            <p:cNvGrpSpPr/>
            <p:nvPr/>
          </p:nvGrpSpPr>
          <p:grpSpPr>
            <a:xfrm>
              <a:off x="8499753" y="2208730"/>
              <a:ext cx="1053266" cy="720000"/>
              <a:chOff x="7439326" y="2208730"/>
              <a:chExt cx="1053266" cy="720000"/>
            </a:xfrm>
          </p:grpSpPr>
          <p:sp>
            <p:nvSpPr>
              <p:cNvPr id="78" name="Flowchart: Connector 77">
                <a:extLst>
                  <a:ext uri="{FF2B5EF4-FFF2-40B4-BE49-F238E27FC236}">
                    <a16:creationId xmlns:a16="http://schemas.microsoft.com/office/drawing/2014/main" id="{30E8741C-52EF-4D82-A3EC-1E6909863EF5}"/>
                  </a:ext>
                </a:extLst>
              </p:cNvPr>
              <p:cNvSpPr/>
              <p:nvPr/>
            </p:nvSpPr>
            <p:spPr>
              <a:xfrm>
                <a:off x="7605959" y="2208730"/>
                <a:ext cx="720000" cy="720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BE86A00-06EB-4933-930E-A792E3BA2EE1}"/>
                  </a:ext>
                </a:extLst>
              </p:cNvPr>
              <p:cNvSpPr/>
              <p:nvPr/>
            </p:nvSpPr>
            <p:spPr>
              <a:xfrm>
                <a:off x="7439326" y="2310795"/>
                <a:ext cx="1053266" cy="52322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100" b="1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0.1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95507AF-B6D2-464A-AAC8-D464D3C517B9}"/>
              </a:ext>
            </a:extLst>
          </p:cNvPr>
          <p:cNvSpPr txBox="1"/>
          <p:nvPr/>
        </p:nvSpPr>
        <p:spPr>
          <a:xfrm>
            <a:off x="1377052" y="5007542"/>
            <a:ext cx="6618422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What do you notice?</a:t>
            </a:r>
          </a:p>
          <a:p>
            <a:pPr algn="ctr">
              <a:lnSpc>
                <a:spcPct val="150000"/>
              </a:lnSpc>
            </a:pPr>
            <a:endParaRPr lang="en-GB" sz="32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E3C0B-0BBC-F10B-00CA-9837562C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57AD7-DD5B-1C1C-0633-9F01D2E6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8837CB8-A00A-A52D-7694-60D93EE9683F}"/>
              </a:ext>
            </a:extLst>
          </p:cNvPr>
          <p:cNvGrpSpPr/>
          <p:nvPr/>
        </p:nvGrpSpPr>
        <p:grpSpPr>
          <a:xfrm>
            <a:off x="3375692" y="2432498"/>
            <a:ext cx="836848" cy="540000"/>
            <a:chOff x="1754318" y="1799825"/>
            <a:chExt cx="836848" cy="540000"/>
          </a:xfrm>
        </p:grpSpPr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07845373-A90D-B004-856A-63BCD37C7F68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4A0D396-9EE3-9876-04F7-2B0D23EA7A79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FF6D6A-3151-104F-AE1D-87813BC909FA}"/>
              </a:ext>
            </a:extLst>
          </p:cNvPr>
          <p:cNvGrpSpPr/>
          <p:nvPr/>
        </p:nvGrpSpPr>
        <p:grpSpPr>
          <a:xfrm>
            <a:off x="2589238" y="2432498"/>
            <a:ext cx="836848" cy="540000"/>
            <a:chOff x="1754318" y="1799825"/>
            <a:chExt cx="836848" cy="540000"/>
          </a:xfrm>
        </p:grpSpPr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64E55F04-70EA-F4A2-BC86-EE0D6F98257C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1848E18-728E-3479-8C49-31B1C6139F42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6F8AC7A0-8E56-5E1E-DAF0-F2EDAD1FC69A}"/>
              </a:ext>
            </a:extLst>
          </p:cNvPr>
          <p:cNvSpPr/>
          <p:nvPr/>
        </p:nvSpPr>
        <p:spPr>
          <a:xfrm>
            <a:off x="1016328" y="3106907"/>
            <a:ext cx="3196213" cy="7354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4F9FA77-6185-2CDC-EDCA-717249AC3D58}"/>
              </a:ext>
            </a:extLst>
          </p:cNvPr>
          <p:cNvGrpSpPr/>
          <p:nvPr/>
        </p:nvGrpSpPr>
        <p:grpSpPr>
          <a:xfrm>
            <a:off x="1807660" y="3216266"/>
            <a:ext cx="836848" cy="540000"/>
            <a:chOff x="1754318" y="1799825"/>
            <a:chExt cx="836848" cy="540000"/>
          </a:xfrm>
        </p:grpSpPr>
        <p:sp>
          <p:nvSpPr>
            <p:cNvPr id="92" name="Flowchart: Connector 91">
              <a:extLst>
                <a:ext uri="{FF2B5EF4-FFF2-40B4-BE49-F238E27FC236}">
                  <a16:creationId xmlns:a16="http://schemas.microsoft.com/office/drawing/2014/main" id="{2FC61934-4337-5101-D61C-8A9D525A1073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7A065-0DFE-0005-5A53-3D03349E172D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91B2D5-960A-F341-8E45-A03E421EFA8C}"/>
              </a:ext>
            </a:extLst>
          </p:cNvPr>
          <p:cNvGrpSpPr/>
          <p:nvPr/>
        </p:nvGrpSpPr>
        <p:grpSpPr>
          <a:xfrm>
            <a:off x="3375692" y="3216266"/>
            <a:ext cx="836848" cy="540000"/>
            <a:chOff x="1754318" y="1799825"/>
            <a:chExt cx="836848" cy="540000"/>
          </a:xfrm>
        </p:grpSpPr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2DD50126-4170-69B0-B9FE-1C373C5C3C30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40A0071-CBBD-C78A-58F1-DE61C6FFC822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A2CBBA3-E7AF-B26D-526C-7E8056F48C75}"/>
              </a:ext>
            </a:extLst>
          </p:cNvPr>
          <p:cNvGrpSpPr/>
          <p:nvPr/>
        </p:nvGrpSpPr>
        <p:grpSpPr>
          <a:xfrm>
            <a:off x="2591676" y="3216266"/>
            <a:ext cx="836848" cy="540000"/>
            <a:chOff x="1754318" y="1799825"/>
            <a:chExt cx="836848" cy="540000"/>
          </a:xfrm>
        </p:grpSpPr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B57154EF-B6C7-512E-1BAD-679F8DD9AEBA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83F1E76-A999-4E1D-BCDC-621C50417BC5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F9FA0B0-C94E-57D3-FE01-830BE4C2E5CB}"/>
              </a:ext>
            </a:extLst>
          </p:cNvPr>
          <p:cNvCxnSpPr/>
          <p:nvPr/>
        </p:nvCxnSpPr>
        <p:spPr>
          <a:xfrm>
            <a:off x="4800600" y="972383"/>
            <a:ext cx="0" cy="39515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7C5B50A-6629-57BE-B35B-CA4120A8808D}"/>
              </a:ext>
            </a:extLst>
          </p:cNvPr>
          <p:cNvGrpSpPr/>
          <p:nvPr/>
        </p:nvGrpSpPr>
        <p:grpSpPr>
          <a:xfrm>
            <a:off x="1016328" y="2432498"/>
            <a:ext cx="836848" cy="540000"/>
            <a:chOff x="1754318" y="1799825"/>
            <a:chExt cx="836848" cy="540000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B1A07330-E9D1-B934-8B85-4BDDFC7F40DE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F5884D-9D2C-3092-68EE-9AA1515BBC5D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69CD3C-1504-5DBF-0E58-66BFB1AC6C51}"/>
              </a:ext>
            </a:extLst>
          </p:cNvPr>
          <p:cNvGrpSpPr/>
          <p:nvPr/>
        </p:nvGrpSpPr>
        <p:grpSpPr>
          <a:xfrm>
            <a:off x="1023644" y="3216266"/>
            <a:ext cx="836848" cy="540000"/>
            <a:chOff x="1754318" y="1799825"/>
            <a:chExt cx="836848" cy="540000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A55C88A5-2B34-01A1-60B1-C48E0AAF7777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947E89-D044-E5F2-A8E7-4BD04D19D9AB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2BF28B-E9A7-81C6-FD1E-978BA9F90665}"/>
              </a:ext>
            </a:extLst>
          </p:cNvPr>
          <p:cNvGrpSpPr/>
          <p:nvPr/>
        </p:nvGrpSpPr>
        <p:grpSpPr>
          <a:xfrm>
            <a:off x="5743421" y="4125958"/>
            <a:ext cx="1987826" cy="735496"/>
            <a:chOff x="7174536" y="2027583"/>
            <a:chExt cx="2650435" cy="98066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D3CB414-29E2-74D0-C61F-06347168885D}"/>
                </a:ext>
              </a:extLst>
            </p:cNvPr>
            <p:cNvSpPr/>
            <p:nvPr/>
          </p:nvSpPr>
          <p:spPr>
            <a:xfrm>
              <a:off x="7174536" y="2027583"/>
              <a:ext cx="2650435" cy="98066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E1A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81638E-B486-D833-51F8-DD11AE8E63B7}"/>
                </a:ext>
              </a:extLst>
            </p:cNvPr>
            <p:cNvGrpSpPr/>
            <p:nvPr/>
          </p:nvGrpSpPr>
          <p:grpSpPr>
            <a:xfrm>
              <a:off x="7439326" y="2208730"/>
              <a:ext cx="1053266" cy="720000"/>
              <a:chOff x="7439326" y="2208730"/>
              <a:chExt cx="1053266" cy="720000"/>
            </a:xfrm>
          </p:grpSpPr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FBE7DA91-3DA7-7C31-5B59-13A126F989CB}"/>
                  </a:ext>
                </a:extLst>
              </p:cNvPr>
              <p:cNvSpPr/>
              <p:nvPr/>
            </p:nvSpPr>
            <p:spPr>
              <a:xfrm>
                <a:off x="7605959" y="2208730"/>
                <a:ext cx="720000" cy="720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DE76587-939B-B5C8-FF50-D4E25FEFDD1E}"/>
                  </a:ext>
                </a:extLst>
              </p:cNvPr>
              <p:cNvSpPr/>
              <p:nvPr/>
            </p:nvSpPr>
            <p:spPr>
              <a:xfrm>
                <a:off x="7439326" y="2310795"/>
                <a:ext cx="1053266" cy="52322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100" b="1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0.1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E4052E-45E9-FC24-8EDD-CF9B65064F05}"/>
                </a:ext>
              </a:extLst>
            </p:cNvPr>
            <p:cNvGrpSpPr/>
            <p:nvPr/>
          </p:nvGrpSpPr>
          <p:grpSpPr>
            <a:xfrm>
              <a:off x="8499753" y="2208730"/>
              <a:ext cx="1053266" cy="720000"/>
              <a:chOff x="7439326" y="2208730"/>
              <a:chExt cx="1053266" cy="720000"/>
            </a:xfrm>
          </p:grpSpPr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C60BA31D-A70A-1C27-1743-40A65E4153D6}"/>
                  </a:ext>
                </a:extLst>
              </p:cNvPr>
              <p:cNvSpPr/>
              <p:nvPr/>
            </p:nvSpPr>
            <p:spPr>
              <a:xfrm>
                <a:off x="7605959" y="2208730"/>
                <a:ext cx="720000" cy="720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9D36A5-D9A6-0C62-5C05-7E17923D0583}"/>
                  </a:ext>
                </a:extLst>
              </p:cNvPr>
              <p:cNvSpPr/>
              <p:nvPr/>
            </p:nvSpPr>
            <p:spPr>
              <a:xfrm>
                <a:off x="7439326" y="2310795"/>
                <a:ext cx="1053266" cy="52322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100" b="1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0.1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23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B1369A-9150-795F-BA8B-C799613EE978}"/>
              </a:ext>
            </a:extLst>
          </p:cNvPr>
          <p:cNvSpPr/>
          <p:nvPr/>
        </p:nvSpPr>
        <p:spPr>
          <a:xfrm>
            <a:off x="2499086" y="3250208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0.7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126" y="1511392"/>
            <a:ext cx="1128550" cy="150896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2002489" y="662046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Decimals can be tricky, so we’ll </a:t>
            </a:r>
            <a:r>
              <a:rPr lang="en-US" sz="3600" b="1" dirty="0">
                <a:solidFill>
                  <a:schemeClr val="tx1"/>
                </a:solidFill>
              </a:rPr>
              <a:t>adjust </a:t>
            </a:r>
            <a:r>
              <a:rPr lang="en-US" sz="3600" dirty="0">
                <a:solidFill>
                  <a:schemeClr val="tx1"/>
                </a:solidFill>
              </a:rPr>
              <a:t>the question by turning the decimal into a whole number first.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96ABE45-B5BF-DE31-79A7-CAC5BDAD6F54}"/>
              </a:ext>
            </a:extLst>
          </p:cNvPr>
          <p:cNvSpPr/>
          <p:nvPr/>
        </p:nvSpPr>
        <p:spPr>
          <a:xfrm>
            <a:off x="2002489" y="662046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If I multiply </a:t>
            </a:r>
            <a:r>
              <a:rPr lang="en-US" sz="3600" b="1" dirty="0">
                <a:solidFill>
                  <a:schemeClr val="tx1"/>
                </a:solidFill>
              </a:rPr>
              <a:t>0.7</a:t>
            </a:r>
            <a:r>
              <a:rPr lang="en-US" sz="3600" dirty="0">
                <a:solidFill>
                  <a:schemeClr val="tx1"/>
                </a:solidFill>
              </a:rPr>
              <a:t> by </a:t>
            </a:r>
            <a:r>
              <a:rPr lang="en-US" sz="3600" b="1" dirty="0">
                <a:solidFill>
                  <a:schemeClr val="tx1"/>
                </a:solidFill>
              </a:rPr>
              <a:t>10</a:t>
            </a:r>
            <a:r>
              <a:rPr lang="en-US" sz="3600" dirty="0">
                <a:solidFill>
                  <a:schemeClr val="tx1"/>
                </a:solidFill>
              </a:rPr>
              <a:t>, it becomes </a:t>
            </a:r>
            <a:r>
              <a:rPr lang="en-US" sz="3600" b="1" dirty="0">
                <a:solidFill>
                  <a:schemeClr val="tx1"/>
                </a:solidFill>
              </a:rPr>
              <a:t>7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7BF5789-E2B9-F0F3-38D1-8AD2E1FA8C7C}"/>
              </a:ext>
            </a:extLst>
          </p:cNvPr>
          <p:cNvSpPr/>
          <p:nvPr/>
        </p:nvSpPr>
        <p:spPr>
          <a:xfrm>
            <a:off x="2002489" y="662046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So we’ll temporarily solve </a:t>
            </a:r>
            <a:r>
              <a:rPr lang="en-US" sz="3600" b="1" dirty="0">
                <a:solidFill>
                  <a:schemeClr val="tx1"/>
                </a:solidFill>
              </a:rPr>
              <a:t>7 x 3 </a:t>
            </a:r>
            <a:r>
              <a:rPr lang="en-US" sz="3600" dirty="0">
                <a:solidFill>
                  <a:schemeClr val="tx1"/>
                </a:solidFill>
              </a:rPr>
              <a:t>instead.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4AEA71-1526-F22A-3105-9DD7D5A4D873}"/>
              </a:ext>
            </a:extLst>
          </p:cNvPr>
          <p:cNvSpPr/>
          <p:nvPr/>
        </p:nvSpPr>
        <p:spPr>
          <a:xfrm>
            <a:off x="2279241" y="4739373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BBB86F4-2BB8-1AD0-EAFD-7BFC00CA8764}"/>
              </a:ext>
            </a:extLst>
          </p:cNvPr>
          <p:cNvSpPr/>
          <p:nvPr/>
        </p:nvSpPr>
        <p:spPr>
          <a:xfrm>
            <a:off x="2002489" y="662046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We made </a:t>
            </a:r>
            <a:r>
              <a:rPr lang="en-US" sz="3600" b="1" dirty="0">
                <a:solidFill>
                  <a:schemeClr val="tx1"/>
                </a:solidFill>
              </a:rPr>
              <a:t>0.7</a:t>
            </a:r>
            <a:r>
              <a:rPr lang="en-US" sz="3600" dirty="0">
                <a:solidFill>
                  <a:schemeClr val="tx1"/>
                </a:solidFill>
              </a:rPr>
              <a:t> ten times bigger to turn it into </a:t>
            </a:r>
            <a:r>
              <a:rPr lang="en-US" sz="3600" b="1" dirty="0">
                <a:solidFill>
                  <a:schemeClr val="tx1"/>
                </a:solidFill>
              </a:rPr>
              <a:t>7</a:t>
            </a:r>
            <a:r>
              <a:rPr lang="en-US" sz="3600" dirty="0">
                <a:solidFill>
                  <a:schemeClr val="tx1"/>
                </a:solidFill>
              </a:rPr>
              <a:t>, so our answer is also ten times too big.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984622-905A-7A08-294E-0E0E17B0BF99}"/>
              </a:ext>
            </a:extLst>
          </p:cNvPr>
          <p:cNvGrpSpPr/>
          <p:nvPr/>
        </p:nvGrpSpPr>
        <p:grpSpPr>
          <a:xfrm>
            <a:off x="711843" y="3625452"/>
            <a:ext cx="2013820" cy="1713668"/>
            <a:chOff x="3759120" y="4809348"/>
            <a:chExt cx="2013820" cy="1713668"/>
          </a:xfrm>
        </p:grpSpPr>
        <p:sp>
          <p:nvSpPr>
            <p:cNvPr id="25" name="Arrow: Curved Right 24">
              <a:extLst>
                <a:ext uri="{FF2B5EF4-FFF2-40B4-BE49-F238E27FC236}">
                  <a16:creationId xmlns:a16="http://schemas.microsoft.com/office/drawing/2014/main" id="{DFD97685-25F6-32B1-ED40-05F267AF167E}"/>
                </a:ext>
              </a:extLst>
            </p:cNvPr>
            <p:cNvSpPr/>
            <p:nvPr/>
          </p:nvSpPr>
          <p:spPr>
            <a:xfrm>
              <a:off x="5098025" y="4809348"/>
              <a:ext cx="674915" cy="171366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1400B2-3077-9017-AC72-DE0A5AD0DC3E}"/>
                </a:ext>
              </a:extLst>
            </p:cNvPr>
            <p:cNvSpPr/>
            <p:nvPr/>
          </p:nvSpPr>
          <p:spPr>
            <a:xfrm>
              <a:off x="3759120" y="5234212"/>
              <a:ext cx="11716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</a:t>
              </a:r>
              <a:endParaRPr lang="en-US" sz="4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A306BFB-1F6C-9FE6-3A07-57670D47F769}"/>
              </a:ext>
            </a:extLst>
          </p:cNvPr>
          <p:cNvSpPr/>
          <p:nvPr/>
        </p:nvSpPr>
        <p:spPr>
          <a:xfrm>
            <a:off x="5067689" y="4739373"/>
            <a:ext cx="92832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E5C5BF-C0C1-D244-FEA5-810238C4DF0A}"/>
              </a:ext>
            </a:extLst>
          </p:cNvPr>
          <p:cNvGrpSpPr/>
          <p:nvPr/>
        </p:nvGrpSpPr>
        <p:grpSpPr>
          <a:xfrm>
            <a:off x="6618464" y="3508932"/>
            <a:ext cx="1843914" cy="1713668"/>
            <a:chOff x="4413203" y="4732595"/>
            <a:chExt cx="1843914" cy="1713668"/>
          </a:xfrm>
        </p:grpSpPr>
        <p:sp>
          <p:nvSpPr>
            <p:cNvPr id="26" name="Arrow: Curved Right 25">
              <a:extLst>
                <a:ext uri="{FF2B5EF4-FFF2-40B4-BE49-F238E27FC236}">
                  <a16:creationId xmlns:a16="http://schemas.microsoft.com/office/drawing/2014/main" id="{AFDBDF09-1928-2BDD-6B0C-21486F407CA1}"/>
                </a:ext>
              </a:extLst>
            </p:cNvPr>
            <p:cNvSpPr/>
            <p:nvPr/>
          </p:nvSpPr>
          <p:spPr>
            <a:xfrm rot="10581990">
              <a:off x="4413203" y="4732595"/>
              <a:ext cx="674915" cy="171366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EF3121-8797-ADAC-E4A7-460F7A567890}"/>
                </a:ext>
              </a:extLst>
            </p:cNvPr>
            <p:cNvSpPr/>
            <p:nvPr/>
          </p:nvSpPr>
          <p:spPr>
            <a:xfrm>
              <a:off x="5085444" y="5254315"/>
              <a:ext cx="11716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÷10</a:t>
              </a:r>
              <a:endParaRPr lang="en-US" sz="4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55212C2-8207-B17E-1A43-83D7B387F985}"/>
              </a:ext>
            </a:extLst>
          </p:cNvPr>
          <p:cNvSpPr/>
          <p:nvPr/>
        </p:nvSpPr>
        <p:spPr>
          <a:xfrm>
            <a:off x="5433388" y="3250208"/>
            <a:ext cx="1125243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2.1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CEEFCAF-17D2-99A3-CD2A-0E71DF52E3CF}"/>
              </a:ext>
            </a:extLst>
          </p:cNvPr>
          <p:cNvSpPr/>
          <p:nvPr/>
        </p:nvSpPr>
        <p:spPr>
          <a:xfrm>
            <a:off x="2002489" y="662046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So we </a:t>
            </a:r>
            <a:r>
              <a:rPr lang="en-US" sz="3600" b="1" dirty="0">
                <a:solidFill>
                  <a:schemeClr val="tx1"/>
                </a:solidFill>
              </a:rPr>
              <a:t>compensate</a:t>
            </a:r>
            <a:r>
              <a:rPr lang="en-US" sz="3600" dirty="0">
                <a:solidFill>
                  <a:schemeClr val="tx1"/>
                </a:solidFill>
              </a:rPr>
              <a:t> by dividing the answer by 10.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/>
      <p:bldP spid="21" grpId="0" animBg="1"/>
      <p:bldP spid="29" grpId="0" animBg="1"/>
      <p:bldP spid="3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9EDAC8-2444-406E-2632-1A36B9B5FC3C}"/>
              </a:ext>
            </a:extLst>
          </p:cNvPr>
          <p:cNvSpPr txBox="1"/>
          <p:nvPr/>
        </p:nvSpPr>
        <p:spPr>
          <a:xfrm>
            <a:off x="138707" y="2126437"/>
            <a:ext cx="8352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First,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djust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calculation by multiplying the decimal number by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8A163-9718-C3B0-866A-61B423FED2EF}"/>
              </a:ext>
            </a:extLst>
          </p:cNvPr>
          <p:cNvSpPr txBox="1"/>
          <p:nvPr/>
        </p:nvSpPr>
        <p:spPr>
          <a:xfrm>
            <a:off x="138707" y="3419664"/>
            <a:ext cx="8352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Next, </a:t>
            </a:r>
            <a:r>
              <a:rPr lang="en-US" altLang="en-US" sz="2800" b="1" dirty="0">
                <a:latin typeface="Arial" panose="020B0604020202020204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olve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new calculation using whole numbers.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DE6B8-08EC-6892-E861-6930888D4AA5}"/>
              </a:ext>
            </a:extLst>
          </p:cNvPr>
          <p:cNvSpPr txBox="1"/>
          <p:nvPr/>
        </p:nvSpPr>
        <p:spPr>
          <a:xfrm>
            <a:off x="138707" y="4712891"/>
            <a:ext cx="10052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Finally, </a:t>
            </a:r>
            <a:r>
              <a:rPr lang="en-US" altLang="en-US" sz="2800" b="1" dirty="0">
                <a:latin typeface="Arial" panose="020B0604020202020204" pitchFamily="34" charset="0"/>
              </a:rPr>
              <a:t>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ompensate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dividing the answer by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" panose="020B0604020202020204" pitchFamily="34" charset="0"/>
              </a:rPr>
              <a:t>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to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undo the adjustment made at the start.</a:t>
            </a:r>
          </a:p>
        </p:txBody>
      </p:sp>
      <p:pic>
        <p:nvPicPr>
          <p:cNvPr id="17" name="Picture 1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6372215-102D-41AA-B389-C6DC38ED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1AD3CF-DD97-AB5E-F318-3EF5FF5FE8D5}"/>
              </a:ext>
            </a:extLst>
          </p:cNvPr>
          <p:cNvSpPr/>
          <p:nvPr/>
        </p:nvSpPr>
        <p:spPr>
          <a:xfrm>
            <a:off x="1737085" y="652387"/>
            <a:ext cx="65062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did.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B72BD-5D4E-4AE2-2940-DA2A075DED33}"/>
              </a:ext>
            </a:extLst>
          </p:cNvPr>
          <p:cNvSpPr txBox="1"/>
          <p:nvPr/>
        </p:nvSpPr>
        <p:spPr>
          <a:xfrm>
            <a:off x="439121" y="1603612"/>
            <a:ext cx="820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1) Each sticker is 0.6 cm long. </a:t>
            </a:r>
            <a:r>
              <a:rPr lang="en-US" sz="2800" dirty="0"/>
              <a:t>A strip has </a:t>
            </a:r>
            <a:r>
              <a:rPr lang="en-US" sz="2800" b="1" dirty="0"/>
              <a:t>4 stickers</a:t>
            </a:r>
            <a:r>
              <a:rPr lang="en-US" sz="2800" dirty="0"/>
              <a:t> placed end to end. </a:t>
            </a:r>
            <a:r>
              <a:rPr lang="en-US" sz="2800" b="1" dirty="0"/>
              <a:t>How long is the strip altogether?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D148F-15C9-C0FA-C376-5748D8EB3FDF}"/>
              </a:ext>
            </a:extLst>
          </p:cNvPr>
          <p:cNvSpPr txBox="1"/>
          <p:nvPr/>
        </p:nvSpPr>
        <p:spPr>
          <a:xfrm>
            <a:off x="439121" y="3405810"/>
            <a:ext cx="820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2) One biscuit weighs 0.1 kg. </a:t>
            </a:r>
            <a:r>
              <a:rPr lang="en-US" sz="2800" dirty="0"/>
              <a:t>A pack contains </a:t>
            </a:r>
            <a:r>
              <a:rPr lang="en-US" sz="2800" b="1" dirty="0"/>
              <a:t>8 biscuits</a:t>
            </a:r>
            <a:r>
              <a:rPr lang="en-US" sz="2800" dirty="0"/>
              <a:t>. </a:t>
            </a:r>
            <a:r>
              <a:rPr lang="en-US" sz="2800" b="1" dirty="0"/>
              <a:t>What is the total weight of the biscuits?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94E58-5892-E77D-93F6-7D2AA1D85707}"/>
              </a:ext>
            </a:extLst>
          </p:cNvPr>
          <p:cNvSpPr txBox="1"/>
          <p:nvPr/>
        </p:nvSpPr>
        <p:spPr>
          <a:xfrm>
            <a:off x="439121" y="5208008"/>
            <a:ext cx="80364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3) A ribbon is cut into pieces that are each 0.6 m long. </a:t>
            </a:r>
            <a:r>
              <a:rPr lang="en-US" sz="2800" dirty="0"/>
              <a:t>There are </a:t>
            </a:r>
            <a:r>
              <a:rPr lang="en-US" sz="2800" b="1" dirty="0"/>
              <a:t>3 pieces</a:t>
            </a:r>
            <a:r>
              <a:rPr lang="en-US" sz="2800" dirty="0"/>
              <a:t>. What is the total length of ribbon?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B4162-9C5A-2C0F-BE85-C2D2D5BD2525}"/>
              </a:ext>
            </a:extLst>
          </p:cNvPr>
          <p:cNvSpPr txBox="1"/>
          <p:nvPr/>
        </p:nvSpPr>
        <p:spPr>
          <a:xfrm>
            <a:off x="3037845" y="441724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0.1 × 8 = 0.8 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8F512-00B4-4D38-30EA-E0194DE54CAC}"/>
              </a:ext>
            </a:extLst>
          </p:cNvPr>
          <p:cNvSpPr txBox="1"/>
          <p:nvPr/>
        </p:nvSpPr>
        <p:spPr>
          <a:xfrm>
            <a:off x="3037845" y="271011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0.6 × 4 = 2.4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192DFB-7D07-1671-60B6-4250A436F427}"/>
              </a:ext>
            </a:extLst>
          </p:cNvPr>
          <p:cNvSpPr txBox="1"/>
          <p:nvPr/>
        </p:nvSpPr>
        <p:spPr>
          <a:xfrm>
            <a:off x="3037845" y="616087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0.6 × 3 = 1.8 m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6A28EBCB-F586-FEB6-4C17-23FCC3AED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094" y="2367171"/>
            <a:ext cx="3091544" cy="25811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61375" y="1408390"/>
            <a:ext cx="8216026" cy="2020610"/>
            <a:chOff x="2465698" y="1385306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40594" y="1385306"/>
              <a:ext cx="6949939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65698" y="1793346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0.2 x 3 x 10 ÷ 10  = 0.2 x 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1727373" y="3848215"/>
            <a:ext cx="72101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1428</TotalTime>
  <Words>300</Words>
  <Application>Microsoft Office PowerPoint</Application>
  <PresentationFormat>On-screen Show (4:3)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78</cp:revision>
  <dcterms:created xsi:type="dcterms:W3CDTF">2013-01-27T09:14:16Z</dcterms:created>
  <dcterms:modified xsi:type="dcterms:W3CDTF">2025-12-21T13:19:02Z</dcterms:modified>
  <cp:category/>
</cp:coreProperties>
</file>