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6" r:id="rId3"/>
    <p:sldId id="257" r:id="rId4"/>
    <p:sldId id="283" r:id="rId5"/>
    <p:sldId id="285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136941" y="956864"/>
            <a:ext cx="78061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Consolidate strategies for x7 table</a:t>
            </a:r>
          </a:p>
        </p:txBody>
      </p:sp>
      <p:pic>
        <p:nvPicPr>
          <p:cNvPr id="6" name="Picture 5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ACD9619D-4BF6-63CC-D626-736EB3AD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21" y="2826448"/>
            <a:ext cx="3271518" cy="350351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57601" y="637942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3D990489-E77E-C1D2-68E0-4E8DD5C76781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E09101-DCA8-B261-14B1-E7D9B41E2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53862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A832AAA-6FF4-04B9-C1B8-7D68025F37AA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30D73-952F-BCAF-D8E0-8C4FEEC5AF8D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E2B43-71CA-77A4-E96A-7DF24DE6E67F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E0DE8-E9F4-3C5B-6451-0338169D4A7E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F5280-7B66-833B-22F3-1C3C0E7EF067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FCD05C-9FDE-D580-A2B2-A31C4BF2AEC8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4B66C-15BF-C52A-A05E-E8F0A3D5992C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08650-FF7D-57E5-C8CD-35BDC55BD073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D054A9-C09F-5670-6E04-34F53AFAF912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3C75C7-17EE-BF8C-1EB2-66B833DFD3F7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36C8F9-8BD9-1A61-5A35-5F0AF7A06EAC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13249705-29B1-6CF8-0BEF-D4A56861778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1AEA84-A442-D913-EEC6-B6A24946CEC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A75DCE-952C-5F4C-2F30-5C9BC2117A09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A183B2FA-9834-6CAE-9C35-C3AEDF7FA98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2DF65F-7540-AEF9-81F1-4C1B7B521FF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85274F-DB50-C9AA-5A54-9EC6C2B7F102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26EDD4C1-5BF9-7CC0-7BE8-0EAF3E950DB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46BF5B-8FBC-B87C-B86A-A982004B2FF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033AC5-A8BE-F1DA-D78D-7AC3FD491C59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6ECBB186-2640-34AF-2AE0-322FB5CC0E5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40C4D4-BAFE-4ED9-316F-8BB0A8898A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5612CB-FA29-822E-B0F7-3DB69F1B1C3D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0F896CCD-5121-EEEC-3920-7748D40BDD7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1B8B688-FEBA-0995-E0FF-06CD22F2B3A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177EE0-A03D-CFCB-BBDA-F0571F057041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0BE6B0C9-F339-2E42-01D3-D31409CCB40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271E33C-B5E1-23B3-3CF0-991CCB835CE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692E5B-3E9A-4DDE-7A3A-FFE940C4359B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C9C47C8C-4861-B9E8-8404-639015C4816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9DB048-E890-22EC-6589-B53E152B169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C46141-66EC-C015-4549-7BE3DE2AEB9D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851967D-D829-0C28-E7DA-886B6BA8EDE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C450767-C8F0-54FF-7EE3-017312A6E69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1DD7ABC-3280-5099-E747-A4D2ACFAB7A7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9B6A7967-03D8-BD74-5F62-93B8ED87D97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8F989B4-5654-7DE8-5666-61F9CE8F0A0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58756292-1250-7170-E17F-6C0DABD3E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95722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2F461471-DE33-7C97-2A2B-26619A86E3F4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DE203A-F076-5A0A-3422-0748C2A19BC1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3" name="Arrow: Curved Down 52">
              <a:extLst>
                <a:ext uri="{FF2B5EF4-FFF2-40B4-BE49-F238E27FC236}">
                  <a16:creationId xmlns:a16="http://schemas.microsoft.com/office/drawing/2014/main" id="{16D30B9A-7349-1E6C-574D-C35CC706196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DF3B1C-5FA7-18B2-3C75-32A3EAB4D34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959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118AC33-47EF-7279-9E73-90FCAF687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1" y="1875468"/>
            <a:ext cx="8086725" cy="704850"/>
          </a:xfrm>
          <a:prstGeom prst="rect">
            <a:avLst/>
          </a:prstGeom>
        </p:spPr>
      </p:pic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4A0D7A2F-DB15-EBE0-7739-99B2C8582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77857"/>
              </p:ext>
            </p:extLst>
          </p:nvPr>
        </p:nvGraphicFramePr>
        <p:xfrm>
          <a:off x="2408586" y="3115970"/>
          <a:ext cx="5079132" cy="2820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619564" imgH="2009803" progId="Excel.Sheet.12">
                  <p:embed/>
                </p:oleObj>
              </mc:Choice>
              <mc:Fallback>
                <p:oleObj name="Worksheet" r:id="rId5" imgW="3619564" imgH="20098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8586" y="3115970"/>
                        <a:ext cx="5079132" cy="2820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EDA1E017-832B-098D-C682-D435A2B0D197}"/>
              </a:ext>
            </a:extLst>
          </p:cNvPr>
          <p:cNvSpPr/>
          <p:nvPr/>
        </p:nvSpPr>
        <p:spPr>
          <a:xfrm>
            <a:off x="1169702" y="102738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There are lots of different strategies for the ×7 table.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1972C-E6F8-0C92-36A4-C93E8741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3C85BA9-E942-C846-2D62-4AE457689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E7DBF3D-799E-A451-3721-FC5383499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F8A674-6E94-787F-EEB3-43E03B7DCC08}"/>
              </a:ext>
            </a:extLst>
          </p:cNvPr>
          <p:cNvSpPr/>
          <p:nvPr/>
        </p:nvSpPr>
        <p:spPr>
          <a:xfrm>
            <a:off x="1169702" y="3381681"/>
            <a:ext cx="68045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Some ×7 facts don’t link neatly to patterns or simple place-value facts, so it is best to learn them off by heart.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6C2E6-C993-1757-53FF-4B65A7EFD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1" y="2095383"/>
            <a:ext cx="80867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DB5153-C647-7692-278E-A92222D5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90160E1-99E0-21E1-F222-A9E200D8D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578ACBBF-4E76-CC2F-1812-ED0D09C1FB91}"/>
              </a:ext>
            </a:extLst>
          </p:cNvPr>
          <p:cNvSpPr/>
          <p:nvPr/>
        </p:nvSpPr>
        <p:spPr>
          <a:xfrm>
            <a:off x="1847789" y="292308"/>
            <a:ext cx="68045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How can we learn the ‘tricky’ x7 tables off by heart?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283EB-AA83-6AA5-C279-8F54AF181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61" y="2095383"/>
            <a:ext cx="8086725" cy="704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C6467C-7601-C82A-8ADE-5EB2D36B8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94" y="80276"/>
            <a:ext cx="1302910" cy="13024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D16D3E7-7297-7A8D-BAB9-BF543982E2B8}"/>
                  </a:ext>
                </a:extLst>
              </p:cNvPr>
              <p:cNvSpPr/>
              <p:nvPr/>
            </p:nvSpPr>
            <p:spPr>
              <a:xfrm>
                <a:off x="1607412" y="3396048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D16D3E7-7297-7A8D-BAB9-BF543982E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412" y="3396048"/>
                <a:ext cx="2964588" cy="1323439"/>
              </a:xfrm>
              <a:prstGeom prst="rect">
                <a:avLst/>
              </a:prstGeom>
              <a:blipFill>
                <a:blip r:embed="rId5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CEBAAA-D7C4-519D-E458-A04084DAA5FD}"/>
                  </a:ext>
                </a:extLst>
              </p:cNvPr>
              <p:cNvSpPr/>
              <p:nvPr/>
            </p:nvSpPr>
            <p:spPr>
              <a:xfrm>
                <a:off x="1644435" y="4210167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CEBAAA-D7C4-519D-E458-A04084DAA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435" y="4210167"/>
                <a:ext cx="2964588" cy="1323439"/>
              </a:xfrm>
              <a:prstGeom prst="rect">
                <a:avLst/>
              </a:prstGeom>
              <a:blipFill>
                <a:blip r:embed="rId6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1DD82F9-BC43-57E3-0754-1BCC163FB49A}"/>
                  </a:ext>
                </a:extLst>
              </p:cNvPr>
              <p:cNvSpPr/>
              <p:nvPr/>
            </p:nvSpPr>
            <p:spPr>
              <a:xfrm>
                <a:off x="4761423" y="3396047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1DD82F9-BC43-57E3-0754-1BCC163FB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423" y="3396047"/>
                <a:ext cx="2964588" cy="1323439"/>
              </a:xfrm>
              <a:prstGeom prst="rect">
                <a:avLst/>
              </a:prstGeom>
              <a:blipFill>
                <a:blip r:embed="rId7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BDD4C6-6DCC-8FB8-1B43-C32458F52353}"/>
                  </a:ext>
                </a:extLst>
              </p:cNvPr>
              <p:cNvSpPr/>
              <p:nvPr/>
            </p:nvSpPr>
            <p:spPr>
              <a:xfrm>
                <a:off x="4761423" y="4210166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BDD4C6-6DCC-8FB8-1B43-C32458F52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423" y="4210166"/>
                <a:ext cx="2964588" cy="1323439"/>
              </a:xfrm>
              <a:prstGeom prst="rect">
                <a:avLst/>
              </a:prstGeom>
              <a:blipFill>
                <a:blip r:embed="rId8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61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A4A2E-02EC-2FBA-45CB-C8A2190B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B95E5ED5-F47D-5D25-E147-8B990CB33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788423"/>
              </p:ext>
            </p:extLst>
          </p:nvPr>
        </p:nvGraphicFramePr>
        <p:xfrm>
          <a:off x="117714" y="2417373"/>
          <a:ext cx="8873282" cy="36546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36641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4436641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36546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4960112B-CB33-C152-7CA6-8D8978C3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F5B4B4-9C5E-20E6-4C8D-FA3E667BE508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37A4B59-0539-A2D6-5C5D-45D9A62B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917BBF-0DFF-DF4D-FB70-BAFCD233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8C209C24-BE77-9B6F-62F2-C687A32DD4EA}"/>
              </a:ext>
            </a:extLst>
          </p:cNvPr>
          <p:cNvSpPr/>
          <p:nvPr/>
        </p:nvSpPr>
        <p:spPr>
          <a:xfrm>
            <a:off x="177848" y="2540663"/>
            <a:ext cx="4712794" cy="28623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/>
              <a:t>“Ping–Pong Recall”</a:t>
            </a:r>
          </a:p>
          <a:p>
            <a:r>
              <a:rPr lang="en-US" sz="2000" dirty="0"/>
              <a:t>One partner says the question, the other fires back the answer </a:t>
            </a:r>
            <a:r>
              <a:rPr lang="en-US" sz="2000" i="1" dirty="0"/>
              <a:t>instantly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Partner A: “7×7?”</a:t>
            </a:r>
            <a:br>
              <a:rPr lang="en-US" sz="2000" dirty="0"/>
            </a:br>
            <a:r>
              <a:rPr lang="en-US" sz="2000" dirty="0"/>
              <a:t>Partner B: “49!”</a:t>
            </a:r>
          </a:p>
          <a:p>
            <a:br>
              <a:rPr lang="en-US" sz="2000" dirty="0"/>
            </a:br>
            <a:r>
              <a:rPr lang="en-US" sz="2000" dirty="0"/>
              <a:t>Then swap.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F756F5-643A-5725-1FEB-B1F0A5D0F78B}"/>
              </a:ext>
            </a:extLst>
          </p:cNvPr>
          <p:cNvSpPr txBox="1"/>
          <p:nvPr/>
        </p:nvSpPr>
        <p:spPr>
          <a:xfrm>
            <a:off x="4685641" y="2574722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“Missing Number Challenge”</a:t>
            </a:r>
          </a:p>
          <a:p>
            <a:pPr>
              <a:buNone/>
            </a:pPr>
            <a:r>
              <a:rPr lang="en-US" sz="2000" dirty="0"/>
              <a:t>Partner A gives the </a:t>
            </a:r>
            <a:r>
              <a:rPr lang="en-US" sz="2000" i="1" dirty="0"/>
              <a:t>answer</a:t>
            </a:r>
            <a:r>
              <a:rPr lang="en-US" sz="2000" dirty="0"/>
              <a:t>, </a:t>
            </a:r>
          </a:p>
          <a:p>
            <a:pPr>
              <a:buNone/>
            </a:pPr>
            <a:r>
              <a:rPr lang="en-US" sz="2000" dirty="0"/>
              <a:t>Partner B says the fact.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A: “42.”</a:t>
            </a:r>
            <a:br>
              <a:rPr lang="en-US" sz="2000" dirty="0"/>
            </a:br>
            <a:r>
              <a:rPr lang="en-US" sz="2000" dirty="0"/>
              <a:t>B: “That’s 7×6.”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Then swap.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834962-4974-1241-5D4C-1F5ECEC5F1E2}"/>
              </a:ext>
            </a:extLst>
          </p:cNvPr>
          <p:cNvSpPr/>
          <p:nvPr/>
        </p:nvSpPr>
        <p:spPr>
          <a:xfrm>
            <a:off x="1283342" y="945469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Focus on:</a:t>
            </a:r>
          </a:p>
          <a:p>
            <a:pPr algn="ctr"/>
            <a:r>
              <a:rPr lang="en-US" sz="4000" dirty="0"/>
              <a:t>3 x 7, 6 x 7, 7 x 7 and 8 x 7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1198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996</TotalTime>
  <Words>209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2025-12-11T10:46:42Z</dcterms:modified>
  <cp:category/>
</cp:coreProperties>
</file>