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66" r:id="rId4"/>
    <p:sldId id="278" r:id="rId5"/>
    <p:sldId id="28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542528" y="931158"/>
            <a:ext cx="8809703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X3 tables</a:t>
            </a:r>
          </a:p>
          <a:p>
            <a:pPr algn="ctr"/>
            <a:r>
              <a:rPr lang="en-US" sz="3200" dirty="0"/>
              <a:t>Using: Skip counting or </a:t>
            </a:r>
          </a:p>
          <a:p>
            <a:pPr algn="ctr"/>
            <a:r>
              <a:rPr lang="en-US" sz="3200" dirty="0"/>
              <a:t>‘Double it + one more group’ strategy</a:t>
            </a:r>
            <a:endParaRPr lang="en-GB" sz="3200" dirty="0"/>
          </a:p>
        </p:txBody>
      </p:sp>
      <p:pic>
        <p:nvPicPr>
          <p:cNvPr id="6" name="Picture 5" descr="A cartoon character holding a staff&#10;&#10;AI-generated content may be incorrect.">
            <a:extLst>
              <a:ext uri="{FF2B5EF4-FFF2-40B4-BE49-F238E27FC236}">
                <a16:creationId xmlns:a16="http://schemas.microsoft.com/office/drawing/2014/main" id="{B4041E43-50ED-5A18-CAC8-EBB5F4295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102" y="2839373"/>
            <a:ext cx="3234109" cy="3393051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33801" y="636853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84533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3s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91497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E33D7E-FB3C-F5AB-6655-E57C0E2CD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BA61CA5-FA95-95EF-9A45-D7313D34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648FF6C-329B-B4F8-84AE-291B1963E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825C72-5552-E5F2-D587-80F209F30BAF}"/>
              </a:ext>
            </a:extLst>
          </p:cNvPr>
          <p:cNvSpPr/>
          <p:nvPr/>
        </p:nvSpPr>
        <p:spPr>
          <a:xfrm>
            <a:off x="707924" y="230727"/>
            <a:ext cx="87802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We have learnt two strategies </a:t>
            </a:r>
          </a:p>
          <a:p>
            <a:pPr algn="ctr"/>
            <a:r>
              <a:rPr lang="en-US" sz="4000" dirty="0"/>
              <a:t>for solving 3 x 6.</a:t>
            </a:r>
            <a:endParaRPr lang="en-GB" sz="4000" dirty="0">
              <a:latin typeface="+mj-lt"/>
              <a:cs typeface="Arial" panose="020B0604020202020204" pitchFamily="34" charset="0"/>
            </a:endParaRPr>
          </a:p>
          <a:p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6BAAC2-FBB9-4672-E723-B1AA5B7B62FB}"/>
              </a:ext>
            </a:extLst>
          </p:cNvPr>
          <p:cNvSpPr txBox="1"/>
          <p:nvPr/>
        </p:nvSpPr>
        <p:spPr>
          <a:xfrm>
            <a:off x="1093837" y="2459504"/>
            <a:ext cx="77355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We can use _____ counting or</a:t>
            </a:r>
          </a:p>
          <a:p>
            <a:endParaRPr lang="en-US" sz="4000" dirty="0"/>
          </a:p>
          <a:p>
            <a:r>
              <a:rPr lang="en-US" sz="4000" dirty="0"/>
              <a:t> ______ + one more group strategy.</a:t>
            </a:r>
            <a:endParaRPr lang="en-GB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29A0B2-C214-204A-5B5A-61BAD813D143}"/>
              </a:ext>
            </a:extLst>
          </p:cNvPr>
          <p:cNvSpPr/>
          <p:nvPr/>
        </p:nvSpPr>
        <p:spPr>
          <a:xfrm>
            <a:off x="3018159" y="2364148"/>
            <a:ext cx="23305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skip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7C7EA-445A-0A6A-EE4D-E12049F472A8}"/>
              </a:ext>
            </a:extLst>
          </p:cNvPr>
          <p:cNvSpPr/>
          <p:nvPr/>
        </p:nvSpPr>
        <p:spPr>
          <a:xfrm>
            <a:off x="797293" y="3568843"/>
            <a:ext cx="23305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</a:t>
            </a:r>
          </a:p>
        </p:txBody>
      </p:sp>
    </p:spTree>
    <p:extLst>
      <p:ext uri="{BB962C8B-B14F-4D97-AF65-F5344CB8AC3E}">
        <p14:creationId xmlns:p14="http://schemas.microsoft.com/office/powerpoint/2010/main" val="129730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1135612" y="39595"/>
            <a:ext cx="8042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6 x 3 using skip counting strategy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4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54E5FE-159A-DF28-8165-57D5A1156056}"/>
              </a:ext>
            </a:extLst>
          </p:cNvPr>
          <p:cNvCxnSpPr>
            <a:cxnSpLocks/>
          </p:cNvCxnSpPr>
          <p:nvPr/>
        </p:nvCxnSpPr>
        <p:spPr>
          <a:xfrm>
            <a:off x="3644636" y="2653956"/>
            <a:ext cx="4103720" cy="83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3042891B-52B4-6ED1-F3C9-EB53CE2E3ECA}"/>
              </a:ext>
            </a:extLst>
          </p:cNvPr>
          <p:cNvSpPr/>
          <p:nvPr/>
        </p:nvSpPr>
        <p:spPr>
          <a:xfrm flipH="1">
            <a:off x="3653711" y="2142564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40EC98-9C8D-6EE1-BAD3-5E42949C5666}"/>
              </a:ext>
            </a:extLst>
          </p:cNvPr>
          <p:cNvSpPr txBox="1"/>
          <p:nvPr/>
        </p:nvSpPr>
        <p:spPr>
          <a:xfrm>
            <a:off x="3563401" y="264024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25CE03-2C7C-D7D0-4F50-3D2B30D392F7}"/>
              </a:ext>
            </a:extLst>
          </p:cNvPr>
          <p:cNvSpPr txBox="1"/>
          <p:nvPr/>
        </p:nvSpPr>
        <p:spPr>
          <a:xfrm>
            <a:off x="4743974" y="264024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DD515E-EBC2-C851-7AD9-2DBF3D8F8264}"/>
              </a:ext>
            </a:extLst>
          </p:cNvPr>
          <p:cNvSpPr txBox="1"/>
          <p:nvPr/>
        </p:nvSpPr>
        <p:spPr>
          <a:xfrm>
            <a:off x="5924547" y="2640244"/>
            <a:ext cx="50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  <a:endParaRPr lang="en-GB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3E5648-157D-42F5-1FE5-327E43B37B0E}"/>
              </a:ext>
            </a:extLst>
          </p:cNvPr>
          <p:cNvSpPr txBox="1"/>
          <p:nvPr/>
        </p:nvSpPr>
        <p:spPr>
          <a:xfrm>
            <a:off x="7214049" y="2640244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8D2A075-D019-946F-7EF6-B81E76CF9606}"/>
              </a:ext>
            </a:extLst>
          </p:cNvPr>
          <p:cNvGrpSpPr/>
          <p:nvPr/>
        </p:nvGrpSpPr>
        <p:grpSpPr>
          <a:xfrm>
            <a:off x="3563401" y="4014797"/>
            <a:ext cx="4390302" cy="961295"/>
            <a:chOff x="3342264" y="3913160"/>
            <a:chExt cx="4109352" cy="96129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7CCDBD4-8B8D-15ED-7113-DC0A18BCB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9944" y="4358247"/>
              <a:ext cx="3971672" cy="4809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7B850397-86D1-122E-534A-5BB648BFE448}"/>
                </a:ext>
              </a:extLst>
            </p:cNvPr>
            <p:cNvSpPr/>
            <p:nvPr/>
          </p:nvSpPr>
          <p:spPr>
            <a:xfrm flipH="1">
              <a:off x="3515016" y="3922498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161F2C7-BEA4-045F-C548-D482FB6B8CE7}"/>
                </a:ext>
              </a:extLst>
            </p:cNvPr>
            <p:cNvSpPr txBox="1"/>
            <p:nvPr/>
          </p:nvSpPr>
          <p:spPr>
            <a:xfrm>
              <a:off x="3342264" y="4395520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  <a:endParaRPr lang="en-GB" sz="24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3B82D0-56B7-C104-5A5A-A5E86FC8BCD1}"/>
                </a:ext>
              </a:extLst>
            </p:cNvPr>
            <p:cNvSpPr txBox="1"/>
            <p:nvPr/>
          </p:nvSpPr>
          <p:spPr>
            <a:xfrm>
              <a:off x="3970714" y="4411822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  <a:endParaRPr lang="en-GB" sz="2400" dirty="0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EF318B50-2609-833A-7116-600C07F82FC9}"/>
                </a:ext>
              </a:extLst>
            </p:cNvPr>
            <p:cNvSpPr/>
            <p:nvPr/>
          </p:nvSpPr>
          <p:spPr>
            <a:xfrm flipH="1">
              <a:off x="4146754" y="3923466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61768D4-2E9F-37D7-DF08-77204FA03CA1}"/>
                </a:ext>
              </a:extLst>
            </p:cNvPr>
            <p:cNvSpPr txBox="1"/>
            <p:nvPr/>
          </p:nvSpPr>
          <p:spPr>
            <a:xfrm>
              <a:off x="4602452" y="4412790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  <a:endParaRPr lang="en-GB" sz="2400" dirty="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25D10287-28CF-80AD-66E3-983A818B8F90}"/>
                </a:ext>
              </a:extLst>
            </p:cNvPr>
            <p:cNvSpPr/>
            <p:nvPr/>
          </p:nvSpPr>
          <p:spPr>
            <a:xfrm flipH="1">
              <a:off x="4773812" y="3913160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C57805A-49D4-B962-08FC-C1FEA91E138F}"/>
                </a:ext>
              </a:extLst>
            </p:cNvPr>
            <p:cNvSpPr txBox="1"/>
            <p:nvPr/>
          </p:nvSpPr>
          <p:spPr>
            <a:xfrm>
              <a:off x="5209513" y="4392631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9</a:t>
              </a:r>
              <a:endParaRPr lang="en-GB" sz="2400" dirty="0"/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9C2009B2-954C-09C6-5C26-CA9CDD62C953}"/>
                </a:ext>
              </a:extLst>
            </p:cNvPr>
            <p:cNvSpPr/>
            <p:nvPr/>
          </p:nvSpPr>
          <p:spPr>
            <a:xfrm flipH="1">
              <a:off x="5408572" y="3913160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78FB58-C060-F181-B093-BE6B092EFD5B}"/>
                </a:ext>
              </a:extLst>
            </p:cNvPr>
            <p:cNvSpPr txBox="1"/>
            <p:nvPr/>
          </p:nvSpPr>
          <p:spPr>
            <a:xfrm>
              <a:off x="5844273" y="4358247"/>
              <a:ext cx="5015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12</a:t>
              </a:r>
              <a:endParaRPr lang="en-GB" sz="2400" dirty="0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4FB9839-9988-5601-08FB-ACC032C3704C}"/>
              </a:ext>
            </a:extLst>
          </p:cNvPr>
          <p:cNvSpPr txBox="1"/>
          <p:nvPr/>
        </p:nvSpPr>
        <p:spPr>
          <a:xfrm>
            <a:off x="4078507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245EFED-5054-1AA3-1AAC-E07936615D17}"/>
              </a:ext>
            </a:extLst>
          </p:cNvPr>
          <p:cNvSpPr txBox="1"/>
          <p:nvPr/>
        </p:nvSpPr>
        <p:spPr>
          <a:xfrm>
            <a:off x="5288755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DD3427-E4E2-9F24-5254-D4FD90C7B5D2}"/>
              </a:ext>
            </a:extLst>
          </p:cNvPr>
          <p:cNvSpPr txBox="1"/>
          <p:nvPr/>
        </p:nvSpPr>
        <p:spPr>
          <a:xfrm>
            <a:off x="6499002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A85160D-5482-BE28-3FC0-533569AD7E22}"/>
              </a:ext>
            </a:extLst>
          </p:cNvPr>
          <p:cNvSpPr txBox="1"/>
          <p:nvPr/>
        </p:nvSpPr>
        <p:spPr>
          <a:xfrm>
            <a:off x="3794761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F349D9A-5598-8836-D85B-0591F42C3F4C}"/>
              </a:ext>
            </a:extLst>
          </p:cNvPr>
          <p:cNvSpPr txBox="1"/>
          <p:nvPr/>
        </p:nvSpPr>
        <p:spPr>
          <a:xfrm>
            <a:off x="4475812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F01B19-FDC4-0A5F-1517-2B628C1F0E79}"/>
              </a:ext>
            </a:extLst>
          </p:cNvPr>
          <p:cNvSpPr txBox="1"/>
          <p:nvPr/>
        </p:nvSpPr>
        <p:spPr>
          <a:xfrm>
            <a:off x="5156863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968B1C-4F68-1F26-73FF-69E37FE96AF3}"/>
              </a:ext>
            </a:extLst>
          </p:cNvPr>
          <p:cNvSpPr txBox="1"/>
          <p:nvPr/>
        </p:nvSpPr>
        <p:spPr>
          <a:xfrm>
            <a:off x="5837915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3D929-D144-511E-2B59-75057D75173C}"/>
              </a:ext>
            </a:extLst>
          </p:cNvPr>
          <p:cNvSpPr/>
          <p:nvPr/>
        </p:nvSpPr>
        <p:spPr>
          <a:xfrm>
            <a:off x="1604756" y="5911020"/>
            <a:ext cx="6655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method is quicker – why?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D3274-FC06-4C64-2952-316795872EB1}"/>
              </a:ext>
            </a:extLst>
          </p:cNvPr>
          <p:cNvSpPr txBox="1"/>
          <p:nvPr/>
        </p:nvSpPr>
        <p:spPr>
          <a:xfrm>
            <a:off x="6881922" y="4459884"/>
            <a:ext cx="5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A00210-8764-4253-B3C7-BDEDAEF6CA54}"/>
              </a:ext>
            </a:extLst>
          </p:cNvPr>
          <p:cNvSpPr txBox="1"/>
          <p:nvPr/>
        </p:nvSpPr>
        <p:spPr>
          <a:xfrm>
            <a:off x="7427043" y="4459883"/>
            <a:ext cx="5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179EF38-97F3-35AF-4583-FBA1CC5B79AD}"/>
              </a:ext>
            </a:extLst>
          </p:cNvPr>
          <p:cNvSpPr/>
          <p:nvPr/>
        </p:nvSpPr>
        <p:spPr>
          <a:xfrm flipH="1">
            <a:off x="6432066" y="4016977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1562463-0938-AFAC-F62A-535B532E6940}"/>
              </a:ext>
            </a:extLst>
          </p:cNvPr>
          <p:cNvSpPr/>
          <p:nvPr/>
        </p:nvSpPr>
        <p:spPr>
          <a:xfrm flipH="1">
            <a:off x="7087269" y="4014796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40677CA4-5C5C-AA27-6050-A844C242767A}"/>
              </a:ext>
            </a:extLst>
          </p:cNvPr>
          <p:cNvSpPr/>
          <p:nvPr/>
        </p:nvSpPr>
        <p:spPr>
          <a:xfrm flipH="1">
            <a:off x="4906508" y="2142564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13FD788-0A7D-BB8E-0516-20BC5782AFD5}"/>
              </a:ext>
            </a:extLst>
          </p:cNvPr>
          <p:cNvSpPr/>
          <p:nvPr/>
        </p:nvSpPr>
        <p:spPr>
          <a:xfrm flipH="1">
            <a:off x="6170355" y="2140247"/>
            <a:ext cx="1352613" cy="838201"/>
          </a:xfrm>
          <a:prstGeom prst="arc">
            <a:avLst>
              <a:gd name="adj1" fmla="val 10699874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65C15A-8014-09AD-5DF7-01D372911B40}"/>
              </a:ext>
            </a:extLst>
          </p:cNvPr>
          <p:cNvSpPr txBox="1"/>
          <p:nvPr/>
        </p:nvSpPr>
        <p:spPr>
          <a:xfrm>
            <a:off x="6493118" y="3616886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4AA697-8F26-95C5-B831-FD0F41B2A542}"/>
              </a:ext>
            </a:extLst>
          </p:cNvPr>
          <p:cNvSpPr txBox="1"/>
          <p:nvPr/>
        </p:nvSpPr>
        <p:spPr>
          <a:xfrm>
            <a:off x="7144456" y="3613301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6BB9717-8197-B701-098C-F71184C38E29}"/>
              </a:ext>
            </a:extLst>
          </p:cNvPr>
          <p:cNvSpPr/>
          <p:nvPr/>
        </p:nvSpPr>
        <p:spPr>
          <a:xfrm>
            <a:off x="2761886" y="1419439"/>
            <a:ext cx="6012778" cy="1950379"/>
          </a:xfrm>
          <a:prstGeom prst="wedgeRoundRectCallout">
            <a:avLst>
              <a:gd name="adj1" fmla="val -65723"/>
              <a:gd name="adj2" fmla="val 1867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skip count in 6s, three times.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690107" y="3538269"/>
            <a:ext cx="6012778" cy="1950379"/>
          </a:xfrm>
          <a:prstGeom prst="wedgeRoundRectCallout">
            <a:avLst>
              <a:gd name="adj1" fmla="val -66628"/>
              <a:gd name="adj2" fmla="val 2760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Ben: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skip count in 3s, six times.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19" name="Picture 18" descr="Cartoon a cartoon of a child wearing a wizard hat&#10;&#10;AI-generated content may be incorrect.">
            <a:extLst>
              <a:ext uri="{FF2B5EF4-FFF2-40B4-BE49-F238E27FC236}">
                <a16:creationId xmlns:a16="http://schemas.microsoft.com/office/drawing/2014/main" id="{A9DDB6E5-4003-1FA2-E411-5F4EFB7C5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8" b="95801" l="9961" r="89844">
                        <a14:foregroundMark x1="21289" y1="5566" x2="21289" y2="5566"/>
                        <a14:foregroundMark x1="20020" y1="5273" x2="16211" y2="5469"/>
                        <a14:foregroundMark x1="11621" y1="1855" x2="14746" y2="2148"/>
                        <a14:foregroundMark x1="11621" y1="2246" x2="11621" y2="2246"/>
                        <a14:foregroundMark x1="21777" y1="90332" x2="22754" y2="91016"/>
                        <a14:foregroundMark x1="24023" y1="91016" x2="27246" y2="91504"/>
                        <a14:foregroundMark x1="27930" y1="91797" x2="28516" y2="92480"/>
                        <a14:foregroundMark x1="28613" y1="93945" x2="28613" y2="93945"/>
                        <a14:foregroundMark x1="30078" y1="95801" x2="30078" y2="95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0" y="3894580"/>
            <a:ext cx="1702026" cy="1702026"/>
          </a:xfrm>
          <a:prstGeom prst="rect">
            <a:avLst/>
          </a:prstGeom>
        </p:spPr>
      </p:pic>
      <p:pic>
        <p:nvPicPr>
          <p:cNvPr id="20" name="Picture 19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ADE546E2-F200-21CD-B342-EE1504742E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00" y="1686228"/>
            <a:ext cx="1600153" cy="160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8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3D7485-5974-8878-521B-A027DA64C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D8D2D2D-B4C9-51C1-BA74-0BFD7E89BEA1}"/>
              </a:ext>
            </a:extLst>
          </p:cNvPr>
          <p:cNvSpPr/>
          <p:nvPr/>
        </p:nvSpPr>
        <p:spPr>
          <a:xfrm>
            <a:off x="1435510" y="1658646"/>
            <a:ext cx="7502012" cy="1095363"/>
          </a:xfrm>
          <a:prstGeom prst="wedgeRoundRectCallout">
            <a:avLst>
              <a:gd name="adj1" fmla="val -53702"/>
              <a:gd name="adj2" fmla="val 3084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A758039-EAD6-1FDF-AEFF-1CCE0C449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blue and black circle pattern&#10;&#10;AI-generated content may be incorrect.">
            <a:extLst>
              <a:ext uri="{FF2B5EF4-FFF2-40B4-BE49-F238E27FC236}">
                <a16:creationId xmlns:a16="http://schemas.microsoft.com/office/drawing/2014/main" id="{7A68F21B-326C-FAB5-319B-2BB46448F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058" y="3429000"/>
            <a:ext cx="1081548" cy="1617620"/>
          </a:xfrm>
          <a:prstGeom prst="rect">
            <a:avLst/>
          </a:prstGeom>
        </p:spPr>
      </p:pic>
      <p:pic>
        <p:nvPicPr>
          <p:cNvPr id="6" name="Picture 5" descr="A blue and black circle pattern&#10;&#10;AI-generated content may be incorrect.">
            <a:extLst>
              <a:ext uri="{FF2B5EF4-FFF2-40B4-BE49-F238E27FC236}">
                <a16:creationId xmlns:a16="http://schemas.microsoft.com/office/drawing/2014/main" id="{090E97DA-7326-C9C7-BB2B-9DD15587F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783" y="3429000"/>
            <a:ext cx="1081548" cy="1617620"/>
          </a:xfrm>
          <a:prstGeom prst="rect">
            <a:avLst/>
          </a:prstGeom>
        </p:spPr>
      </p:pic>
      <p:pic>
        <p:nvPicPr>
          <p:cNvPr id="9" name="Picture 8" descr="A blue and black circle pattern&#10;&#10;AI-generated content may be incorrect.">
            <a:extLst>
              <a:ext uri="{FF2B5EF4-FFF2-40B4-BE49-F238E27FC236}">
                <a16:creationId xmlns:a16="http://schemas.microsoft.com/office/drawing/2014/main" id="{1FECFBDF-5ECE-1726-B48F-5861CBEFE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348" y="3438832"/>
            <a:ext cx="1081548" cy="16176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68F361-17B7-DF13-B393-B08B03650552}"/>
              </a:ext>
            </a:extLst>
          </p:cNvPr>
          <p:cNvSpPr txBox="1"/>
          <p:nvPr/>
        </p:nvSpPr>
        <p:spPr>
          <a:xfrm>
            <a:off x="1337890" y="1553681"/>
            <a:ext cx="7806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I am going to solve 3 × 6 using the ‘</a:t>
            </a:r>
            <a:r>
              <a:rPr lang="en-US" sz="3600" i="1" dirty="0"/>
              <a:t>double and one more group</a:t>
            </a:r>
            <a:r>
              <a:rPr lang="en-US" sz="3600" dirty="0"/>
              <a:t>’ strategy</a:t>
            </a:r>
            <a:endParaRPr lang="en-GB" dirty="0"/>
          </a:p>
        </p:txBody>
      </p:sp>
      <p:pic>
        <p:nvPicPr>
          <p:cNvPr id="19" name="Picture 18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6B60AC1-5D03-4139-A121-3CB4EF138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87028"/>
            <a:ext cx="1233968" cy="12339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F7852C5-1BBD-5BB4-30D2-0F343CFF2EFF}"/>
              </a:ext>
            </a:extLst>
          </p:cNvPr>
          <p:cNvSpPr txBox="1"/>
          <p:nvPr/>
        </p:nvSpPr>
        <p:spPr>
          <a:xfrm>
            <a:off x="1401783" y="1887454"/>
            <a:ext cx="78061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First: I will double 6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4DC3CE-4004-C397-BF4F-47E9D759A55C}"/>
              </a:ext>
            </a:extLst>
          </p:cNvPr>
          <p:cNvSpPr/>
          <p:nvPr/>
        </p:nvSpPr>
        <p:spPr>
          <a:xfrm>
            <a:off x="1337890" y="5389746"/>
            <a:ext cx="47127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endParaRPr lang="en-US" sz="4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0F412B-0420-675B-9B09-7FF0F28CD79B}"/>
              </a:ext>
            </a:extLst>
          </p:cNvPr>
          <p:cNvSpPr txBox="1"/>
          <p:nvPr/>
        </p:nvSpPr>
        <p:spPr>
          <a:xfrm>
            <a:off x="1371617" y="1875210"/>
            <a:ext cx="78061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Next: I will add 6 more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1A6EA-546D-D40C-DD28-2C0C8A37AE5A}"/>
              </a:ext>
            </a:extLst>
          </p:cNvPr>
          <p:cNvSpPr/>
          <p:nvPr/>
        </p:nvSpPr>
        <p:spPr>
          <a:xfrm>
            <a:off x="1996058" y="5389745"/>
            <a:ext cx="47127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  <a:endParaRPr lang="en-US" sz="4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DAE17C-AD23-8884-9C05-80AC841B6C9E}"/>
              </a:ext>
            </a:extLst>
          </p:cNvPr>
          <p:cNvSpPr/>
          <p:nvPr/>
        </p:nvSpPr>
        <p:spPr>
          <a:xfrm>
            <a:off x="754633" y="39595"/>
            <a:ext cx="8042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3 x 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44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Picture 7" descr="Cartoon a cartoon of a child wearing a hat&#10;&#10;AI-generated content may be incorrect.">
            <a:extLst>
              <a:ext uri="{FF2B5EF4-FFF2-40B4-BE49-F238E27FC236}">
                <a16:creationId xmlns:a16="http://schemas.microsoft.com/office/drawing/2014/main" id="{2EF92C38-C870-92A7-4ABD-4512FB94F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90" y="1658646"/>
            <a:ext cx="1140542" cy="131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4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08837 0.003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1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-0.0592 0.0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19844 -2.96296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1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1" grpId="1"/>
      <p:bldP spid="23" grpId="0"/>
      <p:bldP spid="23" grpId="1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171561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8903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24750"/>
            <a:ext cx="1327676" cy="13276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75D9F6-A36C-0BDE-8F6B-3D884B88CC16}"/>
              </a:ext>
            </a:extLst>
          </p:cNvPr>
          <p:cNvSpPr/>
          <p:nvPr/>
        </p:nvSpPr>
        <p:spPr>
          <a:xfrm>
            <a:off x="621875" y="1451838"/>
            <a:ext cx="8315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Answer the questions below and be ready to explain which strategy you used.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8379F-9B88-478C-869D-CAEC08CB534A}"/>
              </a:ext>
            </a:extLst>
          </p:cNvPr>
          <p:cNvSpPr txBox="1"/>
          <p:nvPr/>
        </p:nvSpPr>
        <p:spPr>
          <a:xfrm>
            <a:off x="930382" y="2704186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 x 3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7DCE77-4035-B3D2-FAE6-9FB2C03554BE}"/>
              </a:ext>
            </a:extLst>
          </p:cNvPr>
          <p:cNvSpPr txBox="1"/>
          <p:nvPr/>
        </p:nvSpPr>
        <p:spPr>
          <a:xfrm>
            <a:off x="930382" y="3674317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3 x 4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E2CE9B-5A6E-DE55-C629-E4A775F16F14}"/>
              </a:ext>
            </a:extLst>
          </p:cNvPr>
          <p:cNvSpPr txBox="1"/>
          <p:nvPr/>
        </p:nvSpPr>
        <p:spPr>
          <a:xfrm>
            <a:off x="930382" y="4644448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3 x 3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8B1D18-DBBF-BCB1-86BB-D204F2A44434}"/>
              </a:ext>
            </a:extLst>
          </p:cNvPr>
          <p:cNvSpPr txBox="1"/>
          <p:nvPr/>
        </p:nvSpPr>
        <p:spPr>
          <a:xfrm>
            <a:off x="930382" y="5614579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3 x 6 =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0260C8-9A26-4868-258F-97E93D11B57E}"/>
              </a:ext>
            </a:extLst>
          </p:cNvPr>
          <p:cNvSpPr/>
          <p:nvPr/>
        </p:nvSpPr>
        <p:spPr>
          <a:xfrm>
            <a:off x="3085138" y="5546324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DBC956-86A2-E56F-09F4-3DAEE5CC35CC}"/>
              </a:ext>
            </a:extLst>
          </p:cNvPr>
          <p:cNvSpPr/>
          <p:nvPr/>
        </p:nvSpPr>
        <p:spPr>
          <a:xfrm>
            <a:off x="3063800" y="2573818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BE5DD5-5F09-F584-06A7-4E0922EC548F}"/>
              </a:ext>
            </a:extLst>
          </p:cNvPr>
          <p:cNvSpPr/>
          <p:nvPr/>
        </p:nvSpPr>
        <p:spPr>
          <a:xfrm>
            <a:off x="3063800" y="357256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50DB4E2-D53C-5DB0-A4F5-08F7590D80FD}"/>
              </a:ext>
            </a:extLst>
          </p:cNvPr>
          <p:cNvSpPr/>
          <p:nvPr/>
        </p:nvSpPr>
        <p:spPr>
          <a:xfrm>
            <a:off x="3063801" y="4535845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D61D3F-215B-77BD-BDA9-F3F6028BA4B7}"/>
              </a:ext>
            </a:extLst>
          </p:cNvPr>
          <p:cNvSpPr txBox="1"/>
          <p:nvPr/>
        </p:nvSpPr>
        <p:spPr>
          <a:xfrm>
            <a:off x="4661722" y="2607976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7 x 3 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049B36-A2A4-F5C0-2321-34359E9CAE6B}"/>
              </a:ext>
            </a:extLst>
          </p:cNvPr>
          <p:cNvSpPr txBox="1"/>
          <p:nvPr/>
        </p:nvSpPr>
        <p:spPr>
          <a:xfrm>
            <a:off x="4661722" y="3602159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3 x 5 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390801-B555-9ADC-3BF2-FAE9909527F0}"/>
              </a:ext>
            </a:extLst>
          </p:cNvPr>
          <p:cNvSpPr txBox="1"/>
          <p:nvPr/>
        </p:nvSpPr>
        <p:spPr>
          <a:xfrm>
            <a:off x="4661722" y="4596342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8 x 3 =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261753-98EE-F3FD-A1C0-ED08B55F1D63}"/>
              </a:ext>
            </a:extLst>
          </p:cNvPr>
          <p:cNvSpPr txBox="1"/>
          <p:nvPr/>
        </p:nvSpPr>
        <p:spPr>
          <a:xfrm>
            <a:off x="4661722" y="5590525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1 x 3 =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5A06C0-94FB-C8C4-9239-E62801A4972E}"/>
              </a:ext>
            </a:extLst>
          </p:cNvPr>
          <p:cNvSpPr/>
          <p:nvPr/>
        </p:nvSpPr>
        <p:spPr>
          <a:xfrm>
            <a:off x="6879953" y="5546324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91403DC-497C-DD27-99B7-218A2D16E19A}"/>
              </a:ext>
            </a:extLst>
          </p:cNvPr>
          <p:cNvSpPr/>
          <p:nvPr/>
        </p:nvSpPr>
        <p:spPr>
          <a:xfrm>
            <a:off x="6858615" y="2573818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504889F-5E2C-5C87-70C7-FD2147406E65}"/>
              </a:ext>
            </a:extLst>
          </p:cNvPr>
          <p:cNvSpPr/>
          <p:nvPr/>
        </p:nvSpPr>
        <p:spPr>
          <a:xfrm>
            <a:off x="6858615" y="357256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DB08DD8-DD46-3BF0-DD57-2B95CAD8D116}"/>
              </a:ext>
            </a:extLst>
          </p:cNvPr>
          <p:cNvSpPr/>
          <p:nvPr/>
        </p:nvSpPr>
        <p:spPr>
          <a:xfrm>
            <a:off x="6858616" y="4535845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 animBg="1"/>
      <p:bldP spid="29" grpId="0" animBg="1"/>
      <p:bldP spid="36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CA57D3D3-F93B-1E45-2288-1A0994D7E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789472"/>
            <a:ext cx="2732058" cy="3003754"/>
          </a:xfrm>
          <a:prstGeom prst="rect">
            <a:avLst/>
          </a:prstGeom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EE42F0D5-C305-28EE-0180-AA5EF7A78C48}"/>
              </a:ext>
            </a:extLst>
          </p:cNvPr>
          <p:cNvSpPr/>
          <p:nvPr/>
        </p:nvSpPr>
        <p:spPr>
          <a:xfrm>
            <a:off x="3215148" y="1877961"/>
            <a:ext cx="4925962" cy="1779639"/>
          </a:xfrm>
          <a:prstGeom prst="wedgeRoundRectCallout">
            <a:avLst>
              <a:gd name="adj1" fmla="val -75027"/>
              <a:gd name="adj2" fmla="val 1553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1100848" y="239604"/>
            <a:ext cx="83156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/>
              <a:t>True or False: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430850" y="4053140"/>
            <a:ext cx="64945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</a:rPr>
              <a:t>False: </a:t>
            </a:r>
            <a:r>
              <a:rPr lang="en-GB" sz="4800" b="1" dirty="0"/>
              <a:t>What mistake </a:t>
            </a:r>
          </a:p>
          <a:p>
            <a:pPr algn="ctr"/>
            <a:r>
              <a:rPr lang="en-GB" sz="4800" b="1" dirty="0"/>
              <a:t>did Novice make?</a:t>
            </a:r>
            <a:endParaRPr lang="en-GB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8CCCDB-C9DF-DEEB-E367-812949499CEF}"/>
              </a:ext>
            </a:extLst>
          </p:cNvPr>
          <p:cNvSpPr/>
          <p:nvPr/>
        </p:nvSpPr>
        <p:spPr>
          <a:xfrm>
            <a:off x="3312246" y="2225122"/>
            <a:ext cx="5143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3 x 6 = 2 x 6 + 3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964</TotalTime>
  <Words>297</Words>
  <Application>Microsoft Office PowerPoint</Application>
  <PresentationFormat>On-screen Show (4:3)</PresentationFormat>
  <Paragraphs>88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53</cp:revision>
  <dcterms:created xsi:type="dcterms:W3CDTF">2013-01-27T09:14:16Z</dcterms:created>
  <dcterms:modified xsi:type="dcterms:W3CDTF">2025-12-04T18:52:52Z</dcterms:modified>
  <cp:category/>
</cp:coreProperties>
</file>