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5" r:id="rId3"/>
    <p:sldId id="296" r:id="rId4"/>
    <p:sldId id="333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93047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42061" y="1042154"/>
            <a:ext cx="82106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</a:t>
            </a:r>
          </a:p>
          <a:p>
            <a:pPr algn="ctr"/>
            <a:r>
              <a:rPr lang="en-US" sz="4400" dirty="0"/>
              <a:t>multiple of 100</a:t>
            </a:r>
            <a:endParaRPr lang="en-GB" sz="4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0" y="2864378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1369A-9150-795F-BA8B-C799613EE978}"/>
              </a:ext>
            </a:extLst>
          </p:cNvPr>
          <p:cNvSpPr/>
          <p:nvPr/>
        </p:nvSpPr>
        <p:spPr>
          <a:xfrm>
            <a:off x="1622786" y="253797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x  200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126" y="1511392"/>
            <a:ext cx="1128550" cy="150896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911690" y="563107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Solve: </a:t>
            </a:r>
            <a:r>
              <a:rPr lang="en-GB" sz="3600" b="1" dirty="0">
                <a:solidFill>
                  <a:schemeClr val="tx1"/>
                </a:solidFill>
              </a:rPr>
              <a:t>0.3 x 200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96ABE45-B5BF-DE31-79A7-CAC5BDAD6F54}"/>
              </a:ext>
            </a:extLst>
          </p:cNvPr>
          <p:cNvSpPr/>
          <p:nvPr/>
        </p:nvSpPr>
        <p:spPr>
          <a:xfrm>
            <a:off x="1911690" y="555163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we re-write 200 as 2 × 100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CEEFCAF-17D2-99A3-CD2A-0E71DF52E3CF}"/>
              </a:ext>
            </a:extLst>
          </p:cNvPr>
          <p:cNvSpPr/>
          <p:nvPr/>
        </p:nvSpPr>
        <p:spPr>
          <a:xfrm>
            <a:off x="1911690" y="558968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Next, we can solve 0.3 x 2 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DFE03-D236-1E56-8A18-AB6E81C4037D}"/>
              </a:ext>
            </a:extLst>
          </p:cNvPr>
          <p:cNvGrpSpPr/>
          <p:nvPr/>
        </p:nvGrpSpPr>
        <p:grpSpPr>
          <a:xfrm>
            <a:off x="2690332" y="4106500"/>
            <a:ext cx="4325530" cy="707886"/>
            <a:chOff x="3537181" y="3970141"/>
            <a:chExt cx="4325530" cy="70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4AEA71-1526-F22A-3105-9DD7D5A4D873}"/>
                </a:ext>
              </a:extLst>
            </p:cNvPr>
            <p:cNvSpPr/>
            <p:nvPr/>
          </p:nvSpPr>
          <p:spPr>
            <a:xfrm>
              <a:off x="3537181" y="3970141"/>
              <a:ext cx="1534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0.3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B74DF-0F28-5FD6-72E0-8F4CFE79DB3A}"/>
                </a:ext>
              </a:extLst>
            </p:cNvPr>
            <p:cNvSpPr/>
            <p:nvPr/>
          </p:nvSpPr>
          <p:spPr>
            <a:xfrm>
              <a:off x="4424669" y="3970141"/>
              <a:ext cx="201191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x  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36CB95-E731-C6AD-ADF9-FCC3AD61B95E}"/>
                </a:ext>
              </a:extLst>
            </p:cNvPr>
            <p:cNvSpPr/>
            <p:nvPr/>
          </p:nvSpPr>
          <p:spPr>
            <a:xfrm>
              <a:off x="5850801" y="3970141"/>
              <a:ext cx="201191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x 100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2813B5-0C03-79D3-B84E-A69C92313388}"/>
              </a:ext>
            </a:extLst>
          </p:cNvPr>
          <p:cNvGrpSpPr/>
          <p:nvPr/>
        </p:nvGrpSpPr>
        <p:grpSpPr>
          <a:xfrm>
            <a:off x="5151967" y="3388016"/>
            <a:ext cx="828489" cy="657578"/>
            <a:chOff x="6028267" y="3429000"/>
            <a:chExt cx="828489" cy="65757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DE5B57B-349F-7832-84EB-46D9AECA5CB2}"/>
                </a:ext>
              </a:extLst>
            </p:cNvPr>
            <p:cNvCxnSpPr/>
            <p:nvPr/>
          </p:nvCxnSpPr>
          <p:spPr>
            <a:xfrm>
              <a:off x="6028267" y="3429000"/>
              <a:ext cx="0" cy="657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83F69A-08D2-9FFA-DB84-F16AA4FBDC59}"/>
                </a:ext>
              </a:extLst>
            </p:cNvPr>
            <p:cNvCxnSpPr>
              <a:cxnSpLocks/>
            </p:cNvCxnSpPr>
            <p:nvPr/>
          </p:nvCxnSpPr>
          <p:spPr>
            <a:xfrm>
              <a:off x="6374490" y="3429000"/>
              <a:ext cx="482266" cy="657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EE88C6-7D3A-2F86-F6C7-D9B47D159453}"/>
              </a:ext>
            </a:extLst>
          </p:cNvPr>
          <p:cNvGrpSpPr/>
          <p:nvPr/>
        </p:nvGrpSpPr>
        <p:grpSpPr>
          <a:xfrm>
            <a:off x="2923444" y="4959195"/>
            <a:ext cx="4315714" cy="715830"/>
            <a:chOff x="4893677" y="3923372"/>
            <a:chExt cx="2730740" cy="715830"/>
          </a:xfrm>
          <a:solidFill>
            <a:srgbClr val="EBF1DE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132752-2E59-F957-1996-52DC44FB5F8C}"/>
                </a:ext>
              </a:extLst>
            </p:cNvPr>
            <p:cNvSpPr/>
            <p:nvPr/>
          </p:nvSpPr>
          <p:spPr>
            <a:xfrm>
              <a:off x="4893677" y="3931316"/>
              <a:ext cx="1534687" cy="707886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0.6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FB11B-E4C5-EF15-23C7-00BCB67E0C5C}"/>
                </a:ext>
              </a:extLst>
            </p:cNvPr>
            <p:cNvSpPr/>
            <p:nvPr/>
          </p:nvSpPr>
          <p:spPr>
            <a:xfrm>
              <a:off x="6190070" y="3923372"/>
              <a:ext cx="1434347" cy="707886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100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45DBB-314E-A187-F700-4E9F0B866F6F}"/>
              </a:ext>
            </a:extLst>
          </p:cNvPr>
          <p:cNvGrpSpPr/>
          <p:nvPr/>
        </p:nvGrpSpPr>
        <p:grpSpPr>
          <a:xfrm>
            <a:off x="3831771" y="5409441"/>
            <a:ext cx="3069772" cy="1386227"/>
            <a:chOff x="4104346" y="4751596"/>
            <a:chExt cx="4043247" cy="1386227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575F38F9-9BD9-B19B-6FDF-931D1D1D9B0E}"/>
                </a:ext>
              </a:extLst>
            </p:cNvPr>
            <p:cNvSpPr/>
            <p:nvPr/>
          </p:nvSpPr>
          <p:spPr>
            <a:xfrm rot="16200000">
              <a:off x="5786799" y="3069143"/>
              <a:ext cx="678341" cy="40432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2A5DC3-5233-F97B-C7B3-D26497405E5E}"/>
                </a:ext>
              </a:extLst>
            </p:cNvPr>
            <p:cNvSpPr/>
            <p:nvPr/>
          </p:nvSpPr>
          <p:spPr>
            <a:xfrm>
              <a:off x="5018969" y="5429937"/>
              <a:ext cx="2266870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60</a:t>
              </a:r>
            </a:p>
          </p:txBody>
        </p:sp>
      </p:grp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15A495F-896E-FF26-CE10-6D12DAC8AD1E}"/>
              </a:ext>
            </a:extLst>
          </p:cNvPr>
          <p:cNvSpPr/>
          <p:nvPr/>
        </p:nvSpPr>
        <p:spPr>
          <a:xfrm>
            <a:off x="1911690" y="555163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Finally, we multiply by 100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D6FFB2-78AF-1B31-7131-566FFA3F27D7}"/>
              </a:ext>
            </a:extLst>
          </p:cNvPr>
          <p:cNvSpPr/>
          <p:nvPr/>
        </p:nvSpPr>
        <p:spPr>
          <a:xfrm>
            <a:off x="2858128" y="4148864"/>
            <a:ext cx="2481313" cy="65757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3" grpId="0" animBg="1"/>
      <p:bldP spid="2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EDAC8-2444-406E-2632-1A36B9B5FC3C}"/>
              </a:ext>
            </a:extLst>
          </p:cNvPr>
          <p:cNvSpPr txBox="1"/>
          <p:nvPr/>
        </p:nvSpPr>
        <p:spPr>
          <a:xfrm>
            <a:off x="138707" y="2126437"/>
            <a:ext cx="8352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First,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sz="3200" dirty="0"/>
              <a:t>r</a:t>
            </a:r>
            <a:r>
              <a:rPr lang="en-US" sz="3200" dirty="0"/>
              <a:t>e-write the multiple of 100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     </a:t>
            </a:r>
            <a:r>
              <a:rPr lang="nn-NO" sz="3200" dirty="0"/>
              <a:t>(200 = 2 × 100)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8A163-9718-C3B0-866A-61B423FED2EF}"/>
              </a:ext>
            </a:extLst>
          </p:cNvPr>
          <p:cNvSpPr txBox="1"/>
          <p:nvPr/>
        </p:nvSpPr>
        <p:spPr>
          <a:xfrm>
            <a:off x="138707" y="3419664"/>
            <a:ext cx="8896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Next, </a:t>
            </a:r>
            <a:r>
              <a:rPr lang="en-US" altLang="en-US" sz="3200" dirty="0"/>
              <a:t>m</a:t>
            </a:r>
            <a:r>
              <a:rPr lang="en-US" sz="3200" dirty="0"/>
              <a:t>ultiply the decimal by the whole number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(0.3 x 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DE6B8-08EC-6892-E861-6930888D4AA5}"/>
              </a:ext>
            </a:extLst>
          </p:cNvPr>
          <p:cNvSpPr txBox="1"/>
          <p:nvPr/>
        </p:nvSpPr>
        <p:spPr>
          <a:xfrm>
            <a:off x="138707" y="4712891"/>
            <a:ext cx="1005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Finally, </a:t>
            </a:r>
            <a:r>
              <a:rPr lang="en-GB" altLang="en-US" sz="3200" dirty="0"/>
              <a:t>m</a:t>
            </a:r>
            <a:r>
              <a:rPr lang="en-GB" sz="3200" dirty="0"/>
              <a:t>ultiply by 100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(0.6 x 100)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6372215-102D-41AA-B389-C6DC38E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AD3CF-DD97-AB5E-F318-3EF5FF5FE8D5}"/>
              </a:ext>
            </a:extLst>
          </p:cNvPr>
          <p:cNvSpPr/>
          <p:nvPr/>
        </p:nvSpPr>
        <p:spPr>
          <a:xfrm>
            <a:off x="1737085" y="298444"/>
            <a:ext cx="6506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did.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2966F-F8EA-4B44-7C54-FD1FC02A4BF6}"/>
              </a:ext>
            </a:extLst>
          </p:cNvPr>
          <p:cNvSpPr txBox="1"/>
          <p:nvPr/>
        </p:nvSpPr>
        <p:spPr>
          <a:xfrm>
            <a:off x="2860487" y="1219238"/>
            <a:ext cx="384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0.3 x 200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334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C07381-AC72-09B2-9EEB-D98E891D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09C47-CCBC-FF5C-9FF7-DBEC30CD8359}"/>
              </a:ext>
            </a:extLst>
          </p:cNvPr>
          <p:cNvSpPr/>
          <p:nvPr/>
        </p:nvSpPr>
        <p:spPr>
          <a:xfrm>
            <a:off x="2046508" y="475089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E53D8-AE8C-DB1D-E00F-7241D9CF7749}"/>
              </a:ext>
            </a:extLst>
          </p:cNvPr>
          <p:cNvSpPr txBox="1"/>
          <p:nvPr/>
        </p:nvSpPr>
        <p:spPr>
          <a:xfrm>
            <a:off x="577564" y="5593028"/>
            <a:ext cx="7770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First, we re-write </a:t>
            </a:r>
            <a:r>
              <a:rPr lang="en-US" sz="4000" dirty="0"/>
              <a:t>____</a:t>
            </a:r>
            <a:r>
              <a:rPr lang="en-US" sz="4000" dirty="0">
                <a:solidFill>
                  <a:schemeClr val="tx1"/>
                </a:solidFill>
              </a:rPr>
              <a:t> as </a:t>
            </a:r>
            <a:r>
              <a:rPr lang="en-US" sz="4000" dirty="0"/>
              <a:t>___</a:t>
            </a:r>
            <a:r>
              <a:rPr lang="en-US" sz="4000" dirty="0">
                <a:solidFill>
                  <a:schemeClr val="tx1"/>
                </a:solidFill>
              </a:rPr>
              <a:t> × </a:t>
            </a:r>
            <a:r>
              <a:rPr lang="en-US" sz="4000" dirty="0"/>
              <a:t>___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FE433-87D6-99D7-44F9-7F7D4A0C4A05}"/>
              </a:ext>
            </a:extLst>
          </p:cNvPr>
          <p:cNvGrpSpPr/>
          <p:nvPr/>
        </p:nvGrpSpPr>
        <p:grpSpPr>
          <a:xfrm>
            <a:off x="2989202" y="1326759"/>
            <a:ext cx="4325530" cy="1426370"/>
            <a:chOff x="2989202" y="1326759"/>
            <a:chExt cx="4325530" cy="142637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BA8110-9850-E08E-98F6-055A965E5AF2}"/>
                </a:ext>
              </a:extLst>
            </p:cNvPr>
            <p:cNvGrpSpPr/>
            <p:nvPr/>
          </p:nvGrpSpPr>
          <p:grpSpPr>
            <a:xfrm>
              <a:off x="2989202" y="2045243"/>
              <a:ext cx="4325530" cy="707886"/>
              <a:chOff x="3537181" y="3970141"/>
              <a:chExt cx="4325530" cy="70788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224A266-1FF3-29AB-5D1E-61386915C870}"/>
                  </a:ext>
                </a:extLst>
              </p:cNvPr>
              <p:cNvSpPr/>
              <p:nvPr/>
            </p:nvSpPr>
            <p:spPr>
              <a:xfrm>
                <a:off x="3537181" y="3970141"/>
                <a:ext cx="1534687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0.4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FFDCCD5-F4E2-92FE-106F-CB0F45D8AF8D}"/>
                  </a:ext>
                </a:extLst>
              </p:cNvPr>
              <p:cNvSpPr/>
              <p:nvPr/>
            </p:nvSpPr>
            <p:spPr>
              <a:xfrm>
                <a:off x="4424669" y="3970141"/>
                <a:ext cx="201191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x  7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C43A99D-5022-2A22-E88E-CC164B99CF5A}"/>
                  </a:ext>
                </a:extLst>
              </p:cNvPr>
              <p:cNvSpPr/>
              <p:nvPr/>
            </p:nvSpPr>
            <p:spPr>
              <a:xfrm>
                <a:off x="5850801" y="3970141"/>
                <a:ext cx="201191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x 100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213E177-237F-7525-5AEF-FF59C1EEC379}"/>
                </a:ext>
              </a:extLst>
            </p:cNvPr>
            <p:cNvGrpSpPr/>
            <p:nvPr/>
          </p:nvGrpSpPr>
          <p:grpSpPr>
            <a:xfrm>
              <a:off x="5450837" y="1326759"/>
              <a:ext cx="828489" cy="657578"/>
              <a:chOff x="6028267" y="3429000"/>
              <a:chExt cx="828489" cy="657578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7188406-4D51-75F8-6358-6635495D7C9D}"/>
                  </a:ext>
                </a:extLst>
              </p:cNvPr>
              <p:cNvCxnSpPr/>
              <p:nvPr/>
            </p:nvCxnSpPr>
            <p:spPr>
              <a:xfrm>
                <a:off x="6028267" y="3429000"/>
                <a:ext cx="0" cy="6575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3F7FBFA-1A38-6CE7-B61E-6DB68021FA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490" y="3429000"/>
                <a:ext cx="482266" cy="6575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294BF5E-350D-1175-2EC3-28980C892583}"/>
              </a:ext>
            </a:extLst>
          </p:cNvPr>
          <p:cNvSpPr/>
          <p:nvPr/>
        </p:nvSpPr>
        <p:spPr>
          <a:xfrm>
            <a:off x="3164476" y="2057277"/>
            <a:ext cx="2481313" cy="65757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D77611-EA01-6266-A534-4E1CDA0CD52E}"/>
              </a:ext>
            </a:extLst>
          </p:cNvPr>
          <p:cNvSpPr/>
          <p:nvPr/>
        </p:nvSpPr>
        <p:spPr>
          <a:xfrm>
            <a:off x="4179007" y="5556558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ABF6E6-2863-E396-487E-7396EA7684CF}"/>
              </a:ext>
            </a:extLst>
          </p:cNvPr>
          <p:cNvSpPr/>
          <p:nvPr/>
        </p:nvSpPr>
        <p:spPr>
          <a:xfrm>
            <a:off x="5801599" y="5556558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1D278A-652C-1487-29B3-7BB9604B9873}"/>
              </a:ext>
            </a:extLst>
          </p:cNvPr>
          <p:cNvSpPr/>
          <p:nvPr/>
        </p:nvSpPr>
        <p:spPr>
          <a:xfrm>
            <a:off x="7074988" y="5556558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22267E-C083-89FB-86A4-12A061B98CE3}"/>
              </a:ext>
            </a:extLst>
          </p:cNvPr>
          <p:cNvSpPr txBox="1"/>
          <p:nvPr/>
        </p:nvSpPr>
        <p:spPr>
          <a:xfrm>
            <a:off x="103239" y="5613021"/>
            <a:ext cx="893752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Next, we can solve ____ x ____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512057-5B59-03A9-422B-C8F781CACA07}"/>
              </a:ext>
            </a:extLst>
          </p:cNvPr>
          <p:cNvSpPr/>
          <p:nvPr/>
        </p:nvSpPr>
        <p:spPr>
          <a:xfrm>
            <a:off x="4997701" y="5554310"/>
            <a:ext cx="1432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2E74F3-55A4-6566-161B-FD7745CB76EF}"/>
              </a:ext>
            </a:extLst>
          </p:cNvPr>
          <p:cNvSpPr/>
          <p:nvPr/>
        </p:nvSpPr>
        <p:spPr>
          <a:xfrm>
            <a:off x="6467893" y="5576551"/>
            <a:ext cx="1432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8ECA33-9EC8-D1D5-C840-F0146258DDB2}"/>
              </a:ext>
            </a:extLst>
          </p:cNvPr>
          <p:cNvGrpSpPr/>
          <p:nvPr/>
        </p:nvGrpSpPr>
        <p:grpSpPr>
          <a:xfrm>
            <a:off x="4332599" y="3523156"/>
            <a:ext cx="3156772" cy="1386227"/>
            <a:chOff x="4104346" y="4751596"/>
            <a:chExt cx="4043247" cy="1386227"/>
          </a:xfrm>
        </p:grpSpPr>
        <p:sp>
          <p:nvSpPr>
            <p:cNvPr id="50" name="Left Brace 49">
              <a:extLst>
                <a:ext uri="{FF2B5EF4-FFF2-40B4-BE49-F238E27FC236}">
                  <a16:creationId xmlns:a16="http://schemas.microsoft.com/office/drawing/2014/main" id="{9B70F958-DF5A-1291-646D-E886CB8972AF}"/>
                </a:ext>
              </a:extLst>
            </p:cNvPr>
            <p:cNvSpPr/>
            <p:nvPr/>
          </p:nvSpPr>
          <p:spPr>
            <a:xfrm rot="16200000">
              <a:off x="5786799" y="3069143"/>
              <a:ext cx="678341" cy="40432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1EC3695-EB5E-DD0C-D094-F09E2D13B462}"/>
                </a:ext>
              </a:extLst>
            </p:cNvPr>
            <p:cNvSpPr/>
            <p:nvPr/>
          </p:nvSpPr>
          <p:spPr>
            <a:xfrm>
              <a:off x="5018969" y="5429937"/>
              <a:ext cx="2266870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solidFill>
                      <a:schemeClr val="tx1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280</a:t>
              </a:r>
              <a:endPara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ED4DDE4-20D7-D7C9-ABBA-5B9546E1E938}"/>
              </a:ext>
            </a:extLst>
          </p:cNvPr>
          <p:cNvGrpSpPr/>
          <p:nvPr/>
        </p:nvGrpSpPr>
        <p:grpSpPr>
          <a:xfrm>
            <a:off x="4435129" y="3005510"/>
            <a:ext cx="3173566" cy="737242"/>
            <a:chOff x="4435129" y="3005510"/>
            <a:chExt cx="3173566" cy="73724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99F84AB-694C-61A0-5A45-DDC5FD3982B0}"/>
                </a:ext>
              </a:extLst>
            </p:cNvPr>
            <p:cNvSpPr/>
            <p:nvPr/>
          </p:nvSpPr>
          <p:spPr>
            <a:xfrm>
              <a:off x="5341825" y="3005510"/>
              <a:ext cx="2266870" cy="707886"/>
            </a:xfrm>
            <a:prstGeom prst="rect">
              <a:avLst/>
            </a:prstGeom>
            <a:solidFill>
              <a:srgbClr val="EBF1DE"/>
            </a:solidFill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100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469A27-4E06-D812-5759-5B74CDFE0BF6}"/>
                </a:ext>
              </a:extLst>
            </p:cNvPr>
            <p:cNvSpPr/>
            <p:nvPr/>
          </p:nvSpPr>
          <p:spPr>
            <a:xfrm>
              <a:off x="4435129" y="3034866"/>
              <a:ext cx="918663" cy="707886"/>
            </a:xfrm>
            <a:prstGeom prst="rect">
              <a:avLst/>
            </a:prstGeom>
            <a:solidFill>
              <a:srgbClr val="EBF1DE"/>
            </a:solidFill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4000" b="1" dirty="0">
                  <a:ln w="28575">
                    <a:solidFill>
                      <a:schemeClr val="tx1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A09E76F-F7C4-D4FA-A7B9-126F217B910C}"/>
              </a:ext>
            </a:extLst>
          </p:cNvPr>
          <p:cNvSpPr/>
          <p:nvPr/>
        </p:nvSpPr>
        <p:spPr>
          <a:xfrm>
            <a:off x="4523889" y="3064221"/>
            <a:ext cx="1125310" cy="707886"/>
          </a:xfrm>
          <a:prstGeom prst="rect">
            <a:avLst/>
          </a:prstGeom>
          <a:solidFill>
            <a:srgbClr val="EBF1DE"/>
          </a:solidFill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2.8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B69CD2-1DA7-F916-8EC9-14ADE40F58B4}"/>
              </a:ext>
            </a:extLst>
          </p:cNvPr>
          <p:cNvSpPr txBox="1"/>
          <p:nvPr/>
        </p:nvSpPr>
        <p:spPr>
          <a:xfrm>
            <a:off x="383487" y="5664732"/>
            <a:ext cx="7591040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Finally, we multiply by 100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83CD837-78BC-09C5-A713-79B11720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60D3187-4E9E-4189-FB50-41114508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/>
      <p:bldP spid="40" grpId="0"/>
      <p:bldP spid="41" grpId="0"/>
      <p:bldP spid="20" grpId="0" animBg="1"/>
      <p:bldP spid="45" grpId="0"/>
      <p:bldP spid="46" grpId="0"/>
      <p:bldP spid="5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40303" y="1973017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0.4 x 200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950083" y="187126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926600" y="2790422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950083" y="370480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4950083" y="471996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040303" y="2912605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0.5 x 300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055880" y="3884063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400 x 0.3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040303" y="4821718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800 x 0.6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300 = 2 x 30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1409</TotalTime>
  <Words>203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2025-12-22T13:04:44Z</dcterms:modified>
  <cp:category/>
</cp:coreProperties>
</file>