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92" r:id="rId3"/>
    <p:sldId id="293" r:id="rId4"/>
    <p:sldId id="290" r:id="rId5"/>
    <p:sldId id="29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63678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74C40700-EB2D-2C1B-D7E5-CC290EA79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232" y="2651360"/>
            <a:ext cx="5038431" cy="42066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0A71B9-07CC-F10A-89F1-4AE0C1D6C072}"/>
              </a:ext>
            </a:extLst>
          </p:cNvPr>
          <p:cNvSpPr txBox="1"/>
          <p:nvPr/>
        </p:nvSpPr>
        <p:spPr>
          <a:xfrm>
            <a:off x="601522" y="1055879"/>
            <a:ext cx="86917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Divide by 1000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3231F9-26C0-2CE9-52D2-86E08D286CBE}"/>
              </a:ext>
            </a:extLst>
          </p:cNvPr>
          <p:cNvSpPr txBox="1"/>
          <p:nvPr/>
        </p:nvSpPr>
        <p:spPr>
          <a:xfrm>
            <a:off x="747066" y="2028655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1) To divide a number by 10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right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0686C6-E8FF-5311-63EA-770C8CC3D5F6}"/>
              </a:ext>
            </a:extLst>
          </p:cNvPr>
          <p:cNvSpPr/>
          <p:nvPr/>
        </p:nvSpPr>
        <p:spPr>
          <a:xfrm>
            <a:off x="1427021" y="2488384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56CE69-AC3F-62FD-02E8-43E8212A7E96}"/>
              </a:ext>
            </a:extLst>
          </p:cNvPr>
          <p:cNvSpPr txBox="1"/>
          <p:nvPr/>
        </p:nvSpPr>
        <p:spPr>
          <a:xfrm>
            <a:off x="747066" y="3468424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2) To divide a number by 100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right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1FB54B-F545-82FA-6970-03171631DE1E}"/>
              </a:ext>
            </a:extLst>
          </p:cNvPr>
          <p:cNvSpPr/>
          <p:nvPr/>
        </p:nvSpPr>
        <p:spPr>
          <a:xfrm>
            <a:off x="1427021" y="3928153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F1E106-FBE1-ED0B-4781-0601D99C03C7}"/>
              </a:ext>
            </a:extLst>
          </p:cNvPr>
          <p:cNvSpPr txBox="1"/>
          <p:nvPr/>
        </p:nvSpPr>
        <p:spPr>
          <a:xfrm>
            <a:off x="747066" y="5101164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3) To divide a number by 1,000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right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A17253-1B72-6D38-560E-0AD7F37BEEF5}"/>
              </a:ext>
            </a:extLst>
          </p:cNvPr>
          <p:cNvSpPr/>
          <p:nvPr/>
        </p:nvSpPr>
        <p:spPr>
          <a:xfrm>
            <a:off x="1427021" y="5560893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EF279B-0BF7-4174-5EC8-7ACC82420B0F}"/>
              </a:ext>
            </a:extLst>
          </p:cNvPr>
          <p:cNvSpPr txBox="1"/>
          <p:nvPr/>
        </p:nvSpPr>
        <p:spPr>
          <a:xfrm>
            <a:off x="1579422" y="2440763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26B5AC-4F13-DCF3-6ABA-73EC26CCA523}"/>
              </a:ext>
            </a:extLst>
          </p:cNvPr>
          <p:cNvSpPr txBox="1"/>
          <p:nvPr/>
        </p:nvSpPr>
        <p:spPr>
          <a:xfrm>
            <a:off x="1579422" y="3881288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DD7829-2CE8-EFF2-0283-118027FB1D66}"/>
              </a:ext>
            </a:extLst>
          </p:cNvPr>
          <p:cNvSpPr txBox="1"/>
          <p:nvPr/>
        </p:nvSpPr>
        <p:spPr>
          <a:xfrm>
            <a:off x="1579422" y="5514028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656124" y="95661"/>
            <a:ext cx="6744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recap what we have learnt so far?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57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1D76E8-C899-AEAF-43D7-81AFC0463FB9}"/>
              </a:ext>
            </a:extLst>
          </p:cNvPr>
          <p:cNvSpPr/>
          <p:nvPr/>
        </p:nvSpPr>
        <p:spPr>
          <a:xfrm>
            <a:off x="652504" y="2817834"/>
            <a:ext cx="82850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______ divided by 1,000 is equal to _______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D2273B-CA0C-3AD0-A92C-E44678AC7120}"/>
              </a:ext>
            </a:extLst>
          </p:cNvPr>
          <p:cNvSpPr txBox="1"/>
          <p:nvPr/>
        </p:nvSpPr>
        <p:spPr>
          <a:xfrm>
            <a:off x="7423033" y="2817834"/>
            <a:ext cx="58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C44682-367B-2C0C-A058-476E5F106D68}"/>
              </a:ext>
            </a:extLst>
          </p:cNvPr>
          <p:cNvSpPr txBox="1"/>
          <p:nvPr/>
        </p:nvSpPr>
        <p:spPr>
          <a:xfrm>
            <a:off x="1306041" y="2871298"/>
            <a:ext cx="1018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9,000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3CEB00-78DE-9311-A8E9-7C03E0B0C946}"/>
              </a:ext>
            </a:extLst>
          </p:cNvPr>
          <p:cNvSpPr txBox="1"/>
          <p:nvPr/>
        </p:nvSpPr>
        <p:spPr>
          <a:xfrm>
            <a:off x="7423032" y="2827323"/>
            <a:ext cx="58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88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B002EC-694D-EF0C-EA75-2000F6A59308}"/>
              </a:ext>
            </a:extLst>
          </p:cNvPr>
          <p:cNvSpPr txBox="1"/>
          <p:nvPr/>
        </p:nvSpPr>
        <p:spPr>
          <a:xfrm>
            <a:off x="1139076" y="2871298"/>
            <a:ext cx="131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88,000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F06D2C-D31C-9D24-2F85-4DA22C0F8032}"/>
              </a:ext>
            </a:extLst>
          </p:cNvPr>
          <p:cNvSpPr txBox="1"/>
          <p:nvPr/>
        </p:nvSpPr>
        <p:spPr>
          <a:xfrm>
            <a:off x="7305271" y="2812803"/>
            <a:ext cx="817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25D0E0-3A02-1E93-465F-9EBA69A18AAE}"/>
              </a:ext>
            </a:extLst>
          </p:cNvPr>
          <p:cNvSpPr txBox="1"/>
          <p:nvPr/>
        </p:nvSpPr>
        <p:spPr>
          <a:xfrm>
            <a:off x="1083849" y="2871298"/>
            <a:ext cx="1426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121,000</a:t>
            </a:r>
          </a:p>
        </p:txBody>
      </p:sp>
      <p:pic>
        <p:nvPicPr>
          <p:cNvPr id="12" name="Picture 1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6AF447F0-66D2-E906-5775-DA045007E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8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D45753-1327-9393-0960-36A6B02FE9DD}"/>
              </a:ext>
            </a:extLst>
          </p:cNvPr>
          <p:cNvSpPr txBox="1"/>
          <p:nvPr/>
        </p:nvSpPr>
        <p:spPr>
          <a:xfrm>
            <a:off x="339211" y="2124219"/>
            <a:ext cx="85983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en-US" sz="2400" dirty="0"/>
              <a:t>A city library has </a:t>
            </a:r>
            <a:r>
              <a:rPr lang="en-US" sz="2400" b="1" dirty="0"/>
              <a:t>35,000 books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This is </a:t>
            </a:r>
            <a:r>
              <a:rPr lang="en-US" sz="2400" b="1" dirty="0"/>
              <a:t>1,000 times </a:t>
            </a:r>
            <a:r>
              <a:rPr lang="en-US" sz="2400" dirty="0"/>
              <a:t>as many as a small town library.</a:t>
            </a:r>
            <a:br>
              <a:rPr lang="en-US" sz="2400" dirty="0"/>
            </a:br>
            <a:r>
              <a:rPr lang="en-US" sz="2400" b="1" dirty="0"/>
              <a:t>How many books </a:t>
            </a:r>
            <a:r>
              <a:rPr lang="en-US" sz="2400" dirty="0"/>
              <a:t>does the small town library have?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9E0815-5B2A-D617-045A-25C01374AFCD}"/>
              </a:ext>
            </a:extLst>
          </p:cNvPr>
          <p:cNvSpPr txBox="1"/>
          <p:nvPr/>
        </p:nvSpPr>
        <p:spPr>
          <a:xfrm>
            <a:off x="533397" y="4504010"/>
            <a:ext cx="66834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/>
              <a:t>2) A factory produced </a:t>
            </a:r>
            <a:r>
              <a:rPr lang="en-US" sz="2400" b="1" dirty="0"/>
              <a:t>45,000 items</a:t>
            </a:r>
            <a:r>
              <a:rPr lang="en-US" sz="2400" dirty="0"/>
              <a:t> in one month.</a:t>
            </a:r>
            <a:br>
              <a:rPr lang="en-US" sz="2400" dirty="0"/>
            </a:br>
            <a:r>
              <a:rPr lang="en-US" sz="2400" dirty="0"/>
              <a:t>    Each box holds </a:t>
            </a:r>
            <a:r>
              <a:rPr lang="en-US" sz="2400" b="1" dirty="0"/>
              <a:t>1,000 items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2400" b="1" dirty="0"/>
              <a:t>How many boxes</a:t>
            </a:r>
            <a:r>
              <a:rPr lang="en-US" sz="2400" dirty="0"/>
              <a:t> are needed?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46EFB1-1B88-D3F9-8ED3-85AF2D6F323B}"/>
              </a:ext>
            </a:extLst>
          </p:cNvPr>
          <p:cNvSpPr txBox="1"/>
          <p:nvPr/>
        </p:nvSpPr>
        <p:spPr>
          <a:xfrm>
            <a:off x="2812026" y="3465774"/>
            <a:ext cx="54470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35,000 ÷ 1000 = 35 books are needed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CFC25B-687A-98E2-629D-27FED60786A2}"/>
              </a:ext>
            </a:extLst>
          </p:cNvPr>
          <p:cNvSpPr txBox="1"/>
          <p:nvPr/>
        </p:nvSpPr>
        <p:spPr>
          <a:xfrm>
            <a:off x="2975313" y="5891879"/>
            <a:ext cx="5447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45,000 ÷ 1000 = 45 boxes are needed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1970E6-2C43-EB2C-4FEE-C01D1A93E2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6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FD938027-A10A-E8F4-12A3-97825F04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859" y="2403283"/>
            <a:ext cx="2457070" cy="20514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963842" y="1145861"/>
            <a:ext cx="7111332" cy="2020610"/>
            <a:chOff x="2968166" y="1208197"/>
            <a:chExt cx="7111332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70345"/>
                <a:gd name="adj2" fmla="val 5390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968166" y="1640536"/>
              <a:ext cx="6728898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5000 </a:t>
              </a:r>
              <a:r>
                <a:rPr lang="en-GB" sz="4000" dirty="0">
                  <a:latin typeface="Comic Sans MS" panose="030F0702030302020204" pitchFamily="66" charset="0"/>
                </a:rPr>
                <a:t>÷ 5000 = 5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429000"/>
            <a:ext cx="539376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What mistake did Rookie make?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2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1351</TotalTime>
  <Words>199</Words>
  <Application>Microsoft Office PowerPoint</Application>
  <PresentationFormat>On-screen Show (4:3)</PresentationFormat>
  <Paragraphs>29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68</cp:revision>
  <dcterms:created xsi:type="dcterms:W3CDTF">2013-01-27T09:14:16Z</dcterms:created>
  <dcterms:modified xsi:type="dcterms:W3CDTF">2025-12-18T13:04:12Z</dcterms:modified>
  <cp:category/>
</cp:coreProperties>
</file>