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57" r:id="rId3"/>
    <p:sldId id="280" r:id="rId4"/>
    <p:sldId id="283" r:id="rId5"/>
    <p:sldId id="285" r:id="rId6"/>
    <p:sldId id="28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.xls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1.xlsx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763484" y="990545"/>
            <a:ext cx="64949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Recap Strategies for the x 3 tables</a:t>
            </a:r>
          </a:p>
        </p:txBody>
      </p:sp>
      <p:pic>
        <p:nvPicPr>
          <p:cNvPr id="6" name="Picture 5" descr="Cartoon purple cylinder with arms and legs holding a paper&#10;&#10;AI-generated content may be incorrect.">
            <a:extLst>
              <a:ext uri="{FF2B5EF4-FFF2-40B4-BE49-F238E27FC236}">
                <a16:creationId xmlns:a16="http://schemas.microsoft.com/office/drawing/2014/main" id="{710C9701-3769-4AFF-AF12-0A2DC2D96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369" y="1913875"/>
            <a:ext cx="3986498" cy="431603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66459" y="635764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94D89314-A15D-BE10-E04F-D8D4EB2F3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583128"/>
              </p:ext>
            </p:extLst>
          </p:nvPr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7196D896-8068-6EA8-6958-E2D973E59B0B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BEB1682-A99D-F87A-63DD-721D5F326079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8CDE78-6AAA-F4F4-6E94-9AD507142C78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86C02B-6A03-8916-39F5-38E863F36441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F974EEA-7F6D-6FDC-26C0-DFDBF76D3C03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1F6FBA1-6338-A37A-B1CA-3BB6A91FBFBF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CA55B4E-E47E-8EC5-D103-B6EBFA7E2AA4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F79C0F1-869F-D857-2031-A2CECAC36187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57BC76F-4346-2955-3968-AA3AA3565C76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2FFADF6-5E31-2432-B8B7-F79A0829026C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DBDC0D5-5EBD-FE69-A947-2A582BB13118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59" name="Arrow: Curved Down 58">
              <a:extLst>
                <a:ext uri="{FF2B5EF4-FFF2-40B4-BE49-F238E27FC236}">
                  <a16:creationId xmlns:a16="http://schemas.microsoft.com/office/drawing/2014/main" id="{96C47586-CCE3-F267-5A6D-C5F17B3454F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89EAA59-8761-593C-F846-A5DD2F42BF1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F2A85C4-B5AE-19BB-0C80-D90472B330AB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2841BC68-1020-98BE-0ADC-7529787E886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E527824-F553-398F-7A0D-EBABC67B64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3B97C16-7A35-3D33-1BA1-58707601EB98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66" name="Arrow: Curved Down 65">
              <a:extLst>
                <a:ext uri="{FF2B5EF4-FFF2-40B4-BE49-F238E27FC236}">
                  <a16:creationId xmlns:a16="http://schemas.microsoft.com/office/drawing/2014/main" id="{1E1E38D8-6E06-2CFF-50BD-68CA46FA2CD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E0AFE8F-0B57-3FBE-C75E-69822BCE05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4EF4F12-A30A-8A52-D79D-87721555BFE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69" name="Arrow: Curved Down 68">
              <a:extLst>
                <a:ext uri="{FF2B5EF4-FFF2-40B4-BE49-F238E27FC236}">
                  <a16:creationId xmlns:a16="http://schemas.microsoft.com/office/drawing/2014/main" id="{A7CC8575-E65E-BDD6-F902-A67659DC1F6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35713EE-8656-CF73-AE01-573F52E81D2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C8227D5-DE65-E383-4064-B20B8317C21F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72" name="Arrow: Curved Down 71">
              <a:extLst>
                <a:ext uri="{FF2B5EF4-FFF2-40B4-BE49-F238E27FC236}">
                  <a16:creationId xmlns:a16="http://schemas.microsoft.com/office/drawing/2014/main" id="{B6236DC2-1CA6-B9FF-C8C4-1845BD40E35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9DD4875-25E3-647B-503F-F456BD0B5A01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F8836BA-B7CD-E063-587E-CC24563F2B05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75" name="Arrow: Curved Down 74">
              <a:extLst>
                <a:ext uri="{FF2B5EF4-FFF2-40B4-BE49-F238E27FC236}">
                  <a16:creationId xmlns:a16="http://schemas.microsoft.com/office/drawing/2014/main" id="{A9B6A66E-C8A9-ABA0-56D5-88379C058CE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6298F02-467E-894B-510A-20203236685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76BDBEF-52ED-5172-FA92-92B543F5B67E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78" name="Arrow: Curved Down 77">
              <a:extLst>
                <a:ext uri="{FF2B5EF4-FFF2-40B4-BE49-F238E27FC236}">
                  <a16:creationId xmlns:a16="http://schemas.microsoft.com/office/drawing/2014/main" id="{6FE1A9E8-C666-AB90-C80C-EB51BC78784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E85ABA2-3C8C-7200-6706-0AE7949B07C1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F69E90A-CB92-8AF0-09DE-B95615726EB9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81" name="Arrow: Curved Down 80">
              <a:extLst>
                <a:ext uri="{FF2B5EF4-FFF2-40B4-BE49-F238E27FC236}">
                  <a16:creationId xmlns:a16="http://schemas.microsoft.com/office/drawing/2014/main" id="{FBCF22C7-FF9F-3CEC-D7B9-DD49CD77CD7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A78B453-E83F-917B-5983-EF63AA122B4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13FA1E4-0018-E1F8-F55C-393F9D35BEAF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84" name="Arrow: Curved Down 83">
              <a:extLst>
                <a:ext uri="{FF2B5EF4-FFF2-40B4-BE49-F238E27FC236}">
                  <a16:creationId xmlns:a16="http://schemas.microsoft.com/office/drawing/2014/main" id="{AB2DF76F-4F9E-0767-D345-2138962EB05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8BD786D-7256-41E4-02FA-BDB53DD6A17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06D1E9E7-25D8-8A09-BD73-BBC37D083C10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3s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8" grpId="0"/>
      <p:bldP spid="49" grpId="0"/>
      <p:bldP spid="50" grpId="0"/>
      <p:bldP spid="51" grpId="0"/>
      <p:bldP spid="52" grpId="0"/>
      <p:bldP spid="56" grpId="0"/>
      <p:bldP spid="57" grpId="0"/>
      <p:bldP spid="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EDA1E017-832B-098D-C682-D435A2B0D197}"/>
              </a:ext>
            </a:extLst>
          </p:cNvPr>
          <p:cNvSpPr/>
          <p:nvPr/>
        </p:nvSpPr>
        <p:spPr>
          <a:xfrm>
            <a:off x="1169702" y="102738"/>
            <a:ext cx="68045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There are lots of different strategies for the ×3 table.</a:t>
            </a:r>
            <a:endParaRPr lang="en-GB" sz="2800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A9745A7-10AE-82D0-D500-7B3D04B175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534112"/>
              </p:ext>
            </p:extLst>
          </p:nvPr>
        </p:nvGraphicFramePr>
        <p:xfrm>
          <a:off x="533400" y="1845441"/>
          <a:ext cx="8077200" cy="938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077072" imgH="619139" progId="Excel.Sheet.12">
                  <p:embed/>
                </p:oleObj>
              </mc:Choice>
              <mc:Fallback>
                <p:oleObj name="Worksheet" r:id="rId4" imgW="8077072" imgH="6191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1845441"/>
                        <a:ext cx="8077200" cy="938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41FDC89-2BEC-4E52-1E6A-49A99627B6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9850" y="3291904"/>
            <a:ext cx="437197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20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B1972C-E6F8-0C92-36A4-C93E87413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3C85BA9-E942-C846-2D62-4AE457689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2E7DBF3D-799E-A451-3721-FC5383499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3F387B78-281E-5E02-4548-0804BCA23911}"/>
              </a:ext>
            </a:extLst>
          </p:cNvPr>
          <p:cNvSpPr/>
          <p:nvPr/>
        </p:nvSpPr>
        <p:spPr>
          <a:xfrm>
            <a:off x="1169702" y="190496"/>
            <a:ext cx="68045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There are lots of different strategies for the ×3 table.</a:t>
            </a:r>
            <a:endParaRPr lang="en-GB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F8A674-6E94-787F-EEB3-43E03B7DCC08}"/>
              </a:ext>
            </a:extLst>
          </p:cNvPr>
          <p:cNvSpPr/>
          <p:nvPr/>
        </p:nvSpPr>
        <p:spPr>
          <a:xfrm>
            <a:off x="1169702" y="3381681"/>
            <a:ext cx="68045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Some ×3 facts don’t link neatly to patterns or simple place-value facts, so it is best to learn them off by heart.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768575-A8DE-F22D-9152-14C8A4488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61" y="1991465"/>
            <a:ext cx="8086725" cy="8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DB5153-C647-7692-278E-A92222D53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90160E1-99E0-21E1-F222-A9E200D8D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578ACBBF-4E76-CC2F-1812-ED0D09C1FB91}"/>
              </a:ext>
            </a:extLst>
          </p:cNvPr>
          <p:cNvSpPr/>
          <p:nvPr/>
        </p:nvSpPr>
        <p:spPr>
          <a:xfrm>
            <a:off x="1847789" y="292308"/>
            <a:ext cx="68045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How can we learn the ‘tricky’ x3 tables off by heart?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C6467C-7601-C82A-8ADE-5EB2D36B8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94" y="80276"/>
            <a:ext cx="1302910" cy="13024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D16D3E7-7297-7A8D-BAB9-BF543982E2B8}"/>
                  </a:ext>
                </a:extLst>
              </p:cNvPr>
              <p:cNvSpPr/>
              <p:nvPr/>
            </p:nvSpPr>
            <p:spPr>
              <a:xfrm>
                <a:off x="1607412" y="3396047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3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D16D3E7-7297-7A8D-BAB9-BF543982E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412" y="3396047"/>
                <a:ext cx="2964588" cy="1323439"/>
              </a:xfrm>
              <a:prstGeom prst="rect">
                <a:avLst/>
              </a:prstGeom>
              <a:blipFill>
                <a:blip r:embed="rId4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8CEBAAA-D7C4-519D-E458-A04084DAA5FD}"/>
                  </a:ext>
                </a:extLst>
              </p:cNvPr>
              <p:cNvSpPr/>
              <p:nvPr/>
            </p:nvSpPr>
            <p:spPr>
              <a:xfrm>
                <a:off x="1607412" y="4218628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3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8CEBAAA-D7C4-519D-E458-A04084DAA5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412" y="4218628"/>
                <a:ext cx="2964588" cy="1323439"/>
              </a:xfrm>
              <a:prstGeom prst="rect">
                <a:avLst/>
              </a:prstGeom>
              <a:blipFill>
                <a:blip r:embed="rId5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1DD82F9-BC43-57E3-0754-1BCC163FB49A}"/>
                  </a:ext>
                </a:extLst>
              </p:cNvPr>
              <p:cNvSpPr/>
              <p:nvPr/>
            </p:nvSpPr>
            <p:spPr>
              <a:xfrm>
                <a:off x="4761423" y="3396047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3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1DD82F9-BC43-57E3-0754-1BCC163FB4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423" y="3396047"/>
                <a:ext cx="2964588" cy="1323439"/>
              </a:xfrm>
              <a:prstGeom prst="rect">
                <a:avLst/>
              </a:prstGeom>
              <a:blipFill>
                <a:blip r:embed="rId6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BDD4C6-6DCC-8FB8-1B43-C32458F52353}"/>
                  </a:ext>
                </a:extLst>
              </p:cNvPr>
              <p:cNvSpPr/>
              <p:nvPr/>
            </p:nvSpPr>
            <p:spPr>
              <a:xfrm>
                <a:off x="4761423" y="4247475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3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BDD4C6-6DCC-8FB8-1B43-C32458F523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423" y="4247475"/>
                <a:ext cx="2964588" cy="1323439"/>
              </a:xfrm>
              <a:prstGeom prst="rect">
                <a:avLst/>
              </a:prstGeom>
              <a:blipFill>
                <a:blip r:embed="rId7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14C8DC8-6759-B136-05F7-28111AF84E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185928"/>
              </p:ext>
            </p:extLst>
          </p:nvPr>
        </p:nvGraphicFramePr>
        <p:xfrm>
          <a:off x="722823" y="2031127"/>
          <a:ext cx="8077200" cy="85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8077072" imgH="638331" progId="Excel.Sheet.12">
                  <p:embed/>
                </p:oleObj>
              </mc:Choice>
              <mc:Fallback>
                <p:oleObj name="Worksheet" r:id="rId8" imgW="8077072" imgH="6383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2823" y="2031127"/>
                        <a:ext cx="8077200" cy="85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9C9F58E-AE63-E71E-968D-74F7ADBB52B7}"/>
                  </a:ext>
                </a:extLst>
              </p:cNvPr>
              <p:cNvSpPr/>
              <p:nvPr/>
            </p:nvSpPr>
            <p:spPr>
              <a:xfrm>
                <a:off x="1607412" y="5041208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3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9C9F58E-AE63-E71E-968D-74F7ADBB52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412" y="5041208"/>
                <a:ext cx="2964588" cy="1323439"/>
              </a:xfrm>
              <a:prstGeom prst="rect">
                <a:avLst/>
              </a:prstGeom>
              <a:blipFill>
                <a:blip r:embed="rId10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9E000C9-0C81-397B-BA76-815AE6BA09BD}"/>
                  </a:ext>
                </a:extLst>
              </p:cNvPr>
              <p:cNvSpPr/>
              <p:nvPr/>
            </p:nvSpPr>
            <p:spPr>
              <a:xfrm>
                <a:off x="4761423" y="5098902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3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9E000C9-0C81-397B-BA76-815AE6BA09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423" y="5098902"/>
                <a:ext cx="2964588" cy="1323439"/>
              </a:xfrm>
              <a:prstGeom prst="rect">
                <a:avLst/>
              </a:prstGeom>
              <a:blipFill>
                <a:blip r:embed="rId11"/>
                <a:stretch>
                  <a:fillRect t="-100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611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5A4A2E-02EC-2FBA-45CB-C8A2190B0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B95E5ED5-F47D-5D25-E147-8B990CB33610}"/>
              </a:ext>
            </a:extLst>
          </p:cNvPr>
          <p:cNvGraphicFramePr>
            <a:graphicFrameLocks noGrp="1"/>
          </p:cNvGraphicFramePr>
          <p:nvPr/>
        </p:nvGraphicFramePr>
        <p:xfrm>
          <a:off x="117714" y="2417373"/>
          <a:ext cx="8873282" cy="365464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36641">
                  <a:extLst>
                    <a:ext uri="{9D8B030D-6E8A-4147-A177-3AD203B41FA5}">
                      <a16:colId xmlns:a16="http://schemas.microsoft.com/office/drawing/2014/main" val="297541662"/>
                    </a:ext>
                  </a:extLst>
                </a:gridCol>
                <a:gridCol w="4436641">
                  <a:extLst>
                    <a:ext uri="{9D8B030D-6E8A-4147-A177-3AD203B41FA5}">
                      <a16:colId xmlns:a16="http://schemas.microsoft.com/office/drawing/2014/main" val="2378225381"/>
                    </a:ext>
                  </a:extLst>
                </a:gridCol>
              </a:tblGrid>
              <a:tr h="36546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658367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4960112B-CB33-C152-7CA6-8D8978C3D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F5B4B4-9C5E-20E6-4C8D-FA3E667BE508}"/>
              </a:ext>
            </a:extLst>
          </p:cNvPr>
          <p:cNvSpPr/>
          <p:nvPr/>
        </p:nvSpPr>
        <p:spPr>
          <a:xfrm>
            <a:off x="484225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37A4B59-0539-A2D6-5C5D-45D9A62BB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085" y="173910"/>
            <a:ext cx="1327676" cy="1327676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FF917BBF-0DFF-DF4D-FB70-BAFCD2330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14" y="138191"/>
            <a:ext cx="1327675" cy="1327675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8C209C24-BE77-9B6F-62F2-C687A32DD4EA}"/>
              </a:ext>
            </a:extLst>
          </p:cNvPr>
          <p:cNvSpPr/>
          <p:nvPr/>
        </p:nvSpPr>
        <p:spPr>
          <a:xfrm>
            <a:off x="177848" y="2540663"/>
            <a:ext cx="4712794" cy="286232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dirty="0"/>
              <a:t>“Ping–Pong Recall”</a:t>
            </a:r>
          </a:p>
          <a:p>
            <a:r>
              <a:rPr lang="en-US" sz="2000" dirty="0"/>
              <a:t>One partner says the question, the other fires back the answer </a:t>
            </a:r>
            <a:r>
              <a:rPr lang="en-US" sz="2000" i="1" dirty="0"/>
              <a:t>instantly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Example:</a:t>
            </a:r>
            <a:br>
              <a:rPr lang="en-US" sz="2000" dirty="0"/>
            </a:br>
            <a:r>
              <a:rPr lang="en-US" sz="2000" dirty="0"/>
              <a:t>Partner A: “7×7?”</a:t>
            </a:r>
            <a:br>
              <a:rPr lang="en-US" sz="2000" dirty="0"/>
            </a:br>
            <a:r>
              <a:rPr lang="en-US" sz="2000" dirty="0"/>
              <a:t>Partner B: “49!”</a:t>
            </a:r>
          </a:p>
          <a:p>
            <a:br>
              <a:rPr lang="en-US" sz="2000" dirty="0"/>
            </a:br>
            <a:r>
              <a:rPr lang="en-US" sz="2000" dirty="0"/>
              <a:t>Then swap.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5F756F5-643A-5725-1FEB-B1F0A5D0F78B}"/>
              </a:ext>
            </a:extLst>
          </p:cNvPr>
          <p:cNvSpPr txBox="1"/>
          <p:nvPr/>
        </p:nvSpPr>
        <p:spPr>
          <a:xfrm>
            <a:off x="4685641" y="2574722"/>
            <a:ext cx="457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/>
              <a:t>“Missing Number Challenge”</a:t>
            </a:r>
          </a:p>
          <a:p>
            <a:pPr>
              <a:buNone/>
            </a:pPr>
            <a:r>
              <a:rPr lang="en-US" sz="2000" dirty="0"/>
              <a:t>Partner A gives the </a:t>
            </a:r>
            <a:r>
              <a:rPr lang="en-US" sz="2000" i="1" dirty="0"/>
              <a:t>answer</a:t>
            </a:r>
            <a:r>
              <a:rPr lang="en-US" sz="2000" dirty="0"/>
              <a:t>, </a:t>
            </a:r>
          </a:p>
          <a:p>
            <a:pPr>
              <a:buNone/>
            </a:pPr>
            <a:r>
              <a:rPr lang="en-US" sz="2000" dirty="0"/>
              <a:t>Partner B says the fact.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Example:</a:t>
            </a:r>
            <a:br>
              <a:rPr lang="en-US" sz="2000" dirty="0"/>
            </a:br>
            <a:r>
              <a:rPr lang="en-US" sz="2000" dirty="0"/>
              <a:t>A: “42.”</a:t>
            </a:r>
            <a:br>
              <a:rPr lang="en-US" sz="2000" dirty="0"/>
            </a:br>
            <a:r>
              <a:rPr lang="en-US" sz="2000" dirty="0"/>
              <a:t>B: “That’s 7×6.”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Then swap.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2834962-4974-1241-5D4C-1F5ECEC5F1E2}"/>
              </a:ext>
            </a:extLst>
          </p:cNvPr>
          <p:cNvSpPr/>
          <p:nvPr/>
        </p:nvSpPr>
        <p:spPr>
          <a:xfrm>
            <a:off x="739703" y="907632"/>
            <a:ext cx="77180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Focus on:</a:t>
            </a:r>
          </a:p>
          <a:p>
            <a:pPr algn="ctr"/>
            <a:r>
              <a:rPr lang="en-US" sz="4000" dirty="0"/>
              <a:t>3 x 3, </a:t>
            </a:r>
            <a:r>
              <a:rPr lang="en-US" sz="4000" dirty="0">
                <a:solidFill>
                  <a:srgbClr val="FF0000"/>
                </a:solidFill>
              </a:rPr>
              <a:t>4 x 3</a:t>
            </a:r>
            <a:r>
              <a:rPr lang="en-US" sz="4000" dirty="0"/>
              <a:t>, 5x 3, </a:t>
            </a:r>
            <a:r>
              <a:rPr lang="en-US" sz="4000" dirty="0">
                <a:solidFill>
                  <a:srgbClr val="FF0000"/>
                </a:solidFill>
              </a:rPr>
              <a:t>6x 3</a:t>
            </a:r>
            <a:r>
              <a:rPr lang="en-US" sz="4000" dirty="0"/>
              <a:t>, 7 x 3 and </a:t>
            </a:r>
            <a:r>
              <a:rPr lang="en-US" sz="4000" dirty="0">
                <a:solidFill>
                  <a:srgbClr val="FF0000"/>
                </a:solidFill>
              </a:rPr>
              <a:t>8 x 7 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982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408903" y="1356866"/>
            <a:ext cx="7275871" cy="1432675"/>
            <a:chOff x="2998838" y="1281028"/>
            <a:chExt cx="7275871" cy="14326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8"/>
              <a:ext cx="5938682" cy="1432675"/>
            </a:xfrm>
            <a:prstGeom prst="wedgeRoundRectCallout">
              <a:avLst>
                <a:gd name="adj1" fmla="val -72415"/>
                <a:gd name="adj2" fmla="val 9132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998838" y="1490627"/>
              <a:ext cx="7275871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 x 12 = 3 x 10 + 3 x 2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98839" y="4068460"/>
            <a:ext cx="46457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00B050"/>
                </a:solidFill>
              </a:rPr>
              <a:t>True</a:t>
            </a:r>
            <a:endParaRPr lang="en-GB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885</TotalTime>
  <Words>248</Words>
  <Application>Microsoft Office PowerPoint</Application>
  <PresentationFormat>On-screen Show (4:3)</PresentationFormat>
  <Paragraphs>51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Arial</vt:lpstr>
      <vt:lpstr>Calibri</vt:lpstr>
      <vt:lpstr>Cambria Math</vt:lpstr>
      <vt:lpstr>Comic Sans MS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56</cp:revision>
  <dcterms:created xsi:type="dcterms:W3CDTF">2013-01-27T09:14:16Z</dcterms:created>
  <dcterms:modified xsi:type="dcterms:W3CDTF">2025-12-04T18:54:44Z</dcterms:modified>
  <cp:category/>
</cp:coreProperties>
</file>