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73" r:id="rId3"/>
    <p:sldId id="257" r:id="rId4"/>
    <p:sldId id="274" r:id="rId5"/>
    <p:sldId id="275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8" y="32893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088298" y="811894"/>
            <a:ext cx="57181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X3 table</a:t>
            </a:r>
          </a:p>
          <a:p>
            <a:pPr algn="ctr"/>
            <a:r>
              <a:rPr lang="en-GB" sz="5400" dirty="0"/>
              <a:t>Missing Numbers</a:t>
            </a:r>
          </a:p>
        </p:txBody>
      </p:sp>
      <p:pic>
        <p:nvPicPr>
          <p:cNvPr id="7" name="Picture 6" descr="A cartoon of a green hat&#10;&#10;AI-generated content may be incorrect.">
            <a:extLst>
              <a:ext uri="{FF2B5EF4-FFF2-40B4-BE49-F238E27FC236}">
                <a16:creationId xmlns:a16="http://schemas.microsoft.com/office/drawing/2014/main" id="{0AFE0D08-6E25-5E0B-5743-7DD5680C86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236" t="26523" r="24630" b="31040"/>
          <a:stretch>
            <a:fillRect/>
          </a:stretch>
        </p:blipFill>
        <p:spPr>
          <a:xfrm>
            <a:off x="3307094" y="2497820"/>
            <a:ext cx="3748608" cy="3587922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292331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94D89314-A15D-BE10-E04F-D8D4EB2F3EF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7196D896-8068-6EA8-6958-E2D973E59B0B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BEB1682-A99D-F87A-63DD-721D5F326079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8CDE78-6AAA-F4F4-6E94-9AD507142C78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86C02B-6A03-8916-39F5-38E863F36441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F974EEA-7F6D-6FDC-26C0-DFDBF76D3C03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1F6FBA1-6338-A37A-B1CA-3BB6A91FBFBF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CA55B4E-E47E-8EC5-D103-B6EBFA7E2AA4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F79C0F1-869F-D857-2031-A2CECAC36187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57BC76F-4346-2955-3968-AA3AA3565C76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2FFADF6-5E31-2432-B8B7-F79A0829026C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DBDC0D5-5EBD-FE69-A947-2A582BB13118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59" name="Arrow: Curved Down 58">
              <a:extLst>
                <a:ext uri="{FF2B5EF4-FFF2-40B4-BE49-F238E27FC236}">
                  <a16:creationId xmlns:a16="http://schemas.microsoft.com/office/drawing/2014/main" id="{96C47586-CCE3-F267-5A6D-C5F17B3454F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89EAA59-8761-593C-F846-A5DD2F42BF1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F2A85C4-B5AE-19BB-0C80-D90472B330AB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2841BC68-1020-98BE-0ADC-7529787E886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E527824-F553-398F-7A0D-EBABC67B64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3B97C16-7A35-3D33-1BA1-58707601EB98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66" name="Arrow: Curved Down 65">
              <a:extLst>
                <a:ext uri="{FF2B5EF4-FFF2-40B4-BE49-F238E27FC236}">
                  <a16:creationId xmlns:a16="http://schemas.microsoft.com/office/drawing/2014/main" id="{1E1E38D8-6E06-2CFF-50BD-68CA46FA2CD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E0AFE8F-0B57-3FBE-C75E-69822BCE05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4EF4F12-A30A-8A52-D79D-87721555BFE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69" name="Arrow: Curved Down 68">
              <a:extLst>
                <a:ext uri="{FF2B5EF4-FFF2-40B4-BE49-F238E27FC236}">
                  <a16:creationId xmlns:a16="http://schemas.microsoft.com/office/drawing/2014/main" id="{A7CC8575-E65E-BDD6-F902-A67659DC1F6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35713EE-8656-CF73-AE01-573F52E81D2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C8227D5-DE65-E383-4064-B20B8317C21F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72" name="Arrow: Curved Down 71">
              <a:extLst>
                <a:ext uri="{FF2B5EF4-FFF2-40B4-BE49-F238E27FC236}">
                  <a16:creationId xmlns:a16="http://schemas.microsoft.com/office/drawing/2014/main" id="{B6236DC2-1CA6-B9FF-C8C4-1845BD40E35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9DD4875-25E3-647B-503F-F456BD0B5A0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F8836BA-B7CD-E063-587E-CC24563F2B05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75" name="Arrow: Curved Down 74">
              <a:extLst>
                <a:ext uri="{FF2B5EF4-FFF2-40B4-BE49-F238E27FC236}">
                  <a16:creationId xmlns:a16="http://schemas.microsoft.com/office/drawing/2014/main" id="{A9B6A66E-C8A9-ABA0-56D5-88379C058CE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6298F02-467E-894B-510A-20203236685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76BDBEF-52ED-5172-FA92-92B543F5B67E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78" name="Arrow: Curved Down 77">
              <a:extLst>
                <a:ext uri="{FF2B5EF4-FFF2-40B4-BE49-F238E27FC236}">
                  <a16:creationId xmlns:a16="http://schemas.microsoft.com/office/drawing/2014/main" id="{6FE1A9E8-C666-AB90-C80C-EB51BC78784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E85ABA2-3C8C-7200-6706-0AE7949B07C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F69E90A-CB92-8AF0-09DE-B95615726EB9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81" name="Arrow: Curved Down 80">
              <a:extLst>
                <a:ext uri="{FF2B5EF4-FFF2-40B4-BE49-F238E27FC236}">
                  <a16:creationId xmlns:a16="http://schemas.microsoft.com/office/drawing/2014/main" id="{FBCF22C7-FF9F-3CEC-D7B9-DD49CD77CD7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A78B453-E83F-917B-5983-EF63AA122B4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13FA1E4-0018-E1F8-F55C-393F9D35BEAF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84" name="Arrow: Curved Down 83">
              <a:extLst>
                <a:ext uri="{FF2B5EF4-FFF2-40B4-BE49-F238E27FC236}">
                  <a16:creationId xmlns:a16="http://schemas.microsoft.com/office/drawing/2014/main" id="{AB2DF76F-4F9E-0767-D345-2138962EB05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8BD786D-7256-41E4-02FA-BDB53DD6A17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06D1E9E7-25D8-8A09-BD73-BBC37D083C10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3s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4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8" grpId="0"/>
      <p:bldP spid="49" grpId="0"/>
      <p:bldP spid="50" grpId="0"/>
      <p:bldP spid="51" grpId="0"/>
      <p:bldP spid="52" grpId="0"/>
      <p:bldP spid="56" grpId="0"/>
      <p:bldP spid="57" grpId="0"/>
      <p:bldP spid="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1CA58858-A524-56E5-39F6-D45F2470B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13" y="1858436"/>
            <a:ext cx="1122351" cy="123396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E324EF6-949C-14C4-859F-3859E037013D}"/>
              </a:ext>
            </a:extLst>
          </p:cNvPr>
          <p:cNvSpPr/>
          <p:nvPr/>
        </p:nvSpPr>
        <p:spPr>
          <a:xfrm>
            <a:off x="1317523" y="302793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x ? = 12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BDE5163-7457-0BC6-0B40-3656B106DD64}"/>
              </a:ext>
            </a:extLst>
          </p:cNvPr>
          <p:cNvGrpSpPr/>
          <p:nvPr/>
        </p:nvGrpSpPr>
        <p:grpSpPr>
          <a:xfrm>
            <a:off x="2428569" y="1432845"/>
            <a:ext cx="5938682" cy="1432675"/>
            <a:chOff x="2330246" y="1432162"/>
            <a:chExt cx="5938682" cy="1432675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8E5B081D-C089-08E9-6D0C-C3318E5B6A60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F838A8-73E1-F110-5C98-11CC486C5474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This means 3 groups of the same number makes </a:t>
              </a:r>
              <a:r>
                <a:rPr lang="en-US" sz="2800" b="1" dirty="0"/>
                <a:t>12 altogether.</a:t>
              </a:r>
              <a:endParaRPr lang="en-GB" sz="28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DD2BF22-E7C0-AEB8-2105-A8C13E37E9B0}"/>
              </a:ext>
            </a:extLst>
          </p:cNvPr>
          <p:cNvGrpSpPr/>
          <p:nvPr/>
        </p:nvGrpSpPr>
        <p:grpSpPr>
          <a:xfrm>
            <a:off x="2428569" y="1432845"/>
            <a:ext cx="5938682" cy="1432675"/>
            <a:chOff x="2227007" y="3511685"/>
            <a:chExt cx="5938682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491D8EED-2687-0E79-9F0F-338BABC05B90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3486A63-8E12-38A3-7C93-220BA354A9CD}"/>
                </a:ext>
              </a:extLst>
            </p:cNvPr>
            <p:cNvSpPr txBox="1"/>
            <p:nvPr/>
          </p:nvSpPr>
          <p:spPr>
            <a:xfrm>
              <a:off x="3205316" y="3966412"/>
              <a:ext cx="399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Imagine </a:t>
              </a:r>
              <a:r>
                <a:rPr lang="en-US" sz="2800" b="1" dirty="0"/>
                <a:t>3 empty groups.</a:t>
              </a:r>
              <a:endParaRPr lang="en-GB" sz="28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E409DEA-35CE-1D9C-0D80-E61218F7AACA}"/>
              </a:ext>
            </a:extLst>
          </p:cNvPr>
          <p:cNvGrpSpPr/>
          <p:nvPr/>
        </p:nvGrpSpPr>
        <p:grpSpPr>
          <a:xfrm>
            <a:off x="2428569" y="1432845"/>
            <a:ext cx="5938682" cy="1432675"/>
            <a:chOff x="2227007" y="3511685"/>
            <a:chExt cx="5938682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153B16F1-ECDB-39A2-7356-3709376CE3C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8A8EECD-05C8-C624-12CD-874874D8A743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All</a:t>
              </a:r>
              <a:r>
                <a:rPr lang="en-US" sz="2800" dirty="0"/>
                <a:t> the groups </a:t>
              </a:r>
              <a:r>
                <a:rPr lang="en-US" sz="2800" b="1" dirty="0"/>
                <a:t>together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must add up to </a:t>
              </a:r>
              <a:r>
                <a:rPr lang="en-US" sz="2800" b="1" dirty="0"/>
                <a:t>12</a:t>
              </a:r>
              <a:r>
                <a:rPr lang="en-US" sz="2800" dirty="0"/>
                <a:t>.</a:t>
              </a:r>
              <a:endParaRPr lang="en-GB" sz="2800" dirty="0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73FCA3C-390B-9869-3174-3D1A27D4C77F}"/>
              </a:ext>
            </a:extLst>
          </p:cNvPr>
          <p:cNvGrpSpPr/>
          <p:nvPr/>
        </p:nvGrpSpPr>
        <p:grpSpPr>
          <a:xfrm>
            <a:off x="1165653" y="4354122"/>
            <a:ext cx="7151208" cy="1071716"/>
            <a:chOff x="1165653" y="4354122"/>
            <a:chExt cx="7151208" cy="1071716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E98E617E-A233-C5E1-E3CA-F5DF81127331}"/>
                </a:ext>
              </a:extLst>
            </p:cNvPr>
            <p:cNvSpPr/>
            <p:nvPr/>
          </p:nvSpPr>
          <p:spPr>
            <a:xfrm>
              <a:off x="1165653" y="4354122"/>
              <a:ext cx="2032819" cy="107171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5044C3CE-009C-89C6-FF12-AFE0A09DDE86}"/>
                </a:ext>
              </a:extLst>
            </p:cNvPr>
            <p:cNvSpPr/>
            <p:nvPr/>
          </p:nvSpPr>
          <p:spPr>
            <a:xfrm>
              <a:off x="3731752" y="4354122"/>
              <a:ext cx="2032819" cy="107171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44446BEE-7E1D-030F-5842-FB06168B0102}"/>
                </a:ext>
              </a:extLst>
            </p:cNvPr>
            <p:cNvSpPr/>
            <p:nvPr/>
          </p:nvSpPr>
          <p:spPr>
            <a:xfrm>
              <a:off x="6284042" y="4354122"/>
              <a:ext cx="2032819" cy="107171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3" name="Picture 7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76444C7-AEA7-3B37-DD90-2A104EC20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6399" y="3316087"/>
            <a:ext cx="406865" cy="406865"/>
          </a:xfrm>
          <a:prstGeom prst="rect">
            <a:avLst/>
          </a:prstGeom>
        </p:spPr>
      </p:pic>
      <p:pic>
        <p:nvPicPr>
          <p:cNvPr id="74" name="Picture 7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05551FD-A2CD-5DE7-0751-4793FC26D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8796" y="3316087"/>
            <a:ext cx="406865" cy="406865"/>
          </a:xfrm>
          <a:prstGeom prst="rect">
            <a:avLst/>
          </a:prstGeom>
        </p:spPr>
      </p:pic>
      <p:pic>
        <p:nvPicPr>
          <p:cNvPr id="75" name="Picture 7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F4601305-9BDF-7741-CB94-31FD2AD17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193" y="3316087"/>
            <a:ext cx="406865" cy="406865"/>
          </a:xfrm>
          <a:prstGeom prst="rect">
            <a:avLst/>
          </a:prstGeom>
        </p:spPr>
      </p:pic>
      <p:pic>
        <p:nvPicPr>
          <p:cNvPr id="76" name="Picture 7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075514B-6CA4-AF07-C50C-492013D4E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3590" y="3316087"/>
            <a:ext cx="406865" cy="406865"/>
          </a:xfrm>
          <a:prstGeom prst="rect">
            <a:avLst/>
          </a:prstGeom>
        </p:spPr>
      </p:pic>
      <p:pic>
        <p:nvPicPr>
          <p:cNvPr id="77" name="Picture 7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29A68E0-8704-DCAA-A384-9F74E4AC3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5987" y="3316087"/>
            <a:ext cx="406865" cy="406865"/>
          </a:xfrm>
          <a:prstGeom prst="rect">
            <a:avLst/>
          </a:prstGeom>
        </p:spPr>
      </p:pic>
      <p:pic>
        <p:nvPicPr>
          <p:cNvPr id="78" name="Picture 7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29C2176-38A8-B54E-CCB8-D24973D488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8384" y="3316087"/>
            <a:ext cx="406865" cy="406865"/>
          </a:xfrm>
          <a:prstGeom prst="rect">
            <a:avLst/>
          </a:prstGeom>
        </p:spPr>
      </p:pic>
      <p:pic>
        <p:nvPicPr>
          <p:cNvPr id="79" name="Picture 7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6BB0B59-09FC-0D4C-4274-F25664AB2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781" y="3316087"/>
            <a:ext cx="406865" cy="406865"/>
          </a:xfrm>
          <a:prstGeom prst="rect">
            <a:avLst/>
          </a:prstGeom>
        </p:spPr>
      </p:pic>
      <p:pic>
        <p:nvPicPr>
          <p:cNvPr id="80" name="Picture 7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9DDC77A-002F-D196-9C94-79EFF4C1F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3178" y="3316087"/>
            <a:ext cx="406865" cy="406865"/>
          </a:xfrm>
          <a:prstGeom prst="rect">
            <a:avLst/>
          </a:prstGeom>
        </p:spPr>
      </p:pic>
      <p:pic>
        <p:nvPicPr>
          <p:cNvPr id="81" name="Picture 8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D7DB8D8-314D-84B1-5F51-4C4221E5A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575" y="3316087"/>
            <a:ext cx="406865" cy="406865"/>
          </a:xfrm>
          <a:prstGeom prst="rect">
            <a:avLst/>
          </a:prstGeom>
        </p:spPr>
      </p:pic>
      <p:pic>
        <p:nvPicPr>
          <p:cNvPr id="82" name="Picture 8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5C8E0AC-A598-AEB6-E5A8-AFD889957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972" y="3316087"/>
            <a:ext cx="406865" cy="406865"/>
          </a:xfrm>
          <a:prstGeom prst="rect">
            <a:avLst/>
          </a:prstGeom>
        </p:spPr>
      </p:pic>
      <p:pic>
        <p:nvPicPr>
          <p:cNvPr id="83" name="Picture 8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E00029F8-52CB-34A4-F705-C61C3603E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0369" y="3316087"/>
            <a:ext cx="406865" cy="406865"/>
          </a:xfrm>
          <a:prstGeom prst="rect">
            <a:avLst/>
          </a:prstGeom>
        </p:spPr>
      </p:pic>
      <p:pic>
        <p:nvPicPr>
          <p:cNvPr id="84" name="Picture 8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494FD4F5-7B5D-6852-0301-8B9CDF84A9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2767" y="3316087"/>
            <a:ext cx="406865" cy="406865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A315A569-90B1-C682-3601-E97B32A99EDA}"/>
              </a:ext>
            </a:extLst>
          </p:cNvPr>
          <p:cNvGrpSpPr/>
          <p:nvPr/>
        </p:nvGrpSpPr>
        <p:grpSpPr>
          <a:xfrm>
            <a:off x="2428569" y="1432845"/>
            <a:ext cx="5938682" cy="1432675"/>
            <a:chOff x="2227007" y="3511685"/>
            <a:chExt cx="5938682" cy="143267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EC5909AF-BD46-5362-1C67-36670A32DF74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050D9CE-119A-3461-8E11-1F7940590746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Put </a:t>
              </a:r>
              <a:r>
                <a:rPr lang="en-US" sz="2800" b="1" dirty="0"/>
                <a:t>1 in each group</a:t>
              </a:r>
              <a:r>
                <a:rPr lang="en-US" sz="2800" dirty="0"/>
                <a:t>, again and again, until you have no more left</a:t>
              </a:r>
              <a:endParaRPr lang="en-GB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0AB61A4-8AC2-8C22-E088-E39D18C810DB}"/>
              </a:ext>
            </a:extLst>
          </p:cNvPr>
          <p:cNvGrpSpPr/>
          <p:nvPr/>
        </p:nvGrpSpPr>
        <p:grpSpPr>
          <a:xfrm>
            <a:off x="2428569" y="1432845"/>
            <a:ext cx="5938682" cy="1432675"/>
            <a:chOff x="2227007" y="3511685"/>
            <a:chExt cx="5938682" cy="1432675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9BB779E9-791D-0CFF-1B0E-C772CC422179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4C8E290-9959-5E0A-E391-57F4F959421F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It took </a:t>
              </a:r>
              <a:r>
                <a:rPr lang="en-US" sz="2800" b="1" dirty="0"/>
                <a:t>4 rounds</a:t>
              </a:r>
              <a:r>
                <a:rPr lang="en-US" sz="2800" dirty="0"/>
                <a:t>, so each group has </a:t>
              </a:r>
              <a:r>
                <a:rPr lang="en-US" sz="2800" b="1" dirty="0"/>
                <a:t>4</a:t>
              </a:r>
              <a:r>
                <a:rPr lang="en-US" sz="2800" dirty="0"/>
                <a:t>.</a:t>
              </a:r>
              <a:endParaRPr lang="en-GB" sz="2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2647178-82A2-91FF-984F-47DFF57F96FE}"/>
              </a:ext>
            </a:extLst>
          </p:cNvPr>
          <p:cNvGrpSpPr/>
          <p:nvPr/>
        </p:nvGrpSpPr>
        <p:grpSpPr>
          <a:xfrm>
            <a:off x="2428569" y="1432845"/>
            <a:ext cx="5938682" cy="1432675"/>
            <a:chOff x="2227007" y="3511685"/>
            <a:chExt cx="5938682" cy="1432675"/>
          </a:xfrm>
        </p:grpSpPr>
        <p:sp>
          <p:nvSpPr>
            <p:cNvPr id="95" name="Speech Bubble: Rectangle with Corners Rounded 94">
              <a:extLst>
                <a:ext uri="{FF2B5EF4-FFF2-40B4-BE49-F238E27FC236}">
                  <a16:creationId xmlns:a16="http://schemas.microsoft.com/office/drawing/2014/main" id="{4D693647-9109-25D8-4FB9-921C78ABB973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CD4AA7B-D672-C10A-75D1-292DF04BE65D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2800" b="1" dirty="0"/>
                <a:t>3 × 4 = 12</a:t>
              </a:r>
              <a:br>
                <a:rPr lang="de-DE" sz="2800" dirty="0"/>
              </a:br>
              <a:r>
                <a:rPr lang="de-DE" sz="2800" dirty="0"/>
                <a:t>So </a:t>
              </a:r>
              <a:r>
                <a:rPr lang="de-DE" sz="2800" b="1" dirty="0"/>
                <a:t>? = 4</a:t>
              </a:r>
              <a:endParaRPr lang="en-GB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-0.03489 0.1893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" y="946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-0.01504 L 0.17813 0.175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953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40052 0.1965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7" y="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15764 0.1849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923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05833 0.1879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939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27223 0.1907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-0.28299 0.1863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49" y="930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-0.06371 0.1849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923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14913 0.1951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40486 0.1921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43" y="960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19149 0.1821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9097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02222 0.1935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" y="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x ?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A21D42-6F7A-5471-67F4-1EAF9D1697CB}"/>
              </a:ext>
            </a:extLst>
          </p:cNvPr>
          <p:cNvGrpSpPr/>
          <p:nvPr/>
        </p:nvGrpSpPr>
        <p:grpSpPr>
          <a:xfrm>
            <a:off x="3037393" y="1692080"/>
            <a:ext cx="3240000" cy="1224097"/>
            <a:chOff x="3116052" y="1907458"/>
            <a:chExt cx="3240000" cy="122409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7BFDC80-D515-D8FA-9247-05200045EC0A}"/>
                </a:ext>
              </a:extLst>
            </p:cNvPr>
            <p:cNvSpPr/>
            <p:nvPr/>
          </p:nvSpPr>
          <p:spPr>
            <a:xfrm>
              <a:off x="3116052" y="1907458"/>
              <a:ext cx="324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DD7CD98-042A-8DE3-F0FA-4C4242C59BA6}"/>
                </a:ext>
              </a:extLst>
            </p:cNvPr>
            <p:cNvSpPr/>
            <p:nvPr/>
          </p:nvSpPr>
          <p:spPr>
            <a:xfrm>
              <a:off x="3116052" y="2531787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DF76D8E-65FB-F930-2DAA-787AB8AA23CA}"/>
                </a:ext>
              </a:extLst>
            </p:cNvPr>
            <p:cNvSpPr/>
            <p:nvPr/>
          </p:nvSpPr>
          <p:spPr>
            <a:xfrm>
              <a:off x="4196052" y="2531787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38FB4EE-2C76-F7ED-5623-B4100F57071A}"/>
                </a:ext>
              </a:extLst>
            </p:cNvPr>
            <p:cNvSpPr/>
            <p:nvPr/>
          </p:nvSpPr>
          <p:spPr>
            <a:xfrm>
              <a:off x="5276052" y="2531787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DCF4E91-7F57-7D5E-F415-0EB99DFB5821}"/>
              </a:ext>
            </a:extLst>
          </p:cNvPr>
          <p:cNvSpPr/>
          <p:nvPr/>
        </p:nvSpPr>
        <p:spPr>
          <a:xfrm>
            <a:off x="3177492" y="2121157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5E7CE0-95EA-FBC0-6C4C-07976B6828F4}"/>
              </a:ext>
            </a:extLst>
          </p:cNvPr>
          <p:cNvSpPr/>
          <p:nvPr/>
        </p:nvSpPr>
        <p:spPr>
          <a:xfrm>
            <a:off x="4272151" y="2121157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EF9811-14F7-6072-905C-7DD03B43D004}"/>
              </a:ext>
            </a:extLst>
          </p:cNvPr>
          <p:cNvSpPr/>
          <p:nvPr/>
        </p:nvSpPr>
        <p:spPr>
          <a:xfrm>
            <a:off x="5366809" y="2121157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C90997-2299-6A56-9FCE-941F1080ADF2}"/>
              </a:ext>
            </a:extLst>
          </p:cNvPr>
          <p:cNvSpPr/>
          <p:nvPr/>
        </p:nvSpPr>
        <p:spPr>
          <a:xfrm>
            <a:off x="4191226" y="1474450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B7AEA-9D97-99EC-6409-36D9B1A14DCA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2FC482-239E-BCFD-011A-9E77F8BBE032}"/>
              </a:ext>
            </a:extLst>
          </p:cNvPr>
          <p:cNvGrpSpPr/>
          <p:nvPr/>
        </p:nvGrpSpPr>
        <p:grpSpPr>
          <a:xfrm>
            <a:off x="3037393" y="1473779"/>
            <a:ext cx="3240000" cy="1570037"/>
            <a:chOff x="7431226" y="1335468"/>
            <a:chExt cx="3240000" cy="157003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67A2E85-91E2-0CF5-9262-461E2EAFFC34}"/>
                </a:ext>
              </a:extLst>
            </p:cNvPr>
            <p:cNvGrpSpPr/>
            <p:nvPr/>
          </p:nvGrpSpPr>
          <p:grpSpPr>
            <a:xfrm>
              <a:off x="7431226" y="1553098"/>
              <a:ext cx="3240000" cy="1224097"/>
              <a:chOff x="3116052" y="1907458"/>
              <a:chExt cx="3240000" cy="1224097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15E1C25-D185-AC0A-1274-A13B26949904}"/>
                  </a:ext>
                </a:extLst>
              </p:cNvPr>
              <p:cNvSpPr/>
              <p:nvPr/>
            </p:nvSpPr>
            <p:spPr>
              <a:xfrm>
                <a:off x="3116052" y="1907458"/>
                <a:ext cx="324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BBC9805C-BB1E-791D-9C87-ECAEE93C4226}"/>
                  </a:ext>
                </a:extLst>
              </p:cNvPr>
              <p:cNvSpPr/>
              <p:nvPr/>
            </p:nvSpPr>
            <p:spPr>
              <a:xfrm>
                <a:off x="311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8BC6DA48-858E-7D2E-694A-99487D243179}"/>
                  </a:ext>
                </a:extLst>
              </p:cNvPr>
              <p:cNvSpPr/>
              <p:nvPr/>
            </p:nvSpPr>
            <p:spPr>
              <a:xfrm>
                <a:off x="419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3EA78196-1DA7-6942-FBD6-A5169438F484}"/>
                  </a:ext>
                </a:extLst>
              </p:cNvPr>
              <p:cNvSpPr/>
              <p:nvPr/>
            </p:nvSpPr>
            <p:spPr>
              <a:xfrm>
                <a:off x="527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B615E63-BD9B-1BFB-99D0-DA63A933FC65}"/>
                </a:ext>
              </a:extLst>
            </p:cNvPr>
            <p:cNvSpPr/>
            <p:nvPr/>
          </p:nvSpPr>
          <p:spPr>
            <a:xfrm>
              <a:off x="7571325" y="198217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117D199-DCD0-4782-0CD6-90616067C65D}"/>
                </a:ext>
              </a:extLst>
            </p:cNvPr>
            <p:cNvSpPr/>
            <p:nvPr/>
          </p:nvSpPr>
          <p:spPr>
            <a:xfrm>
              <a:off x="8665984" y="198217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92F6660-8E54-F664-BC66-8C446A5950AF}"/>
                </a:ext>
              </a:extLst>
            </p:cNvPr>
            <p:cNvSpPr/>
            <p:nvPr/>
          </p:nvSpPr>
          <p:spPr>
            <a:xfrm>
              <a:off x="9760642" y="198217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48A17AE-8858-994C-E68C-27457C00BA08}"/>
                </a:ext>
              </a:extLst>
            </p:cNvPr>
            <p:cNvSpPr/>
            <p:nvPr/>
          </p:nvSpPr>
          <p:spPr>
            <a:xfrm>
              <a:off x="8585059" y="1335468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377052" y="452298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x 6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093546" y="4512146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3 × ___ = 18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589935" y="5524345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004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2AE87A-44B8-DE60-9960-3ADE2EB95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A731F8-24BA-A270-908D-99F49A31B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51B31AD-BFD6-280D-FCBC-C670FB6F2942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?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15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24CF3-54EE-B0AD-A4A9-5D2218CD2875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7ACFC2-B914-DCD4-F2CA-F05AE02FE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4274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53B69E-B44E-9814-7A2F-5437AF8404CA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93CD90-159C-1459-8DE8-58195D0BD3CD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301D19-32BE-08AF-CF26-A18C34E425D3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2EA112-3737-EB4A-F043-C660AB4F1941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FBE00-EB93-4764-5218-92AEA67A65BB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90A6A7-68CF-E263-21D7-D403FBA64EA4}"/>
              </a:ext>
            </a:extLst>
          </p:cNvPr>
          <p:cNvSpPr/>
          <p:nvPr/>
        </p:nvSpPr>
        <p:spPr>
          <a:xfrm>
            <a:off x="1360282" y="369697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15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DC2E1E-300A-0377-8665-A3FCDB25FF4D}"/>
              </a:ext>
            </a:extLst>
          </p:cNvPr>
          <p:cNvSpPr txBox="1"/>
          <p:nvPr/>
        </p:nvSpPr>
        <p:spPr>
          <a:xfrm>
            <a:off x="2104103" y="4501421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5 × ___ = 15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E593A8-F839-E483-1A43-52A0EDA63019}"/>
              </a:ext>
            </a:extLst>
          </p:cNvPr>
          <p:cNvSpPr txBox="1"/>
          <p:nvPr/>
        </p:nvSpPr>
        <p:spPr>
          <a:xfrm>
            <a:off x="589935" y="5472528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45A8C3D-B4A8-0F4F-6782-FF670AE665E5}"/>
              </a:ext>
            </a:extLst>
          </p:cNvPr>
          <p:cNvGrpSpPr/>
          <p:nvPr/>
        </p:nvGrpSpPr>
        <p:grpSpPr>
          <a:xfrm>
            <a:off x="2196785" y="1626850"/>
            <a:ext cx="5411639" cy="1516778"/>
            <a:chOff x="2044385" y="1474450"/>
            <a:chExt cx="5411639" cy="1516778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CB840963-6F63-8605-5694-11CE7B28E1C6}"/>
                </a:ext>
              </a:extLst>
            </p:cNvPr>
            <p:cNvSpPr/>
            <p:nvPr/>
          </p:nvSpPr>
          <p:spPr>
            <a:xfrm>
              <a:off x="2044385" y="1673293"/>
              <a:ext cx="5400000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3CEA94D-1F89-0DFC-F2A0-B365E409E329}"/>
                </a:ext>
              </a:extLst>
            </p:cNvPr>
            <p:cNvGrpSpPr/>
            <p:nvPr/>
          </p:nvGrpSpPr>
          <p:grpSpPr>
            <a:xfrm>
              <a:off x="2044385" y="2067898"/>
              <a:ext cx="1080000" cy="923330"/>
              <a:chOff x="2044385" y="2067898"/>
              <a:chExt cx="1080000" cy="923330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55F70552-23B0-283A-55C7-9BE1DE04B2A0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9CC32EB-4F9B-F7C2-DDB8-604B8E7B4808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BD9B058-C1DB-67B5-436F-9475638D10E9}"/>
                </a:ext>
              </a:extLst>
            </p:cNvPr>
            <p:cNvSpPr/>
            <p:nvPr/>
          </p:nvSpPr>
          <p:spPr>
            <a:xfrm>
              <a:off x="4191226" y="1474450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7458F87-D43B-6F30-36F5-37E168AFBD91}"/>
                </a:ext>
              </a:extLst>
            </p:cNvPr>
            <p:cNvGrpSpPr/>
            <p:nvPr/>
          </p:nvGrpSpPr>
          <p:grpSpPr>
            <a:xfrm>
              <a:off x="3127295" y="2067898"/>
              <a:ext cx="1080000" cy="923330"/>
              <a:chOff x="2044385" y="2067898"/>
              <a:chExt cx="1080000" cy="923330"/>
            </a:xfrm>
          </p:grpSpPr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DD5158D1-7249-FAFD-EB40-67A6FB0A1DC3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36AB1E3-04A3-4DE7-97E5-6BD88D7DD4EC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B95CC6F-8839-E1FE-D518-71B100D2B1D3}"/>
                </a:ext>
              </a:extLst>
            </p:cNvPr>
            <p:cNvGrpSpPr/>
            <p:nvPr/>
          </p:nvGrpSpPr>
          <p:grpSpPr>
            <a:xfrm>
              <a:off x="4210205" y="2067898"/>
              <a:ext cx="1080000" cy="923330"/>
              <a:chOff x="2044385" y="2067898"/>
              <a:chExt cx="1080000" cy="923330"/>
            </a:xfrm>
          </p:grpSpPr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68768967-F24F-E7AD-7266-F1BFD0C7124E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82B800E-0ED9-6292-BD2B-A9825D77DA56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C8407B1-92C5-1B4E-5DFF-18FA7177B057}"/>
                </a:ext>
              </a:extLst>
            </p:cNvPr>
            <p:cNvGrpSpPr/>
            <p:nvPr/>
          </p:nvGrpSpPr>
          <p:grpSpPr>
            <a:xfrm>
              <a:off x="5293115" y="2067898"/>
              <a:ext cx="1080000" cy="923330"/>
              <a:chOff x="2044385" y="2067898"/>
              <a:chExt cx="1080000" cy="923330"/>
            </a:xfrm>
          </p:grpSpPr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2977E4BD-0510-9C7D-97D1-B4234F511892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A939CEE-9B7A-03A9-6A4A-064DD9C08D46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2722089-D886-4A21-2B6C-D8F5B60F6BEA}"/>
                </a:ext>
              </a:extLst>
            </p:cNvPr>
            <p:cNvGrpSpPr/>
            <p:nvPr/>
          </p:nvGrpSpPr>
          <p:grpSpPr>
            <a:xfrm>
              <a:off x="6376024" y="2067898"/>
              <a:ext cx="1080000" cy="923330"/>
              <a:chOff x="2044385" y="2067898"/>
              <a:chExt cx="1080000" cy="923330"/>
            </a:xfrm>
          </p:grpSpPr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20945FA7-A353-6FF8-4E4C-02FA9F0EABE9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8C41CA3-7502-CE12-FD96-72EC05B0B951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84A1A3E-C4B8-0913-3387-894F9454D4BB}"/>
              </a:ext>
            </a:extLst>
          </p:cNvPr>
          <p:cNvGrpSpPr/>
          <p:nvPr/>
        </p:nvGrpSpPr>
        <p:grpSpPr>
          <a:xfrm>
            <a:off x="2185146" y="1641360"/>
            <a:ext cx="5411639" cy="1516778"/>
            <a:chOff x="2044385" y="1474450"/>
            <a:chExt cx="5411639" cy="151677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07CD190-B894-8CF7-9ABF-E4A90AE689D4}"/>
                </a:ext>
              </a:extLst>
            </p:cNvPr>
            <p:cNvSpPr/>
            <p:nvPr/>
          </p:nvSpPr>
          <p:spPr>
            <a:xfrm>
              <a:off x="2044385" y="1673293"/>
              <a:ext cx="5400000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3399213-3C0E-407F-0953-884024450A1B}"/>
                </a:ext>
              </a:extLst>
            </p:cNvPr>
            <p:cNvGrpSpPr/>
            <p:nvPr/>
          </p:nvGrpSpPr>
          <p:grpSpPr>
            <a:xfrm>
              <a:off x="2044385" y="2067898"/>
              <a:ext cx="1080000" cy="923330"/>
              <a:chOff x="2044385" y="2067898"/>
              <a:chExt cx="1080000" cy="923330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6E5025A2-64B9-1CE1-36E6-1E3C20ECC05F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87EE866-A5FE-4365-2C11-7670A9A424F2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714DCDF-B276-F342-8D73-CC465C9C2E9D}"/>
                </a:ext>
              </a:extLst>
            </p:cNvPr>
            <p:cNvSpPr/>
            <p:nvPr/>
          </p:nvSpPr>
          <p:spPr>
            <a:xfrm>
              <a:off x="4191226" y="1474450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19CBF1C-8137-11F6-3FFB-42DC3569F6F1}"/>
                </a:ext>
              </a:extLst>
            </p:cNvPr>
            <p:cNvGrpSpPr/>
            <p:nvPr/>
          </p:nvGrpSpPr>
          <p:grpSpPr>
            <a:xfrm>
              <a:off x="3127295" y="2067898"/>
              <a:ext cx="1080000" cy="923330"/>
              <a:chOff x="2044385" y="2067898"/>
              <a:chExt cx="1080000" cy="923330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1950C7CB-BA59-0F9F-474D-21372A166864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E46B7B3-A16B-6363-38F6-31DBCDE808B6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8DE56D7-E490-2DCE-3D3A-30857DE50739}"/>
                </a:ext>
              </a:extLst>
            </p:cNvPr>
            <p:cNvGrpSpPr/>
            <p:nvPr/>
          </p:nvGrpSpPr>
          <p:grpSpPr>
            <a:xfrm>
              <a:off x="4210205" y="2067898"/>
              <a:ext cx="1080000" cy="923330"/>
              <a:chOff x="2044385" y="2067898"/>
              <a:chExt cx="1080000" cy="923330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6B5D6882-9D0A-D4E2-551A-BB44BF47DD9A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2CC9838-12F3-9075-FCBE-FA4EDC13CF56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3BA9658-6AC6-9B1D-5643-FC1775D22D2F}"/>
                </a:ext>
              </a:extLst>
            </p:cNvPr>
            <p:cNvGrpSpPr/>
            <p:nvPr/>
          </p:nvGrpSpPr>
          <p:grpSpPr>
            <a:xfrm>
              <a:off x="5293115" y="2067898"/>
              <a:ext cx="1080000" cy="923330"/>
              <a:chOff x="2044385" y="2067898"/>
              <a:chExt cx="1080000" cy="923330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A771AFDA-5771-B7E4-98C0-0A24EA60D831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B8D7779-574A-9F3D-3D93-3D83F2E643B7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6F218BD-A2E1-6EC3-467C-1326F28664AA}"/>
                </a:ext>
              </a:extLst>
            </p:cNvPr>
            <p:cNvGrpSpPr/>
            <p:nvPr/>
          </p:nvGrpSpPr>
          <p:grpSpPr>
            <a:xfrm>
              <a:off x="6376024" y="2067898"/>
              <a:ext cx="1080000" cy="923330"/>
              <a:chOff x="2044385" y="2067898"/>
              <a:chExt cx="1080000" cy="923330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6ECD4C8E-28F8-9328-1C23-7149B24E6046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B75D496-A5C8-55A2-390C-64175CAD6F50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00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EA1EBE-7873-E82B-0A3A-72AAE4377C8A}"/>
              </a:ext>
            </a:extLst>
          </p:cNvPr>
          <p:cNvSpPr txBox="1"/>
          <p:nvPr/>
        </p:nvSpPr>
        <p:spPr>
          <a:xfrm>
            <a:off x="916845" y="2771863"/>
            <a:ext cx="27210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 x ? = 21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478064-AA15-3492-9D29-F66CC39B9D83}"/>
              </a:ext>
            </a:extLst>
          </p:cNvPr>
          <p:cNvSpPr txBox="1"/>
          <p:nvPr/>
        </p:nvSpPr>
        <p:spPr>
          <a:xfrm>
            <a:off x="1213048" y="1590797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Draw a bar model to show:</a:t>
            </a:r>
          </a:p>
          <a:p>
            <a:pPr algn="ctr"/>
            <a:endParaRPr lang="en-GB" sz="40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2FB89-0B15-6D9F-4E21-893F621CADAE}"/>
              </a:ext>
            </a:extLst>
          </p:cNvPr>
          <p:cNvSpPr txBox="1"/>
          <p:nvPr/>
        </p:nvSpPr>
        <p:spPr>
          <a:xfrm>
            <a:off x="5783811" y="2744690"/>
            <a:ext cx="27210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7 x ? = 21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A5CC53-17BB-1143-0AD7-3D10BE7D9522}"/>
              </a:ext>
            </a:extLst>
          </p:cNvPr>
          <p:cNvGrpSpPr/>
          <p:nvPr/>
        </p:nvGrpSpPr>
        <p:grpSpPr>
          <a:xfrm>
            <a:off x="690246" y="3662716"/>
            <a:ext cx="3240000" cy="1570037"/>
            <a:chOff x="639098" y="3837560"/>
            <a:chExt cx="3240000" cy="157003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832326A-66C0-3B19-B9CA-D028F8F0B305}"/>
                </a:ext>
              </a:extLst>
            </p:cNvPr>
            <p:cNvGrpSpPr/>
            <p:nvPr/>
          </p:nvGrpSpPr>
          <p:grpSpPr>
            <a:xfrm>
              <a:off x="639098" y="4043106"/>
              <a:ext cx="3240000" cy="1224097"/>
              <a:chOff x="3116052" y="1907458"/>
              <a:chExt cx="3240000" cy="1224097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19284791-BBAB-E397-DF6D-73F898B86E89}"/>
                  </a:ext>
                </a:extLst>
              </p:cNvPr>
              <p:cNvSpPr/>
              <p:nvPr/>
            </p:nvSpPr>
            <p:spPr>
              <a:xfrm>
                <a:off x="3116052" y="1907458"/>
                <a:ext cx="324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5BAD6AE6-97B1-E2DA-D80B-ECB86910A74E}"/>
                  </a:ext>
                </a:extLst>
              </p:cNvPr>
              <p:cNvSpPr/>
              <p:nvPr/>
            </p:nvSpPr>
            <p:spPr>
              <a:xfrm>
                <a:off x="311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33C3527D-6588-D64D-59B8-F04C59AA32B3}"/>
                  </a:ext>
                </a:extLst>
              </p:cNvPr>
              <p:cNvSpPr/>
              <p:nvPr/>
            </p:nvSpPr>
            <p:spPr>
              <a:xfrm>
                <a:off x="419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6DA3A55D-9061-40F1-3BCF-B1A59C9298FE}"/>
                  </a:ext>
                </a:extLst>
              </p:cNvPr>
              <p:cNvSpPr/>
              <p:nvPr/>
            </p:nvSpPr>
            <p:spPr>
              <a:xfrm>
                <a:off x="527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8DA9916-FAE7-EE56-C989-2D14F39A92F0}"/>
                </a:ext>
              </a:extLst>
            </p:cNvPr>
            <p:cNvSpPr/>
            <p:nvPr/>
          </p:nvSpPr>
          <p:spPr>
            <a:xfrm>
              <a:off x="738735" y="44842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C3089CC-DD0C-2236-2DAF-F59ED1535860}"/>
                </a:ext>
              </a:extLst>
            </p:cNvPr>
            <p:cNvSpPr/>
            <p:nvPr/>
          </p:nvSpPr>
          <p:spPr>
            <a:xfrm>
              <a:off x="1833394" y="44842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09FA9C5-C781-B4AB-87FF-D980F2C049D9}"/>
                </a:ext>
              </a:extLst>
            </p:cNvPr>
            <p:cNvSpPr/>
            <p:nvPr/>
          </p:nvSpPr>
          <p:spPr>
            <a:xfrm>
              <a:off x="2928052" y="44842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9EDA5C6-E874-DC98-FF73-242628AE04DB}"/>
                </a:ext>
              </a:extLst>
            </p:cNvPr>
            <p:cNvSpPr/>
            <p:nvPr/>
          </p:nvSpPr>
          <p:spPr>
            <a:xfrm>
              <a:off x="1752469" y="3837560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4BA5C82-D8AB-6B8B-F269-F887B7C26E71}"/>
              </a:ext>
            </a:extLst>
          </p:cNvPr>
          <p:cNvGrpSpPr/>
          <p:nvPr/>
        </p:nvGrpSpPr>
        <p:grpSpPr>
          <a:xfrm>
            <a:off x="5179875" y="3662716"/>
            <a:ext cx="3692179" cy="1549490"/>
            <a:chOff x="5149277" y="3697166"/>
            <a:chExt cx="3692179" cy="154949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098950BE-A1D3-D62B-8154-9284121B4C30}"/>
                </a:ext>
              </a:extLst>
            </p:cNvPr>
            <p:cNvSpPr/>
            <p:nvPr/>
          </p:nvSpPr>
          <p:spPr>
            <a:xfrm>
              <a:off x="5316681" y="3902712"/>
              <a:ext cx="330877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6367BF9-5810-97CE-DF24-D2FF73F701B7}"/>
                </a:ext>
              </a:extLst>
            </p:cNvPr>
            <p:cNvSpPr/>
            <p:nvPr/>
          </p:nvSpPr>
          <p:spPr>
            <a:xfrm>
              <a:off x="6461448" y="369716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3F5A4D9-3177-67F7-FCAC-B27F7922C3EC}"/>
                </a:ext>
              </a:extLst>
            </p:cNvPr>
            <p:cNvGrpSpPr/>
            <p:nvPr/>
          </p:nvGrpSpPr>
          <p:grpSpPr>
            <a:xfrm>
              <a:off x="5149277" y="4323326"/>
              <a:ext cx="851408" cy="923330"/>
              <a:chOff x="5180673" y="4337889"/>
              <a:chExt cx="851409" cy="923330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5E6AE774-8A1E-25DC-DBEE-F3B6604C98FA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96ACEE6-E87B-2D9B-96A4-F6FB4961576C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C15733B0-C1ED-DBB6-3887-FB2AD5D33977}"/>
                </a:ext>
              </a:extLst>
            </p:cNvPr>
            <p:cNvGrpSpPr/>
            <p:nvPr/>
          </p:nvGrpSpPr>
          <p:grpSpPr>
            <a:xfrm>
              <a:off x="5622739" y="4323326"/>
              <a:ext cx="851408" cy="923330"/>
              <a:chOff x="5180673" y="4337889"/>
              <a:chExt cx="851409" cy="923330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2083E5EE-31AB-FE71-D050-57624860DF76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2CB8E5B-DF40-C896-B54A-FD801370FF94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A7BB999B-556D-6600-155C-0407DC455254}"/>
                </a:ext>
              </a:extLst>
            </p:cNvPr>
            <p:cNvGrpSpPr/>
            <p:nvPr/>
          </p:nvGrpSpPr>
          <p:grpSpPr>
            <a:xfrm>
              <a:off x="6096201" y="4323326"/>
              <a:ext cx="851408" cy="923330"/>
              <a:chOff x="5180673" y="4337889"/>
              <a:chExt cx="851409" cy="923330"/>
            </a:xfrm>
          </p:grpSpPr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05426ACD-97FE-3000-C97D-EF37D4FBCAC6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E76C579-192B-BC99-F832-E1B14BEAEB15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3968247-56A5-73D5-AD67-851B44974211}"/>
                </a:ext>
              </a:extLst>
            </p:cNvPr>
            <p:cNvGrpSpPr/>
            <p:nvPr/>
          </p:nvGrpSpPr>
          <p:grpSpPr>
            <a:xfrm>
              <a:off x="6569663" y="4323326"/>
              <a:ext cx="851408" cy="923330"/>
              <a:chOff x="5180673" y="4337889"/>
              <a:chExt cx="851409" cy="923330"/>
            </a:xfrm>
          </p:grpSpPr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DA9ED896-89DF-09D9-0619-69B81489ECB9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CCE29568-F359-C6BE-70DA-3CB9A7E606C4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B2180F86-CC7E-54B8-F836-4AF884B74F2F}"/>
                </a:ext>
              </a:extLst>
            </p:cNvPr>
            <p:cNvGrpSpPr/>
            <p:nvPr/>
          </p:nvGrpSpPr>
          <p:grpSpPr>
            <a:xfrm>
              <a:off x="7043125" y="4323326"/>
              <a:ext cx="851408" cy="923330"/>
              <a:chOff x="5180673" y="4337889"/>
              <a:chExt cx="851409" cy="923330"/>
            </a:xfrm>
          </p:grpSpPr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60BC9C8E-3D81-CB4C-1B6B-659CF2EAC2F4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0BF9675C-E4AE-5C47-E228-2988B6FA57B8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03413733-A518-1678-8BAA-2C47F3049EFC}"/>
                </a:ext>
              </a:extLst>
            </p:cNvPr>
            <p:cNvGrpSpPr/>
            <p:nvPr/>
          </p:nvGrpSpPr>
          <p:grpSpPr>
            <a:xfrm>
              <a:off x="7516587" y="4323326"/>
              <a:ext cx="851408" cy="923330"/>
              <a:chOff x="5180673" y="4337889"/>
              <a:chExt cx="851409" cy="923330"/>
            </a:xfrm>
          </p:grpSpPr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F3E227AC-ED99-5440-E810-B55CC5961679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85AFEDF4-BDBD-D2D1-47FC-724F8028B7AA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80A9281B-E869-F547-38FE-908DCAF9F71A}"/>
                </a:ext>
              </a:extLst>
            </p:cNvPr>
            <p:cNvGrpSpPr/>
            <p:nvPr/>
          </p:nvGrpSpPr>
          <p:grpSpPr>
            <a:xfrm>
              <a:off x="7990048" y="4323326"/>
              <a:ext cx="851408" cy="923330"/>
              <a:chOff x="5180673" y="4337889"/>
              <a:chExt cx="851409" cy="923330"/>
            </a:xfrm>
          </p:grpSpPr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3E6D7C06-7A34-C3E9-F98C-D4AE9D9F831E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487F640-665F-4EED-8173-E17E97028F25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53497DC-60B0-7173-D718-0D8F1BC36ADC}"/>
              </a:ext>
            </a:extLst>
          </p:cNvPr>
          <p:cNvCxnSpPr>
            <a:cxnSpLocks/>
          </p:cNvCxnSpPr>
          <p:nvPr/>
        </p:nvCxnSpPr>
        <p:spPr>
          <a:xfrm>
            <a:off x="4642048" y="2744690"/>
            <a:ext cx="0" cy="29383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33C6AFD6-023A-A170-D585-04BAEBB04A92}"/>
              </a:ext>
            </a:extLst>
          </p:cNvPr>
          <p:cNvSpPr txBox="1"/>
          <p:nvPr/>
        </p:nvSpPr>
        <p:spPr>
          <a:xfrm>
            <a:off x="1330050" y="5963265"/>
            <a:ext cx="685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 Rounded MT Bold" panose="020F0704030504030204" pitchFamily="34" charset="0"/>
              </a:rPr>
              <a:t>What’s the same and what’s different?</a:t>
            </a:r>
          </a:p>
          <a:p>
            <a:pPr algn="ctr"/>
            <a:endParaRPr lang="en-GB" sz="40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166C507-0C7D-248D-D272-A9905356E035}"/>
              </a:ext>
            </a:extLst>
          </p:cNvPr>
          <p:cNvSpPr txBox="1"/>
          <p:nvPr/>
        </p:nvSpPr>
        <p:spPr>
          <a:xfrm>
            <a:off x="1581382" y="5803675"/>
            <a:ext cx="6858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Use your bar model to find </a:t>
            </a:r>
            <a:r>
              <a:rPr lang="en-GB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?</a:t>
            </a:r>
            <a:endParaRPr lang="en-GB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8FB4DF0-B21D-D0BB-DA7C-869FE18DF108}"/>
              </a:ext>
            </a:extLst>
          </p:cNvPr>
          <p:cNvGrpSpPr/>
          <p:nvPr/>
        </p:nvGrpSpPr>
        <p:grpSpPr>
          <a:xfrm>
            <a:off x="684716" y="3652442"/>
            <a:ext cx="3240000" cy="1570037"/>
            <a:chOff x="639098" y="3837560"/>
            <a:chExt cx="3240000" cy="157003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5022F37-4FF5-279F-4CDC-299341CF3F76}"/>
                </a:ext>
              </a:extLst>
            </p:cNvPr>
            <p:cNvGrpSpPr/>
            <p:nvPr/>
          </p:nvGrpSpPr>
          <p:grpSpPr>
            <a:xfrm>
              <a:off x="639098" y="4043106"/>
              <a:ext cx="3240000" cy="1224097"/>
              <a:chOff x="3116052" y="1907458"/>
              <a:chExt cx="3240000" cy="1224097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C8C0E2C-0624-0958-C99C-0559A6F7A5DA}"/>
                  </a:ext>
                </a:extLst>
              </p:cNvPr>
              <p:cNvSpPr/>
              <p:nvPr/>
            </p:nvSpPr>
            <p:spPr>
              <a:xfrm>
                <a:off x="3116052" y="1907458"/>
                <a:ext cx="324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8EC01CD-887B-0708-0DB7-F8FD799BCDF7}"/>
                  </a:ext>
                </a:extLst>
              </p:cNvPr>
              <p:cNvSpPr/>
              <p:nvPr/>
            </p:nvSpPr>
            <p:spPr>
              <a:xfrm>
                <a:off x="311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B45533D-7084-6F8F-6126-4E3761FC6C83}"/>
                  </a:ext>
                </a:extLst>
              </p:cNvPr>
              <p:cNvSpPr/>
              <p:nvPr/>
            </p:nvSpPr>
            <p:spPr>
              <a:xfrm>
                <a:off x="419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8DA583E-D91C-75C9-65E3-CE8ABF90F80A}"/>
                  </a:ext>
                </a:extLst>
              </p:cNvPr>
              <p:cNvSpPr/>
              <p:nvPr/>
            </p:nvSpPr>
            <p:spPr>
              <a:xfrm>
                <a:off x="527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FF71B88-4B3A-EE4C-0212-8E03D6B7DDC8}"/>
                </a:ext>
              </a:extLst>
            </p:cNvPr>
            <p:cNvSpPr/>
            <p:nvPr/>
          </p:nvSpPr>
          <p:spPr>
            <a:xfrm>
              <a:off x="738735" y="44842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CA5EFF-DA54-F5C0-AB77-241FFBA37F8E}"/>
                </a:ext>
              </a:extLst>
            </p:cNvPr>
            <p:cNvSpPr/>
            <p:nvPr/>
          </p:nvSpPr>
          <p:spPr>
            <a:xfrm>
              <a:off x="1833394" y="44842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5DCCFF-DF4C-AF27-8412-CA3A4B33240C}"/>
                </a:ext>
              </a:extLst>
            </p:cNvPr>
            <p:cNvSpPr/>
            <p:nvPr/>
          </p:nvSpPr>
          <p:spPr>
            <a:xfrm>
              <a:off x="2928052" y="44842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3ED5FD-59EC-8173-0DFA-4D71C015D394}"/>
                </a:ext>
              </a:extLst>
            </p:cNvPr>
            <p:cNvSpPr/>
            <p:nvPr/>
          </p:nvSpPr>
          <p:spPr>
            <a:xfrm>
              <a:off x="1752469" y="3837560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C696CED-1EC6-648D-50F8-93BBA7C4E083}"/>
              </a:ext>
            </a:extLst>
          </p:cNvPr>
          <p:cNvGrpSpPr/>
          <p:nvPr/>
        </p:nvGrpSpPr>
        <p:grpSpPr>
          <a:xfrm>
            <a:off x="5172907" y="3666157"/>
            <a:ext cx="3692179" cy="1549490"/>
            <a:chOff x="5149277" y="3697166"/>
            <a:chExt cx="3692179" cy="1549490"/>
          </a:xfrm>
        </p:grpSpPr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7230D609-45D9-BDBD-AD54-CC4E5EA3B031}"/>
                </a:ext>
              </a:extLst>
            </p:cNvPr>
            <p:cNvSpPr/>
            <p:nvPr/>
          </p:nvSpPr>
          <p:spPr>
            <a:xfrm>
              <a:off x="5316681" y="3902712"/>
              <a:ext cx="330877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EB80375-BD4D-C45C-686E-35F9D3449692}"/>
                </a:ext>
              </a:extLst>
            </p:cNvPr>
            <p:cNvSpPr/>
            <p:nvPr/>
          </p:nvSpPr>
          <p:spPr>
            <a:xfrm>
              <a:off x="6461448" y="369716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1C814E5D-BFEA-6CE2-338D-B3BBD54AA9C9}"/>
                </a:ext>
              </a:extLst>
            </p:cNvPr>
            <p:cNvGrpSpPr/>
            <p:nvPr/>
          </p:nvGrpSpPr>
          <p:grpSpPr>
            <a:xfrm>
              <a:off x="5149277" y="4323326"/>
              <a:ext cx="851408" cy="923330"/>
              <a:chOff x="5180673" y="4337889"/>
              <a:chExt cx="851409" cy="923330"/>
            </a:xfrm>
          </p:grpSpPr>
          <p:sp>
            <p:nvSpPr>
              <p:cNvPr id="134" name="Rectangle: Rounded Corners 133">
                <a:extLst>
                  <a:ext uri="{FF2B5EF4-FFF2-40B4-BE49-F238E27FC236}">
                    <a16:creationId xmlns:a16="http://schemas.microsoft.com/office/drawing/2014/main" id="{32CFC2EF-CC2D-8466-7E40-FDD03FF044B9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34B81059-E326-25A4-5478-DC96B1779D73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CB1EC8C7-889C-1809-8389-34DE68359942}"/>
                </a:ext>
              </a:extLst>
            </p:cNvPr>
            <p:cNvGrpSpPr/>
            <p:nvPr/>
          </p:nvGrpSpPr>
          <p:grpSpPr>
            <a:xfrm>
              <a:off x="5622739" y="4323326"/>
              <a:ext cx="851408" cy="923330"/>
              <a:chOff x="5180673" y="4337889"/>
              <a:chExt cx="851409" cy="923330"/>
            </a:xfrm>
          </p:grpSpPr>
          <p:sp>
            <p:nvSpPr>
              <p:cNvPr id="132" name="Rectangle: Rounded Corners 131">
                <a:extLst>
                  <a:ext uri="{FF2B5EF4-FFF2-40B4-BE49-F238E27FC236}">
                    <a16:creationId xmlns:a16="http://schemas.microsoft.com/office/drawing/2014/main" id="{0ECF3A46-3763-7FAE-09A6-CD786BF8E8CB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1D9C4BE-BA31-FC6D-412A-0AAE64D2D5ED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EEA2ED12-2370-8F3C-DDC1-D9A5347BA2DD}"/>
                </a:ext>
              </a:extLst>
            </p:cNvPr>
            <p:cNvGrpSpPr/>
            <p:nvPr/>
          </p:nvGrpSpPr>
          <p:grpSpPr>
            <a:xfrm>
              <a:off x="6096201" y="4323326"/>
              <a:ext cx="851408" cy="923330"/>
              <a:chOff x="5180673" y="4337889"/>
              <a:chExt cx="851409" cy="923330"/>
            </a:xfrm>
          </p:grpSpPr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id="{7200C1A1-C37A-30AC-48E3-406BB95B1956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392CF70C-294B-3C29-6F7C-B8052918EFD0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3529625-4BBE-FE12-C3B6-4DB71BD5BD64}"/>
                </a:ext>
              </a:extLst>
            </p:cNvPr>
            <p:cNvGrpSpPr/>
            <p:nvPr/>
          </p:nvGrpSpPr>
          <p:grpSpPr>
            <a:xfrm>
              <a:off x="6569663" y="4323326"/>
              <a:ext cx="851408" cy="923330"/>
              <a:chOff x="5180673" y="4337889"/>
              <a:chExt cx="851409" cy="923330"/>
            </a:xfrm>
          </p:grpSpPr>
          <p:sp>
            <p:nvSpPr>
              <p:cNvPr id="128" name="Rectangle: Rounded Corners 127">
                <a:extLst>
                  <a:ext uri="{FF2B5EF4-FFF2-40B4-BE49-F238E27FC236}">
                    <a16:creationId xmlns:a16="http://schemas.microsoft.com/office/drawing/2014/main" id="{9D4E0960-E68A-A182-EAAB-98BFD6F8BCA7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137FAE5-D3F1-9014-F283-552ED9F3F47B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E4374472-2446-1FF1-838D-C026946B0F82}"/>
                </a:ext>
              </a:extLst>
            </p:cNvPr>
            <p:cNvGrpSpPr/>
            <p:nvPr/>
          </p:nvGrpSpPr>
          <p:grpSpPr>
            <a:xfrm>
              <a:off x="7043125" y="4323326"/>
              <a:ext cx="851408" cy="923330"/>
              <a:chOff x="5180673" y="4337889"/>
              <a:chExt cx="851409" cy="923330"/>
            </a:xfrm>
          </p:grpSpPr>
          <p:sp>
            <p:nvSpPr>
              <p:cNvPr id="126" name="Rectangle: Rounded Corners 125">
                <a:extLst>
                  <a:ext uri="{FF2B5EF4-FFF2-40B4-BE49-F238E27FC236}">
                    <a16:creationId xmlns:a16="http://schemas.microsoft.com/office/drawing/2014/main" id="{777775F9-C997-B119-A87A-51DEAD75E73D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781F8EF9-D39D-63AF-E3A2-010230F0BCA6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7E6B0B6D-9474-C34C-0B7B-3D87DBA06A92}"/>
                </a:ext>
              </a:extLst>
            </p:cNvPr>
            <p:cNvGrpSpPr/>
            <p:nvPr/>
          </p:nvGrpSpPr>
          <p:grpSpPr>
            <a:xfrm>
              <a:off x="7516587" y="4323326"/>
              <a:ext cx="851408" cy="923330"/>
              <a:chOff x="5180673" y="4337889"/>
              <a:chExt cx="851409" cy="923330"/>
            </a:xfrm>
          </p:grpSpPr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508185B5-BE72-9E27-3F07-608EEA55E1B8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7F1E4F66-F41F-2E66-87E8-DE8B18B3135B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C44E77FA-2C81-3DDF-3468-FEDCAB13C613}"/>
                </a:ext>
              </a:extLst>
            </p:cNvPr>
            <p:cNvGrpSpPr/>
            <p:nvPr/>
          </p:nvGrpSpPr>
          <p:grpSpPr>
            <a:xfrm>
              <a:off x="7990048" y="4323326"/>
              <a:ext cx="851408" cy="923330"/>
              <a:chOff x="5180673" y="4337889"/>
              <a:chExt cx="851409" cy="923330"/>
            </a:xfrm>
          </p:grpSpPr>
          <p:sp>
            <p:nvSpPr>
              <p:cNvPr id="122" name="Rectangle: Rounded Corners 121">
                <a:extLst>
                  <a:ext uri="{FF2B5EF4-FFF2-40B4-BE49-F238E27FC236}">
                    <a16:creationId xmlns:a16="http://schemas.microsoft.com/office/drawing/2014/main" id="{7A66C9FF-66CC-6808-6F1D-E9707CB0298A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2EDCBEAF-F099-0B97-CABB-761A7E67A1D5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  <p:bldP spid="1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998839" y="1356866"/>
            <a:ext cx="4778477" cy="2251574"/>
            <a:chOff x="3588774" y="1281027"/>
            <a:chExt cx="4778477" cy="3097147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7"/>
              <a:ext cx="4778477" cy="3097147"/>
            </a:xfrm>
            <a:prstGeom prst="wedgeRoundRectCallout">
              <a:avLst>
                <a:gd name="adj1" fmla="val -74126"/>
                <a:gd name="adj2" fmla="val 4022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 x ? = 6</a:t>
              </a:r>
            </a:p>
            <a:p>
              <a:pPr algn="ctr"/>
              <a:r>
                <a:rPr lang="en-US" sz="6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 = 3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98839" y="4054445"/>
            <a:ext cx="46457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False: </a:t>
            </a:r>
          </a:p>
          <a:p>
            <a:pPr algn="ctr"/>
            <a:r>
              <a:rPr lang="en-GB" sz="4400" b="1" dirty="0">
                <a:solidFill>
                  <a:srgbClr val="FF0000"/>
                </a:solidFill>
              </a:rPr>
              <a:t>what mistake did Novice make?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788</TotalTime>
  <Words>318</Words>
  <Application>Microsoft Office PowerPoint</Application>
  <PresentationFormat>On-screen Show (4:3)</PresentationFormat>
  <Paragraphs>120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45</cp:revision>
  <dcterms:created xsi:type="dcterms:W3CDTF">2013-01-27T09:14:16Z</dcterms:created>
  <dcterms:modified xsi:type="dcterms:W3CDTF">2025-12-04T18:55:52Z</dcterms:modified>
  <cp:category/>
</cp:coreProperties>
</file>