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95" r:id="rId3"/>
    <p:sldId id="336" r:id="rId4"/>
    <p:sldId id="334" r:id="rId5"/>
    <p:sldId id="335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24/12/2025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63678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wizard hat holding a book&#10;&#10;AI-generated content may be incorrect.">
            <a:extLst>
              <a:ext uri="{FF2B5EF4-FFF2-40B4-BE49-F238E27FC236}">
                <a16:creationId xmlns:a16="http://schemas.microsoft.com/office/drawing/2014/main" id="{74C40700-EB2D-2C1B-D7E5-CC290EA79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8232" y="2651360"/>
            <a:ext cx="5038431" cy="42066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ED638E-C479-4430-155F-5D4521309510}"/>
              </a:ext>
            </a:extLst>
          </p:cNvPr>
          <p:cNvSpPr txBox="1"/>
          <p:nvPr/>
        </p:nvSpPr>
        <p:spPr>
          <a:xfrm>
            <a:off x="474058" y="1087008"/>
            <a:ext cx="869171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Multiply a tenth by a </a:t>
            </a:r>
          </a:p>
          <a:p>
            <a:pPr algn="ctr"/>
            <a:r>
              <a:rPr lang="en-US" sz="4400" dirty="0"/>
              <a:t>multiple of 1000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319685-E730-BF8D-4C43-E5594B1DE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D6E00BBC-2029-2825-C2F7-204E94B06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A70CB05-6848-8A9C-B609-15796BB28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F79B67FC-B958-8746-0DB3-EC0376DB61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1416" y="2295163"/>
            <a:ext cx="1128550" cy="1508960"/>
          </a:xfrm>
          <a:prstGeom prst="rect">
            <a:avLst/>
          </a:prstGeom>
        </p:spPr>
      </p:pic>
      <p:pic>
        <p:nvPicPr>
          <p:cNvPr id="7" name="Picture 6" descr="A cartoon of a red hat holding cards&#10;&#10;AI-generated content may be incorrect.">
            <a:extLst>
              <a:ext uri="{FF2B5EF4-FFF2-40B4-BE49-F238E27FC236}">
                <a16:creationId xmlns:a16="http://schemas.microsoft.com/office/drawing/2014/main" id="{C22D8396-D0B2-E41E-1D60-1EA48AEAC6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7389" y="4416274"/>
            <a:ext cx="1859724" cy="164544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2EE31FD-7995-B1F9-5DD6-92C49128879C}"/>
              </a:ext>
            </a:extLst>
          </p:cNvPr>
          <p:cNvSpPr/>
          <p:nvPr/>
        </p:nvSpPr>
        <p:spPr>
          <a:xfrm>
            <a:off x="2252601" y="443791"/>
            <a:ext cx="5184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0.4</a:t>
            </a:r>
            <a:r>
              <a:rPr lang="en-US" sz="40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 2000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C4FB7B-DAFC-A77A-0B8B-B17E41CE1C5F}"/>
              </a:ext>
            </a:extLst>
          </p:cNvPr>
          <p:cNvSpPr txBox="1"/>
          <p:nvPr/>
        </p:nvSpPr>
        <p:spPr>
          <a:xfrm>
            <a:off x="3587729" y="1588312"/>
            <a:ext cx="29026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= 0.4 x 1000 x 2</a:t>
            </a:r>
          </a:p>
          <a:p>
            <a:r>
              <a:rPr lang="en-US" sz="3200" dirty="0"/>
              <a:t>= 400 x 2</a:t>
            </a:r>
          </a:p>
          <a:p>
            <a:r>
              <a:rPr lang="en-US" sz="3200" dirty="0"/>
              <a:t>= 800</a:t>
            </a:r>
            <a:endParaRPr lang="en-GB" sz="3200" dirty="0"/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87FDDA7E-9DAF-ECC9-5813-8ED6EA1E8C8E}"/>
              </a:ext>
            </a:extLst>
          </p:cNvPr>
          <p:cNvSpPr/>
          <p:nvPr/>
        </p:nvSpPr>
        <p:spPr>
          <a:xfrm>
            <a:off x="1800320" y="1410820"/>
            <a:ext cx="7152264" cy="2062103"/>
          </a:xfrm>
          <a:prstGeom prst="wedgeRoundRectCallout">
            <a:avLst>
              <a:gd name="adj1" fmla="val -65169"/>
              <a:gd name="adj2" fmla="val 30567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I will multiply </a:t>
            </a:r>
            <a:r>
              <a:rPr lang="en-US" sz="3600" b="1" dirty="0">
                <a:solidFill>
                  <a:schemeClr val="tx1"/>
                </a:solidFill>
              </a:rPr>
              <a:t>0.4 by 1000 </a:t>
            </a:r>
            <a:r>
              <a:rPr lang="en-US" sz="3600" dirty="0">
                <a:solidFill>
                  <a:schemeClr val="tx1"/>
                </a:solidFill>
              </a:rPr>
              <a:t>to make a </a:t>
            </a:r>
            <a:r>
              <a:rPr lang="en-US" sz="3600" b="1" dirty="0">
                <a:solidFill>
                  <a:schemeClr val="tx1"/>
                </a:solidFill>
              </a:rPr>
              <a:t>whole number</a:t>
            </a:r>
            <a:r>
              <a:rPr lang="en-US" sz="3600" dirty="0">
                <a:solidFill>
                  <a:schemeClr val="tx1"/>
                </a:solidFill>
              </a:rPr>
              <a:t>, then </a:t>
            </a:r>
            <a:r>
              <a:rPr lang="en-US" sz="3600" b="1" dirty="0">
                <a:solidFill>
                  <a:schemeClr val="tx1"/>
                </a:solidFill>
              </a:rPr>
              <a:t>multiply by 2</a:t>
            </a:r>
            <a:r>
              <a:rPr lang="en-US" sz="3600" dirty="0"/>
              <a:t>.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75AF28-703C-801E-FBB1-E4011D5C50F4}"/>
              </a:ext>
            </a:extLst>
          </p:cNvPr>
          <p:cNvSpPr txBox="1"/>
          <p:nvPr/>
        </p:nvSpPr>
        <p:spPr>
          <a:xfrm>
            <a:off x="3587729" y="4444228"/>
            <a:ext cx="29026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= 0.4 x 2 x 1000</a:t>
            </a:r>
          </a:p>
          <a:p>
            <a:r>
              <a:rPr lang="en-US" sz="3200" dirty="0"/>
              <a:t>= 0.8 x 1000</a:t>
            </a:r>
          </a:p>
          <a:p>
            <a:r>
              <a:rPr lang="en-US" sz="3200" dirty="0"/>
              <a:t>= 800</a:t>
            </a:r>
            <a:endParaRPr lang="en-GB" sz="3200" dirty="0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9A541BD9-A728-ECCB-8675-0D884F6B0A40}"/>
              </a:ext>
            </a:extLst>
          </p:cNvPr>
          <p:cNvSpPr/>
          <p:nvPr/>
        </p:nvSpPr>
        <p:spPr>
          <a:xfrm>
            <a:off x="419967" y="4330429"/>
            <a:ext cx="7017422" cy="2141309"/>
          </a:xfrm>
          <a:prstGeom prst="wedgeRoundRectCallout">
            <a:avLst>
              <a:gd name="adj1" fmla="val 62963"/>
              <a:gd name="adj2" fmla="val -1202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I will </a:t>
            </a:r>
            <a:r>
              <a:rPr lang="en-US" sz="3600" b="1" dirty="0">
                <a:solidFill>
                  <a:schemeClr val="tx1"/>
                </a:solidFill>
              </a:rPr>
              <a:t>multiply 0.4 by 2 </a:t>
            </a:r>
            <a:r>
              <a:rPr lang="en-US" sz="3600" dirty="0">
                <a:solidFill>
                  <a:schemeClr val="tx1"/>
                </a:solidFill>
              </a:rPr>
              <a:t>first, then </a:t>
            </a:r>
            <a:r>
              <a:rPr lang="en-US" sz="3600" b="1" dirty="0">
                <a:solidFill>
                  <a:schemeClr val="tx1"/>
                </a:solidFill>
              </a:rPr>
              <a:t>multiply by 1000.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198195-9955-30BA-0396-BD5D96AEC546}"/>
              </a:ext>
            </a:extLst>
          </p:cNvPr>
          <p:cNvSpPr/>
          <p:nvPr/>
        </p:nvSpPr>
        <p:spPr>
          <a:xfrm>
            <a:off x="391173" y="3617252"/>
            <a:ext cx="92421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dirty="0"/>
              <a:t>What’s the same &amp; what’s different?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E264B59-7B35-C253-2289-370E870931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447" y="131375"/>
            <a:ext cx="1212227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3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10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C08170-5AE1-C90B-896B-EAFC78394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B6B0CF3D-F5A6-F7B3-4104-E78104FFD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D29268A-7C29-3091-43AD-6227975A95AE}"/>
              </a:ext>
            </a:extLst>
          </p:cNvPr>
          <p:cNvSpPr/>
          <p:nvPr/>
        </p:nvSpPr>
        <p:spPr>
          <a:xfrm>
            <a:off x="1979606" y="1187415"/>
            <a:ext cx="5184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0.3</a:t>
            </a:r>
            <a:r>
              <a:rPr lang="en-US" sz="40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 </a:t>
            </a:r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600</a:t>
            </a:r>
            <a:r>
              <a:rPr lang="en-US" sz="40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FA538D-E475-4E31-555F-E23E5AEA9FCF}"/>
              </a:ext>
            </a:extLst>
          </p:cNvPr>
          <p:cNvSpPr txBox="1"/>
          <p:nvPr/>
        </p:nvSpPr>
        <p:spPr>
          <a:xfrm>
            <a:off x="718457" y="2572372"/>
            <a:ext cx="349431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= 0.3 x 1000 x 6</a:t>
            </a:r>
          </a:p>
          <a:p>
            <a:r>
              <a:rPr lang="en-US" sz="4000" dirty="0"/>
              <a:t>= 300 x 6</a:t>
            </a:r>
          </a:p>
          <a:p>
            <a:r>
              <a:rPr lang="en-US" sz="4000" dirty="0"/>
              <a:t>= 1800</a:t>
            </a:r>
            <a:endParaRPr lang="en-GB" sz="4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B2037E-D317-FE84-1EB7-72EA7FB1BEA9}"/>
              </a:ext>
            </a:extLst>
          </p:cNvPr>
          <p:cNvSpPr txBox="1"/>
          <p:nvPr/>
        </p:nvSpPr>
        <p:spPr>
          <a:xfrm>
            <a:off x="5246914" y="2582143"/>
            <a:ext cx="33854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= 0.3 x 6 x 1000</a:t>
            </a:r>
          </a:p>
          <a:p>
            <a:r>
              <a:rPr lang="en-US" sz="4000" dirty="0"/>
              <a:t>= 1.8 x 1000</a:t>
            </a:r>
          </a:p>
          <a:p>
            <a:r>
              <a:rPr lang="en-US" sz="4000" dirty="0"/>
              <a:t>= 1800</a:t>
            </a:r>
            <a:endParaRPr lang="en-GB" sz="40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D6D5935-E825-C49C-B413-E6AFECC95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48" y="121509"/>
            <a:ext cx="1252037" cy="1252037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90016C7-54F5-0794-B7D4-D6ED021BFA1C}"/>
              </a:ext>
            </a:extLst>
          </p:cNvPr>
          <p:cNvCxnSpPr/>
          <p:nvPr/>
        </p:nvCxnSpPr>
        <p:spPr>
          <a:xfrm>
            <a:off x="4680858" y="2537486"/>
            <a:ext cx="0" cy="30371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232C970-632D-9D56-6F29-D875F40D8894}"/>
              </a:ext>
            </a:extLst>
          </p:cNvPr>
          <p:cNvSpPr txBox="1"/>
          <p:nvPr/>
        </p:nvSpPr>
        <p:spPr>
          <a:xfrm>
            <a:off x="1151960" y="214698"/>
            <a:ext cx="77857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Which strategy do you prefer? Why?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944128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175243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2475732" y="1924395"/>
            <a:ext cx="3191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0.6 x 4000 =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5699486" y="1822640"/>
            <a:ext cx="123703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2400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5699486" y="2752501"/>
            <a:ext cx="123703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5600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5699486" y="3682362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2700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8029174F-2A65-0BFB-9A5A-20322836F9BB}"/>
              </a:ext>
            </a:extLst>
          </p:cNvPr>
          <p:cNvSpPr/>
          <p:nvPr/>
        </p:nvSpPr>
        <p:spPr>
          <a:xfrm>
            <a:off x="5699486" y="4612223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4900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1357BD4-31EB-19CF-F139-610F3AD73819}"/>
              </a:ext>
            </a:extLst>
          </p:cNvPr>
          <p:cNvSpPr txBox="1"/>
          <p:nvPr/>
        </p:nvSpPr>
        <p:spPr>
          <a:xfrm>
            <a:off x="2475732" y="2854256"/>
            <a:ext cx="3257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0.7 x 8000 =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649D3AD-9F53-B644-A85A-0D40C654CE1C}"/>
              </a:ext>
            </a:extLst>
          </p:cNvPr>
          <p:cNvSpPr txBox="1"/>
          <p:nvPr/>
        </p:nvSpPr>
        <p:spPr>
          <a:xfrm>
            <a:off x="2475732" y="3784117"/>
            <a:ext cx="3257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9000 x 0.3 =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FD58D13-3A3A-5FD3-6C74-66C19255D911}"/>
              </a:ext>
            </a:extLst>
          </p:cNvPr>
          <p:cNvSpPr txBox="1"/>
          <p:nvPr/>
        </p:nvSpPr>
        <p:spPr>
          <a:xfrm>
            <a:off x="2475732" y="4713978"/>
            <a:ext cx="3257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7000 x 0.7 =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011FEB-AFF3-5A87-59E4-F968E1F3C2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AF0AE3-F04C-60BD-3CCC-878DA8AE6CDB}"/>
              </a:ext>
            </a:extLst>
          </p:cNvPr>
          <p:cNvSpPr txBox="1"/>
          <p:nvPr/>
        </p:nvSpPr>
        <p:spPr>
          <a:xfrm>
            <a:off x="679129" y="1029773"/>
            <a:ext cx="77857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Be prepared to share your strategy</a:t>
            </a:r>
            <a:endParaRPr lang="en-GB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01E7DC-66F6-A201-CD2F-B555F6A08682}"/>
              </a:ext>
            </a:extLst>
          </p:cNvPr>
          <p:cNvSpPr/>
          <p:nvPr/>
        </p:nvSpPr>
        <p:spPr>
          <a:xfrm>
            <a:off x="5699486" y="5542083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5400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C8AB61-8241-FC9B-E22C-F5B1336118C6}"/>
              </a:ext>
            </a:extLst>
          </p:cNvPr>
          <p:cNvSpPr txBox="1"/>
          <p:nvPr/>
        </p:nvSpPr>
        <p:spPr>
          <a:xfrm>
            <a:off x="2475732" y="5643838"/>
            <a:ext cx="3257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6000 x 0.9 = </a:t>
            </a:r>
          </a:p>
        </p:txBody>
      </p:sp>
    </p:spTree>
    <p:extLst>
      <p:ext uri="{BB962C8B-B14F-4D97-AF65-F5344CB8AC3E}">
        <p14:creationId xmlns:p14="http://schemas.microsoft.com/office/powerpoint/2010/main" val="3137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508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artoon of a wizard hat holding a book&#10;&#10;AI-generated content may be incorrect.">
            <a:extLst>
              <a:ext uri="{FF2B5EF4-FFF2-40B4-BE49-F238E27FC236}">
                <a16:creationId xmlns:a16="http://schemas.microsoft.com/office/drawing/2014/main" id="{4F4FE67E-0D20-4A7A-6476-29949FE80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603" y="2418694"/>
            <a:ext cx="2503992" cy="209061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584450" y="1408388"/>
            <a:ext cx="6353071" cy="2782611"/>
            <a:chOff x="3588774" y="1385306"/>
            <a:chExt cx="6353071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385306"/>
              <a:ext cx="6353071" cy="1363156"/>
            </a:xfrm>
            <a:prstGeom prst="wedgeRoundRectCallout">
              <a:avLst>
                <a:gd name="adj1" fmla="val -76191"/>
                <a:gd name="adj2" fmla="val 1568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886986" y="1399946"/>
              <a:ext cx="5756646" cy="3166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0.4 x 8000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828074" y="4266836"/>
            <a:ext cx="810944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FF0000"/>
                </a:solidFill>
              </a:rPr>
              <a:t>False: What mistake did Rookie make?</a:t>
            </a:r>
            <a:endParaRPr lang="en-GB" sz="66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0FC7C9-B2F7-8CC3-0E2C-BC2F6B448FB0}"/>
              </a:ext>
            </a:extLst>
          </p:cNvPr>
          <p:cNvSpPr txBox="1"/>
          <p:nvPr/>
        </p:nvSpPr>
        <p:spPr>
          <a:xfrm>
            <a:off x="2882662" y="2262054"/>
            <a:ext cx="56823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Multiplying by 8 first makes the calculation easier because it removes the decimal.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78895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1403</TotalTime>
  <Words>189</Words>
  <Application>Microsoft Office PowerPoint</Application>
  <PresentationFormat>On-screen Show (4:3)</PresentationFormat>
  <Paragraphs>39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75</cp:revision>
  <dcterms:created xsi:type="dcterms:W3CDTF">2013-01-27T09:14:16Z</dcterms:created>
  <dcterms:modified xsi:type="dcterms:W3CDTF">2025-12-24T09:41:13Z</dcterms:modified>
  <cp:category/>
</cp:coreProperties>
</file>