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95" r:id="rId3"/>
    <p:sldId id="336" r:id="rId4"/>
    <p:sldId id="334" r:id="rId5"/>
    <p:sldId id="335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24/12/2025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4164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A cartoon of a wizard&#10;&#10;AI-generated content may be incorrect.">
            <a:extLst>
              <a:ext uri="{FF2B5EF4-FFF2-40B4-BE49-F238E27FC236}">
                <a16:creationId xmlns:a16="http://schemas.microsoft.com/office/drawing/2014/main" id="{648A0BE5-D8F1-64E3-4C6A-E5D4A4D05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337" y="2802992"/>
            <a:ext cx="4192086" cy="38913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A56E03-3F9F-BB7E-98F3-86C13F579C20}"/>
              </a:ext>
            </a:extLst>
          </p:cNvPr>
          <p:cNvSpPr txBox="1"/>
          <p:nvPr/>
        </p:nvSpPr>
        <p:spPr>
          <a:xfrm>
            <a:off x="726886" y="982425"/>
            <a:ext cx="869171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Multiply a tenth by a </a:t>
            </a:r>
          </a:p>
          <a:p>
            <a:pPr algn="ctr"/>
            <a:r>
              <a:rPr lang="en-US" sz="4400" dirty="0"/>
              <a:t>multiple of 1000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319685-E730-BF8D-4C43-E5594B1DE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D6E00BBC-2029-2825-C2F7-204E94B06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A70CB05-6848-8A9C-B609-15796BB28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F79B67FC-B958-8746-0DB3-EC0376DB61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1416" y="2295163"/>
            <a:ext cx="1128550" cy="1508960"/>
          </a:xfrm>
          <a:prstGeom prst="rect">
            <a:avLst/>
          </a:prstGeom>
        </p:spPr>
      </p:pic>
      <p:pic>
        <p:nvPicPr>
          <p:cNvPr id="7" name="Picture 6" descr="A cartoon of a red hat holding cards&#10;&#10;AI-generated content may be incorrect.">
            <a:extLst>
              <a:ext uri="{FF2B5EF4-FFF2-40B4-BE49-F238E27FC236}">
                <a16:creationId xmlns:a16="http://schemas.microsoft.com/office/drawing/2014/main" id="{C22D8396-D0B2-E41E-1D60-1EA48AEAC6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7389" y="4416274"/>
            <a:ext cx="1859724" cy="164544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2EE31FD-7995-B1F9-5DD6-92C49128879C}"/>
              </a:ext>
            </a:extLst>
          </p:cNvPr>
          <p:cNvSpPr/>
          <p:nvPr/>
        </p:nvSpPr>
        <p:spPr>
          <a:xfrm>
            <a:off x="2252601" y="443791"/>
            <a:ext cx="5184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0.3</a:t>
            </a:r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 </a:t>
            </a: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600</a:t>
            </a:r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C4FB7B-DAFC-A77A-0B8B-B17E41CE1C5F}"/>
              </a:ext>
            </a:extLst>
          </p:cNvPr>
          <p:cNvSpPr txBox="1"/>
          <p:nvPr/>
        </p:nvSpPr>
        <p:spPr>
          <a:xfrm>
            <a:off x="3587729" y="1588312"/>
            <a:ext cx="29026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= 0.3 x 1000 x 6</a:t>
            </a:r>
          </a:p>
          <a:p>
            <a:r>
              <a:rPr lang="en-US" sz="3200" dirty="0"/>
              <a:t>= 300 x 6</a:t>
            </a:r>
          </a:p>
          <a:p>
            <a:r>
              <a:rPr lang="en-US" sz="3200" dirty="0"/>
              <a:t>= 1800</a:t>
            </a:r>
            <a:endParaRPr lang="en-GB" sz="3200" dirty="0"/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87FDDA7E-9DAF-ECC9-5813-8ED6EA1E8C8E}"/>
              </a:ext>
            </a:extLst>
          </p:cNvPr>
          <p:cNvSpPr/>
          <p:nvPr/>
        </p:nvSpPr>
        <p:spPr>
          <a:xfrm>
            <a:off x="1791845" y="1366897"/>
            <a:ext cx="7145676" cy="2062103"/>
          </a:xfrm>
          <a:prstGeom prst="wedgeRoundRectCallout">
            <a:avLst>
              <a:gd name="adj1" fmla="val -65197"/>
              <a:gd name="adj2" fmla="val 32150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I will multiply 0.3 by 1000 to make a whole number, then multiply by 6</a:t>
            </a:r>
            <a:r>
              <a:rPr lang="en-US" sz="3600" dirty="0"/>
              <a:t>.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75AF28-703C-801E-FBB1-E4011D5C50F4}"/>
              </a:ext>
            </a:extLst>
          </p:cNvPr>
          <p:cNvSpPr txBox="1"/>
          <p:nvPr/>
        </p:nvSpPr>
        <p:spPr>
          <a:xfrm>
            <a:off x="3587729" y="4444228"/>
            <a:ext cx="29026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= 0.3 x 6 x 1000</a:t>
            </a:r>
          </a:p>
          <a:p>
            <a:r>
              <a:rPr lang="en-US" sz="3200" dirty="0"/>
              <a:t>= 1.8 x 1000</a:t>
            </a:r>
          </a:p>
          <a:p>
            <a:r>
              <a:rPr lang="en-US" sz="3200" dirty="0"/>
              <a:t>= 1800</a:t>
            </a:r>
            <a:endParaRPr lang="en-GB" sz="3200" dirty="0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9A541BD9-A728-ECCB-8675-0D884F6B0A40}"/>
              </a:ext>
            </a:extLst>
          </p:cNvPr>
          <p:cNvSpPr/>
          <p:nvPr/>
        </p:nvSpPr>
        <p:spPr>
          <a:xfrm>
            <a:off x="528824" y="4339226"/>
            <a:ext cx="7017422" cy="2141309"/>
          </a:xfrm>
          <a:prstGeom prst="wedgeRoundRectCallout">
            <a:avLst>
              <a:gd name="adj1" fmla="val 61877"/>
              <a:gd name="adj2" fmla="val -12537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I will multiply 0.3 by 6 first, then multiply by 1000.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198195-9955-30BA-0396-BD5D96AEC546}"/>
              </a:ext>
            </a:extLst>
          </p:cNvPr>
          <p:cNvSpPr/>
          <p:nvPr/>
        </p:nvSpPr>
        <p:spPr>
          <a:xfrm>
            <a:off x="391173" y="3617252"/>
            <a:ext cx="92421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/>
              <a:t>What’s the same &amp; what’s different?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E264B59-7B35-C253-2289-370E870931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447" y="131375"/>
            <a:ext cx="1212227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3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0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C08170-5AE1-C90B-896B-EAFC78394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B6B0CF3D-F5A6-F7B3-4104-E78104FFD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29268A-7C29-3091-43AD-6227975A95AE}"/>
              </a:ext>
            </a:extLst>
          </p:cNvPr>
          <p:cNvSpPr/>
          <p:nvPr/>
        </p:nvSpPr>
        <p:spPr>
          <a:xfrm>
            <a:off x="1979606" y="1187415"/>
            <a:ext cx="5184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0.9</a:t>
            </a:r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 8000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FA538D-E475-4E31-555F-E23E5AEA9FCF}"/>
              </a:ext>
            </a:extLst>
          </p:cNvPr>
          <p:cNvSpPr txBox="1"/>
          <p:nvPr/>
        </p:nvSpPr>
        <p:spPr>
          <a:xfrm>
            <a:off x="696686" y="2572372"/>
            <a:ext cx="355962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= 0.9 x 1000 x 8</a:t>
            </a:r>
          </a:p>
          <a:p>
            <a:r>
              <a:rPr lang="en-US" sz="4000" dirty="0"/>
              <a:t>= 900 x 8</a:t>
            </a:r>
          </a:p>
          <a:p>
            <a:r>
              <a:rPr lang="en-US" sz="4000" dirty="0"/>
              <a:t>= 7200</a:t>
            </a:r>
            <a:endParaRPr lang="en-GB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B2037E-D317-FE84-1EB7-72EA7FB1BEA9}"/>
              </a:ext>
            </a:extLst>
          </p:cNvPr>
          <p:cNvSpPr txBox="1"/>
          <p:nvPr/>
        </p:nvSpPr>
        <p:spPr>
          <a:xfrm>
            <a:off x="5366660" y="2582143"/>
            <a:ext cx="341811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= 0.9 x 8 x 1000</a:t>
            </a:r>
          </a:p>
          <a:p>
            <a:r>
              <a:rPr lang="en-US" sz="4000" dirty="0"/>
              <a:t>= 7.2 x 1000</a:t>
            </a:r>
          </a:p>
          <a:p>
            <a:r>
              <a:rPr lang="en-US" sz="4000" dirty="0"/>
              <a:t>= 7200</a:t>
            </a:r>
            <a:endParaRPr lang="en-GB" sz="40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D6D5935-E825-C49C-B413-E6AFECC95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48" y="121509"/>
            <a:ext cx="1252037" cy="1252037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90016C7-54F5-0794-B7D4-D6ED021BFA1C}"/>
              </a:ext>
            </a:extLst>
          </p:cNvPr>
          <p:cNvCxnSpPr/>
          <p:nvPr/>
        </p:nvCxnSpPr>
        <p:spPr>
          <a:xfrm>
            <a:off x="4680858" y="2537486"/>
            <a:ext cx="0" cy="30371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232C970-632D-9D56-6F29-D875F40D8894}"/>
              </a:ext>
            </a:extLst>
          </p:cNvPr>
          <p:cNvSpPr txBox="1"/>
          <p:nvPr/>
        </p:nvSpPr>
        <p:spPr>
          <a:xfrm>
            <a:off x="1151960" y="214698"/>
            <a:ext cx="77857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Which strategy do you prefer? Why?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944128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175243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011FEB-AFF3-5A87-59E4-F968E1F3C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046354-5E14-967A-A919-DA4C86A2EB14}"/>
              </a:ext>
            </a:extLst>
          </p:cNvPr>
          <p:cNvSpPr txBox="1"/>
          <p:nvPr/>
        </p:nvSpPr>
        <p:spPr>
          <a:xfrm>
            <a:off x="102646" y="2074772"/>
            <a:ext cx="3191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2000 x 0.4 =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BEB23D-6291-B597-6250-4A9D46A5DC96}"/>
              </a:ext>
            </a:extLst>
          </p:cNvPr>
          <p:cNvSpPr/>
          <p:nvPr/>
        </p:nvSpPr>
        <p:spPr>
          <a:xfrm>
            <a:off x="3219257" y="1973017"/>
            <a:ext cx="119007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800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15C945-137E-6598-FDBF-75D406E8423B}"/>
              </a:ext>
            </a:extLst>
          </p:cNvPr>
          <p:cNvSpPr/>
          <p:nvPr/>
        </p:nvSpPr>
        <p:spPr>
          <a:xfrm>
            <a:off x="3195774" y="2892177"/>
            <a:ext cx="123703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1052D4-AB06-477E-CFFA-C4F6F22C96A1}"/>
              </a:ext>
            </a:extLst>
          </p:cNvPr>
          <p:cNvSpPr/>
          <p:nvPr/>
        </p:nvSpPr>
        <p:spPr>
          <a:xfrm>
            <a:off x="3219257" y="3806556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4500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8565F3-1B46-F659-5851-70802C902DF5}"/>
              </a:ext>
            </a:extLst>
          </p:cNvPr>
          <p:cNvSpPr/>
          <p:nvPr/>
        </p:nvSpPr>
        <p:spPr>
          <a:xfrm>
            <a:off x="3219257" y="4821718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4500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73B459-4B67-589B-E549-25F37D386E69}"/>
              </a:ext>
            </a:extLst>
          </p:cNvPr>
          <p:cNvSpPr/>
          <p:nvPr/>
        </p:nvSpPr>
        <p:spPr>
          <a:xfrm>
            <a:off x="7687802" y="1985009"/>
            <a:ext cx="13276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2800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3F99E-8118-7B84-0FB1-8159DC77AFF0}"/>
              </a:ext>
            </a:extLst>
          </p:cNvPr>
          <p:cNvSpPr/>
          <p:nvPr/>
        </p:nvSpPr>
        <p:spPr>
          <a:xfrm>
            <a:off x="7687802" y="2917142"/>
            <a:ext cx="13276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2800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FB81C2-B177-9B90-F4C8-32BFF9FBCF7C}"/>
              </a:ext>
            </a:extLst>
          </p:cNvPr>
          <p:cNvSpPr txBox="1"/>
          <p:nvPr/>
        </p:nvSpPr>
        <p:spPr>
          <a:xfrm>
            <a:off x="102646" y="3014360"/>
            <a:ext cx="3257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0.2 x 4000 =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412DD6-2CFE-79A7-6ADF-DECA36FBB9D6}"/>
              </a:ext>
            </a:extLst>
          </p:cNvPr>
          <p:cNvSpPr txBox="1"/>
          <p:nvPr/>
        </p:nvSpPr>
        <p:spPr>
          <a:xfrm>
            <a:off x="118223" y="3985818"/>
            <a:ext cx="3257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5000 x 0.9 =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473A00-DCD7-F4FF-2041-F29F58C3FE08}"/>
              </a:ext>
            </a:extLst>
          </p:cNvPr>
          <p:cNvSpPr txBox="1"/>
          <p:nvPr/>
        </p:nvSpPr>
        <p:spPr>
          <a:xfrm>
            <a:off x="4657658" y="2037841"/>
            <a:ext cx="3257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0.7 x 4000 =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766A21-E89E-7E98-FB92-3B6E02E65138}"/>
              </a:ext>
            </a:extLst>
          </p:cNvPr>
          <p:cNvSpPr txBox="1"/>
          <p:nvPr/>
        </p:nvSpPr>
        <p:spPr>
          <a:xfrm>
            <a:off x="4657658" y="2930733"/>
            <a:ext cx="3257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7000 x 0.4 =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3CAE92-8388-BF9C-BD7A-52E141342F5D}"/>
              </a:ext>
            </a:extLst>
          </p:cNvPr>
          <p:cNvSpPr txBox="1"/>
          <p:nvPr/>
        </p:nvSpPr>
        <p:spPr>
          <a:xfrm>
            <a:off x="4657658" y="3904455"/>
            <a:ext cx="3257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0.2 x 7000 =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FB5EEF-A64F-8A52-3259-F0551494784B}"/>
              </a:ext>
            </a:extLst>
          </p:cNvPr>
          <p:cNvSpPr txBox="1"/>
          <p:nvPr/>
        </p:nvSpPr>
        <p:spPr>
          <a:xfrm>
            <a:off x="102646" y="4923473"/>
            <a:ext cx="3257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0.5 x 9000 =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8E0839-8F3B-F9C4-E241-CBD4DEDA5813}"/>
              </a:ext>
            </a:extLst>
          </p:cNvPr>
          <p:cNvSpPr txBox="1"/>
          <p:nvPr/>
        </p:nvSpPr>
        <p:spPr>
          <a:xfrm>
            <a:off x="4657658" y="4944252"/>
            <a:ext cx="3257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2000 x 0.7 =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39C201-3472-00C1-2967-26D036735DFE}"/>
              </a:ext>
            </a:extLst>
          </p:cNvPr>
          <p:cNvSpPr/>
          <p:nvPr/>
        </p:nvSpPr>
        <p:spPr>
          <a:xfrm>
            <a:off x="7687802" y="3831903"/>
            <a:ext cx="13276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1400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C3C3FE8-B59B-C3CD-C3E0-422041489190}"/>
              </a:ext>
            </a:extLst>
          </p:cNvPr>
          <p:cNvSpPr/>
          <p:nvPr/>
        </p:nvSpPr>
        <p:spPr>
          <a:xfrm>
            <a:off x="7687802" y="4847410"/>
            <a:ext cx="130924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1400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78EB92-C0C6-B335-C4A9-8A4225AC45CD}"/>
              </a:ext>
            </a:extLst>
          </p:cNvPr>
          <p:cNvSpPr/>
          <p:nvPr/>
        </p:nvSpPr>
        <p:spPr>
          <a:xfrm>
            <a:off x="414177" y="6025151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What do you notice?</a:t>
            </a:r>
          </a:p>
        </p:txBody>
      </p:sp>
    </p:spTree>
    <p:extLst>
      <p:ext uri="{BB962C8B-B14F-4D97-AF65-F5344CB8AC3E}">
        <p14:creationId xmlns:p14="http://schemas.microsoft.com/office/powerpoint/2010/main" val="3137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0" grpId="0" animBg="1"/>
      <p:bldP spid="21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4F4FE67E-0D20-4A7A-6476-29949FE80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4703" y="1798901"/>
            <a:ext cx="2503992" cy="209061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584450" y="1884318"/>
            <a:ext cx="6353071" cy="1606955"/>
            <a:chOff x="3588774" y="1385306"/>
            <a:chExt cx="6353071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385306"/>
              <a:ext cx="6353071" cy="1363156"/>
            </a:xfrm>
            <a:prstGeom prst="wedgeRoundRectCallout">
              <a:avLst>
                <a:gd name="adj1" fmla="val -76191"/>
                <a:gd name="adj2" fmla="val 1568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886986" y="1399946"/>
              <a:ext cx="5756646" cy="1018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0.5 x 4000 = 4000 ÷ 2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828074" y="4266836"/>
            <a:ext cx="810944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True: Can you explain why?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95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1391</TotalTime>
  <Words>198</Words>
  <Application>Microsoft Office PowerPoint</Application>
  <PresentationFormat>On-screen Show (4:3)</PresentationFormat>
  <Paragraphs>45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77</cp:revision>
  <dcterms:created xsi:type="dcterms:W3CDTF">2013-01-27T09:14:16Z</dcterms:created>
  <dcterms:modified xsi:type="dcterms:W3CDTF">2025-12-24T07:53:57Z</dcterms:modified>
  <cp:category/>
</cp:coreProperties>
</file>