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2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5" autoAdjust="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13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AE744-805F-B398-9C78-AB41F01E916A}"/>
              </a:ext>
            </a:extLst>
          </p:cNvPr>
          <p:cNvSpPr txBox="1"/>
          <p:nvPr/>
        </p:nvSpPr>
        <p:spPr>
          <a:xfrm>
            <a:off x="726886" y="84889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Associative law of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AF3B0-BFD6-C343-6C56-FBF5FA5B5855}"/>
              </a:ext>
            </a:extLst>
          </p:cNvPr>
          <p:cNvSpPr txBox="1"/>
          <p:nvPr/>
        </p:nvSpPr>
        <p:spPr>
          <a:xfrm>
            <a:off x="1194972" y="259030"/>
            <a:ext cx="8047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associative law </a:t>
            </a:r>
            <a:r>
              <a:rPr lang="en-US" sz="2800" dirty="0"/>
              <a:t>of multiplication means:</a:t>
            </a:r>
            <a:br>
              <a:rPr lang="en-US" sz="2800" dirty="0"/>
            </a:br>
            <a:r>
              <a:rPr lang="en-US" sz="2800" dirty="0"/>
              <a:t>We can </a:t>
            </a:r>
            <a:r>
              <a:rPr lang="en-US" sz="2800" b="1" dirty="0"/>
              <a:t>change how numbers are grouped</a:t>
            </a:r>
            <a:r>
              <a:rPr lang="en-US" sz="2800" dirty="0"/>
              <a:t>, and the </a:t>
            </a:r>
            <a:r>
              <a:rPr lang="en-US" sz="2800" b="1" dirty="0"/>
              <a:t>answer stays the same.</a:t>
            </a:r>
            <a:endParaRPr lang="en-GB" sz="28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357663-7489-F152-0DFC-BFEDAB9A5E15}"/>
              </a:ext>
            </a:extLst>
          </p:cNvPr>
          <p:cNvGraphicFramePr>
            <a:graphicFrameLocks noGrp="1"/>
          </p:cNvGraphicFramePr>
          <p:nvPr/>
        </p:nvGraphicFramePr>
        <p:xfrm>
          <a:off x="890869" y="2247792"/>
          <a:ext cx="2895600" cy="11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869064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73402343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39094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51088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381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3DC98D-AC8C-B11D-202E-876FEE570DC4}"/>
              </a:ext>
            </a:extLst>
          </p:cNvPr>
          <p:cNvGraphicFramePr>
            <a:graphicFrameLocks noGrp="1"/>
          </p:cNvGraphicFramePr>
          <p:nvPr/>
        </p:nvGraphicFramePr>
        <p:xfrm>
          <a:off x="5471651" y="2247792"/>
          <a:ext cx="2895600" cy="7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777695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5602062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91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52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C13268-0C48-A1D8-FFCA-C27C76F2C857}"/>
              </a:ext>
            </a:extLst>
          </p:cNvPr>
          <p:cNvGraphicFramePr>
            <a:graphicFrameLocks noGrp="1"/>
          </p:cNvGraphicFramePr>
          <p:nvPr/>
        </p:nvGraphicFramePr>
        <p:xfrm>
          <a:off x="890869" y="3550754"/>
          <a:ext cx="2895600" cy="11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869064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73402343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39094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51088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3810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5B0B0C-387F-104A-7018-F8AAC02E26A1}"/>
              </a:ext>
            </a:extLst>
          </p:cNvPr>
          <p:cNvGraphicFramePr>
            <a:graphicFrameLocks noGrp="1"/>
          </p:cNvGraphicFramePr>
          <p:nvPr/>
        </p:nvGraphicFramePr>
        <p:xfrm>
          <a:off x="5471651" y="3952938"/>
          <a:ext cx="2895600" cy="7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777695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5602062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91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52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EAD8CEA-7216-0416-D120-53EF0620826A}"/>
              </a:ext>
            </a:extLst>
          </p:cNvPr>
          <p:cNvGraphicFramePr>
            <a:graphicFrameLocks noGrp="1"/>
          </p:cNvGraphicFramePr>
          <p:nvPr/>
        </p:nvGraphicFramePr>
        <p:xfrm>
          <a:off x="5471651" y="3100365"/>
          <a:ext cx="2895600" cy="7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777695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5602062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91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524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C68C1EC-B963-642E-A600-BCB3F2C83EE1}"/>
              </a:ext>
            </a:extLst>
          </p:cNvPr>
          <p:cNvSpPr txBox="1"/>
          <p:nvPr/>
        </p:nvSpPr>
        <p:spPr>
          <a:xfrm>
            <a:off x="1572401" y="4890438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latin typeface="Comic Sans MS" panose="030F0702030302020204" pitchFamily="66" charset="0"/>
              </a:rPr>
              <a:t>(3 x 2) x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8BF84-B7E4-23C9-A523-89ECFB166461}"/>
              </a:ext>
            </a:extLst>
          </p:cNvPr>
          <p:cNvSpPr txBox="1"/>
          <p:nvPr/>
        </p:nvSpPr>
        <p:spPr>
          <a:xfrm>
            <a:off x="5545896" y="4897674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 x (2 x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ECE32-B222-BD0B-5ED7-7B87E380B2B7}"/>
              </a:ext>
            </a:extLst>
          </p:cNvPr>
          <p:cNvSpPr txBox="1"/>
          <p:nvPr/>
        </p:nvSpPr>
        <p:spPr>
          <a:xfrm>
            <a:off x="2612750" y="5506872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latin typeface="Comic Sans MS" panose="030F0702030302020204" pitchFamily="66" charset="0"/>
              </a:rPr>
              <a:t>6 x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BA534-57DC-5DE3-FDF3-318019080327}"/>
              </a:ext>
            </a:extLst>
          </p:cNvPr>
          <p:cNvSpPr txBox="1"/>
          <p:nvPr/>
        </p:nvSpPr>
        <p:spPr>
          <a:xfrm>
            <a:off x="3167389" y="6123306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EC0D6-5EB1-C0B2-2215-CEB6E046CDAC}"/>
              </a:ext>
            </a:extLst>
          </p:cNvPr>
          <p:cNvSpPr txBox="1"/>
          <p:nvPr/>
        </p:nvSpPr>
        <p:spPr>
          <a:xfrm>
            <a:off x="5545896" y="5494660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 x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29937-C114-F1EB-54CA-C421CFD33F4B}"/>
              </a:ext>
            </a:extLst>
          </p:cNvPr>
          <p:cNvSpPr txBox="1"/>
          <p:nvPr/>
        </p:nvSpPr>
        <p:spPr>
          <a:xfrm>
            <a:off x="5545896" y="6091647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5C5E2D-5FA1-EFD5-5962-AAE08DA5E078}"/>
              </a:ext>
            </a:extLst>
          </p:cNvPr>
          <p:cNvSpPr txBox="1"/>
          <p:nvPr/>
        </p:nvSpPr>
        <p:spPr>
          <a:xfrm>
            <a:off x="4259386" y="3198402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97114-A050-7103-D4BA-7902F70FBF63}"/>
              </a:ext>
            </a:extLst>
          </p:cNvPr>
          <p:cNvSpPr txBox="1"/>
          <p:nvPr/>
        </p:nvSpPr>
        <p:spPr>
          <a:xfrm>
            <a:off x="4259386" y="5398636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B7B23-382B-6EC0-AA5B-90ADEEF11588}"/>
              </a:ext>
            </a:extLst>
          </p:cNvPr>
          <p:cNvSpPr txBox="1"/>
          <p:nvPr/>
        </p:nvSpPr>
        <p:spPr>
          <a:xfrm>
            <a:off x="4259386" y="4825233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C531D-FD0D-AEA8-FCED-21896C04B602}"/>
              </a:ext>
            </a:extLst>
          </p:cNvPr>
          <p:cNvSpPr txBox="1"/>
          <p:nvPr/>
        </p:nvSpPr>
        <p:spPr>
          <a:xfrm>
            <a:off x="4259386" y="5972038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How would you solve </a:t>
            </a:r>
          </a:p>
          <a:p>
            <a:pPr algn="ctr"/>
            <a:r>
              <a:rPr lang="en-GB" sz="4800" dirty="0"/>
              <a:t>16 x 50 x 2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7A7A7-17F0-4839-8D06-1A9D29ABD039}"/>
              </a:ext>
            </a:extLst>
          </p:cNvPr>
          <p:cNvGrpSpPr/>
          <p:nvPr/>
        </p:nvGrpSpPr>
        <p:grpSpPr>
          <a:xfrm>
            <a:off x="-263727" y="1844043"/>
            <a:ext cx="9744326" cy="2700439"/>
            <a:chOff x="-263727" y="1844043"/>
            <a:chExt cx="9744326" cy="2700439"/>
          </a:xfrm>
        </p:grpSpPr>
        <p:pic>
          <p:nvPicPr>
            <p:cNvPr id="3" name="Picture 2" descr="Cartoon of a wizard hat holding a book and a wand&#10;&#10;AI-generated content may be incorrect.">
              <a:extLst>
                <a:ext uri="{FF2B5EF4-FFF2-40B4-BE49-F238E27FC236}">
                  <a16:creationId xmlns:a16="http://schemas.microsoft.com/office/drawing/2014/main" id="{391159CC-22E8-9589-2D80-137D7934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63727" y="3138511"/>
              <a:ext cx="1575458" cy="129753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A8F661-3E8A-3E75-5FA2-360A19CC4113}"/>
                </a:ext>
              </a:extLst>
            </p:cNvPr>
            <p:cNvGrpSpPr/>
            <p:nvPr/>
          </p:nvGrpSpPr>
          <p:grpSpPr>
            <a:xfrm>
              <a:off x="1171156" y="1844043"/>
              <a:ext cx="3462180" cy="1927109"/>
              <a:chOff x="3588774" y="1281028"/>
              <a:chExt cx="4778477" cy="1037285"/>
            </a:xfrm>
          </p:grpSpPr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EFAFEDE-1A88-E618-5F0B-0E2486F563B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522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AC035-9903-E926-720C-0C0A5862CB66}"/>
                  </a:ext>
                </a:extLst>
              </p:cNvPr>
              <p:cNvSpPr txBox="1"/>
              <p:nvPr/>
            </p:nvSpPr>
            <p:spPr>
              <a:xfrm>
                <a:off x="3985621" y="1385908"/>
                <a:ext cx="4101658" cy="844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(16 × 50) × 2</a:t>
                </a:r>
              </a:p>
              <a:p>
                <a:pPr>
                  <a:buNone/>
                </a:pPr>
                <a:r>
                  <a:rPr lang="en-GB" sz="3200" dirty="0"/>
                  <a:t>= 800 × 2</a:t>
                </a:r>
              </a:p>
              <a:p>
                <a:pPr>
                  <a:buNone/>
                </a:pPr>
                <a:r>
                  <a:rPr lang="en-GB" sz="3200" dirty="0"/>
                  <a:t>= 1600</a:t>
                </a:r>
                <a:endParaRPr lang="en-US" sz="3200" b="1" dirty="0"/>
              </a:p>
            </p:txBody>
          </p:sp>
        </p:grpSp>
        <p:pic>
          <p:nvPicPr>
            <p:cNvPr id="7" name="Picture 6" descr="A cartoon of a wizard hat holding a book&#10;&#10;AI-generated content may be incorrect.">
              <a:extLst>
                <a:ext uri="{FF2B5EF4-FFF2-40B4-BE49-F238E27FC236}">
                  <a16:creationId xmlns:a16="http://schemas.microsoft.com/office/drawing/2014/main" id="{0073E1D2-459F-2635-8DE4-CC987A9F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6621" y="3138511"/>
              <a:ext cx="1683978" cy="140597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03E046-99D3-934E-9FB2-785E0D93157F}"/>
                </a:ext>
              </a:extLst>
            </p:cNvPr>
            <p:cNvGrpSpPr/>
            <p:nvPr/>
          </p:nvGrpSpPr>
          <p:grpSpPr>
            <a:xfrm>
              <a:off x="4713476" y="1860167"/>
              <a:ext cx="3503444" cy="1927109"/>
              <a:chOff x="3588774" y="1281028"/>
              <a:chExt cx="4778477" cy="1037285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0AC7D6CF-4675-465B-B667-87EEA0302E7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60135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8BD993-53FC-280B-EF1A-784FE2DE7384}"/>
                  </a:ext>
                </a:extLst>
              </p:cNvPr>
              <p:cNvSpPr txBox="1"/>
              <p:nvPr/>
            </p:nvSpPr>
            <p:spPr>
              <a:xfrm>
                <a:off x="4167824" y="1377227"/>
                <a:ext cx="4143146" cy="84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16 × (50 × 2) </a:t>
                </a:r>
              </a:p>
              <a:p>
                <a:pPr>
                  <a:buNone/>
                </a:pPr>
                <a:r>
                  <a:rPr lang="en-GB" sz="3200" dirty="0"/>
                  <a:t>= 16 × 100 </a:t>
                </a:r>
              </a:p>
              <a:p>
                <a:pPr>
                  <a:buNone/>
                </a:pPr>
                <a:r>
                  <a:rPr lang="en-GB" sz="3200" dirty="0"/>
                  <a:t>= 1600</a:t>
                </a:r>
                <a:endParaRPr lang="en-US" sz="3200" b="1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E1FD99-3725-AD9C-4F95-30C91F54529E}"/>
              </a:ext>
            </a:extLst>
          </p:cNvPr>
          <p:cNvSpPr txBox="1"/>
          <p:nvPr/>
        </p:nvSpPr>
        <p:spPr>
          <a:xfrm>
            <a:off x="1341129" y="4270609"/>
            <a:ext cx="6744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Which method do you prefer?</a:t>
            </a:r>
          </a:p>
          <a:p>
            <a:pPr algn="ctr"/>
            <a:r>
              <a:rPr lang="en-GB" sz="3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42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68286" y="1947359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29 x 4 x 25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19397" y="1816701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19396" y="2772339"/>
            <a:ext cx="13862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19397" y="3727977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19397" y="4683615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5320544" y="5639252"/>
            <a:ext cx="110521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68286" y="290387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 x 32 x 5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68286" y="3860383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18 x 50 x 2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068286" y="5773406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 x 10 x 8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68286" y="4816895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 x 51 x 5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097116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812878" y="1859465"/>
            <a:ext cx="7124644" cy="1569535"/>
            <a:chOff x="2650053" y="1737620"/>
            <a:chExt cx="7429445" cy="105884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713381" y="1737620"/>
              <a:ext cx="7366117" cy="1058849"/>
            </a:xfrm>
            <a:prstGeom prst="wedgeRoundRectCallout">
              <a:avLst>
                <a:gd name="adj1" fmla="val -63252"/>
                <a:gd name="adj2" fmla="val 1638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50053" y="1924991"/>
              <a:ext cx="7385902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(a x b) x c = a x (b x c)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87619" y="4290972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1300</TotalTime>
  <Words>176</Words>
  <Application>Microsoft Office PowerPoint</Application>
  <PresentationFormat>On-screen Show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2025-12-24T09:13:37Z</dcterms:modified>
  <cp:category/>
</cp:coreProperties>
</file>