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4" r:id="rId3"/>
    <p:sldId id="295" r:id="rId4"/>
    <p:sldId id="296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09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7" y="-4268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3" y="2813781"/>
            <a:ext cx="5038431" cy="4206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FF2E3-50AE-508C-BE58-A82A64BB2980}"/>
              </a:ext>
            </a:extLst>
          </p:cNvPr>
          <p:cNvSpPr txBox="1"/>
          <p:nvPr/>
        </p:nvSpPr>
        <p:spPr>
          <a:xfrm>
            <a:off x="1050648" y="879557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Multiply a tenth </a:t>
            </a:r>
          </a:p>
          <a:p>
            <a:pPr algn="ctr"/>
            <a:r>
              <a:rPr lang="en-US" sz="5400" dirty="0"/>
              <a:t>by a single digit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115E29-606B-44DB-9D12-73D1C37792DF}"/>
              </a:ext>
            </a:extLst>
          </p:cNvPr>
          <p:cNvSpPr/>
          <p:nvPr/>
        </p:nvSpPr>
        <p:spPr>
          <a:xfrm>
            <a:off x="1022593" y="1078659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2 = 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77FDA9-3FF9-4280-BD9A-F231DD1A6E97}"/>
              </a:ext>
            </a:extLst>
          </p:cNvPr>
          <p:cNvSpPr/>
          <p:nvPr/>
        </p:nvSpPr>
        <p:spPr>
          <a:xfrm>
            <a:off x="4963459" y="1078659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x 0.2 = 0.6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532D178-9D64-470B-817B-54B7DA3A9C0D}"/>
              </a:ext>
            </a:extLst>
          </p:cNvPr>
          <p:cNvGrpSpPr/>
          <p:nvPr/>
        </p:nvGrpSpPr>
        <p:grpSpPr>
          <a:xfrm>
            <a:off x="1560444" y="1702077"/>
            <a:ext cx="1987826" cy="2315817"/>
            <a:chOff x="2014331" y="2266122"/>
            <a:chExt cx="2650435" cy="308775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BE13F7-4586-4CFF-B48D-B7FBD3B322AA}"/>
                </a:ext>
              </a:extLst>
            </p:cNvPr>
            <p:cNvGrpSpPr/>
            <p:nvPr/>
          </p:nvGrpSpPr>
          <p:grpSpPr>
            <a:xfrm>
              <a:off x="2014331" y="2266122"/>
              <a:ext cx="2650435" cy="980661"/>
              <a:chOff x="2014331" y="2266122"/>
              <a:chExt cx="2650435" cy="980661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BF0E8C3-0E40-4F65-A294-1C17CB243EC7}"/>
                  </a:ext>
                </a:extLst>
              </p:cNvPr>
              <p:cNvSpPr/>
              <p:nvPr/>
            </p:nvSpPr>
            <p:spPr>
              <a:xfrm>
                <a:off x="2014331" y="2266122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F6288EB-6F97-4968-9F1F-891FE9500611}"/>
                  </a:ext>
                </a:extLst>
              </p:cNvPr>
              <p:cNvGrpSpPr/>
              <p:nvPr/>
            </p:nvGrpSpPr>
            <p:grpSpPr>
              <a:xfrm>
                <a:off x="2445754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3" name="Flowchart: Connector 2">
                  <a:extLst>
                    <a:ext uri="{FF2B5EF4-FFF2-40B4-BE49-F238E27FC236}">
                      <a16:creationId xmlns:a16="http://schemas.microsoft.com/office/drawing/2014/main" id="{5EFC3AF5-3E3E-4C9A-AEDD-DD6C1449A7E0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B1943A7-4AF4-4D68-98C9-82BB380FE383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0045736-CD53-423F-9390-3E5E702A996F}"/>
                  </a:ext>
                </a:extLst>
              </p:cNvPr>
              <p:cNvGrpSpPr/>
              <p:nvPr/>
            </p:nvGrpSpPr>
            <p:grpSpPr>
              <a:xfrm>
                <a:off x="3527240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15" name="Flowchart: Connector 14">
                  <a:extLst>
                    <a:ext uri="{FF2B5EF4-FFF2-40B4-BE49-F238E27FC236}">
                      <a16:creationId xmlns:a16="http://schemas.microsoft.com/office/drawing/2014/main" id="{43235859-4C95-4E57-A4D6-75919B6A6010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53B2119B-D6E9-4CCF-B040-3C2CB5406CAD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0B514D8-9001-4C9B-A3C7-6B49B5E89450}"/>
                </a:ext>
              </a:extLst>
            </p:cNvPr>
            <p:cNvGrpSpPr/>
            <p:nvPr/>
          </p:nvGrpSpPr>
          <p:grpSpPr>
            <a:xfrm>
              <a:off x="2014331" y="3319670"/>
              <a:ext cx="2650435" cy="980661"/>
              <a:chOff x="2014331" y="2266122"/>
              <a:chExt cx="2650435" cy="980661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46BB688A-1F19-45E7-861F-D77161143222}"/>
                  </a:ext>
                </a:extLst>
              </p:cNvPr>
              <p:cNvSpPr/>
              <p:nvPr/>
            </p:nvSpPr>
            <p:spPr>
              <a:xfrm>
                <a:off x="2014331" y="2266122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DAD12C4-A6AF-4262-B706-B7781D872060}"/>
                  </a:ext>
                </a:extLst>
              </p:cNvPr>
              <p:cNvGrpSpPr/>
              <p:nvPr/>
            </p:nvGrpSpPr>
            <p:grpSpPr>
              <a:xfrm>
                <a:off x="2445754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25" name="Flowchart: Connector 24">
                  <a:extLst>
                    <a:ext uri="{FF2B5EF4-FFF2-40B4-BE49-F238E27FC236}">
                      <a16:creationId xmlns:a16="http://schemas.microsoft.com/office/drawing/2014/main" id="{9A4D6331-466D-4FF3-95D6-9BF0A1F74AFB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0E1FB496-30E5-433C-97E8-0022B8EF83DE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6962CCB8-A8CA-4F05-AFB4-D4C222091E5B}"/>
                  </a:ext>
                </a:extLst>
              </p:cNvPr>
              <p:cNvGrpSpPr/>
              <p:nvPr/>
            </p:nvGrpSpPr>
            <p:grpSpPr>
              <a:xfrm>
                <a:off x="3527240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23" name="Flowchart: Connector 22">
                  <a:extLst>
                    <a:ext uri="{FF2B5EF4-FFF2-40B4-BE49-F238E27FC236}">
                      <a16:creationId xmlns:a16="http://schemas.microsoft.com/office/drawing/2014/main" id="{375A1770-3C9B-44CC-ABD7-2E784530D1EF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1554B5F-74D9-447C-8668-7C0A3B1D641F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A98E783-F5FB-4A4D-BFBE-2947A6D3C5DD}"/>
                </a:ext>
              </a:extLst>
            </p:cNvPr>
            <p:cNvGrpSpPr/>
            <p:nvPr/>
          </p:nvGrpSpPr>
          <p:grpSpPr>
            <a:xfrm>
              <a:off x="2014331" y="4373217"/>
              <a:ext cx="2650435" cy="980661"/>
              <a:chOff x="2014331" y="2266122"/>
              <a:chExt cx="2650435" cy="980661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2C62BEA-ED6E-43F0-A76D-7F06904001C7}"/>
                  </a:ext>
                </a:extLst>
              </p:cNvPr>
              <p:cNvSpPr/>
              <p:nvPr/>
            </p:nvSpPr>
            <p:spPr>
              <a:xfrm>
                <a:off x="2014331" y="2266122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A0E930C-D9C7-46D7-A58D-23B491B7AF68}"/>
                  </a:ext>
                </a:extLst>
              </p:cNvPr>
              <p:cNvGrpSpPr/>
              <p:nvPr/>
            </p:nvGrpSpPr>
            <p:grpSpPr>
              <a:xfrm>
                <a:off x="2445754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33" name="Flowchart: Connector 32">
                  <a:extLst>
                    <a:ext uri="{FF2B5EF4-FFF2-40B4-BE49-F238E27FC236}">
                      <a16:creationId xmlns:a16="http://schemas.microsoft.com/office/drawing/2014/main" id="{CC916DC9-9734-457E-8732-C361A393B214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A3CE2FE-4633-4FA8-9155-2B73A71A9C81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F6A3790-8A81-4D9A-B406-06840E7F3A5D}"/>
                  </a:ext>
                </a:extLst>
              </p:cNvPr>
              <p:cNvGrpSpPr/>
              <p:nvPr/>
            </p:nvGrpSpPr>
            <p:grpSpPr>
              <a:xfrm>
                <a:off x="3527240" y="2396452"/>
                <a:ext cx="720000" cy="720002"/>
                <a:chOff x="2885267" y="3972340"/>
                <a:chExt cx="720000" cy="720002"/>
              </a:xfrm>
            </p:grpSpPr>
            <p:sp>
              <p:nvSpPr>
                <p:cNvPr id="31" name="Flowchart: Connector 30">
                  <a:extLst>
                    <a:ext uri="{FF2B5EF4-FFF2-40B4-BE49-F238E27FC236}">
                      <a16:creationId xmlns:a16="http://schemas.microsoft.com/office/drawing/2014/main" id="{C600AC39-54EA-4315-8ECF-2274C748B71E}"/>
                    </a:ext>
                  </a:extLst>
                </p:cNvPr>
                <p:cNvSpPr/>
                <p:nvPr/>
              </p:nvSpPr>
              <p:spPr>
                <a:xfrm>
                  <a:off x="2885267" y="3972340"/>
                  <a:ext cx="720000" cy="7200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028D3BAD-C835-4074-951D-C2BDB24F471A}"/>
                    </a:ext>
                  </a:extLst>
                </p:cNvPr>
                <p:cNvSpPr/>
                <p:nvPr/>
              </p:nvSpPr>
              <p:spPr>
                <a:xfrm>
                  <a:off x="2969527" y="3984455"/>
                  <a:ext cx="551480" cy="707887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30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5D5D87A-BBC2-45AD-B9F9-14065499BC81}"/>
              </a:ext>
            </a:extLst>
          </p:cNvPr>
          <p:cNvGrpSpPr/>
          <p:nvPr/>
        </p:nvGrpSpPr>
        <p:grpSpPr>
          <a:xfrm>
            <a:off x="5425226" y="1702077"/>
            <a:ext cx="1993198" cy="2315817"/>
            <a:chOff x="7167374" y="2027583"/>
            <a:chExt cx="2657597" cy="308775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536B15B-D01B-4614-9F87-F9F2E9B379AA}"/>
                </a:ext>
              </a:extLst>
            </p:cNvPr>
            <p:cNvGrpSpPr/>
            <p:nvPr/>
          </p:nvGrpSpPr>
          <p:grpSpPr>
            <a:xfrm>
              <a:off x="7174536" y="2027583"/>
              <a:ext cx="2650435" cy="980661"/>
              <a:chOff x="7174536" y="2027583"/>
              <a:chExt cx="2650435" cy="980661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440E4-4D33-41B3-B202-5921E33B2114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0423B26-0FDC-4145-9F26-80CC7E8244EA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59" name="Flowchart: Connector 58">
                  <a:extLst>
                    <a:ext uri="{FF2B5EF4-FFF2-40B4-BE49-F238E27FC236}">
                      <a16:creationId xmlns:a16="http://schemas.microsoft.com/office/drawing/2014/main" id="{063D06E5-1703-4B65-9D08-4C1BA5E57C69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F14B242D-1908-4FA2-BCED-79577B2CCDA0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8BF1CBD-ABB0-4BC8-A671-8AAD1702DE96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63" name="Flowchart: Connector 62">
                  <a:extLst>
                    <a:ext uri="{FF2B5EF4-FFF2-40B4-BE49-F238E27FC236}">
                      <a16:creationId xmlns:a16="http://schemas.microsoft.com/office/drawing/2014/main" id="{3A22F288-CA35-491F-9EB4-5FD9E6687D6F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D54C7AE-17C2-4C13-A15F-FD50F604CCF6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4B1B214-5B70-49CE-AB7D-D4193697A1C8}"/>
                </a:ext>
              </a:extLst>
            </p:cNvPr>
            <p:cNvGrpSpPr/>
            <p:nvPr/>
          </p:nvGrpSpPr>
          <p:grpSpPr>
            <a:xfrm>
              <a:off x="7174536" y="4134678"/>
              <a:ext cx="2650435" cy="980661"/>
              <a:chOff x="7174536" y="2027583"/>
              <a:chExt cx="2650435" cy="980661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858A7B3C-DB59-48EA-BDB1-89531EB4845A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4CD5CD7-BAA8-4DB4-9C0B-C24D4B4E131E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2" name="Flowchart: Connector 71">
                  <a:extLst>
                    <a:ext uri="{FF2B5EF4-FFF2-40B4-BE49-F238E27FC236}">
                      <a16:creationId xmlns:a16="http://schemas.microsoft.com/office/drawing/2014/main" id="{51A2B773-E684-4B07-9503-3BE8D5E0E61E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43C22055-2426-430B-A47E-33FEEA7F3772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835C1EC-DADC-45E9-BF68-E21132F5CF2B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0" name="Flowchart: Connector 69">
                  <a:extLst>
                    <a:ext uri="{FF2B5EF4-FFF2-40B4-BE49-F238E27FC236}">
                      <a16:creationId xmlns:a16="http://schemas.microsoft.com/office/drawing/2014/main" id="{3BC5857D-0F1C-4C8D-938F-BACE7BE9C75A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37F83EB7-304A-49B4-BDEB-B0F6B04CFDEF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6293515-6141-4D47-8C8B-C0E4C1EBE572}"/>
                </a:ext>
              </a:extLst>
            </p:cNvPr>
            <p:cNvGrpSpPr/>
            <p:nvPr/>
          </p:nvGrpSpPr>
          <p:grpSpPr>
            <a:xfrm>
              <a:off x="7167374" y="3081131"/>
              <a:ext cx="2650435" cy="980661"/>
              <a:chOff x="7174536" y="2027583"/>
              <a:chExt cx="2650435" cy="98066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20870938-CA4F-419D-870F-6B3B97A27977}"/>
                  </a:ext>
                </a:extLst>
              </p:cNvPr>
              <p:cNvSpPr/>
              <p:nvPr/>
            </p:nvSpPr>
            <p:spPr>
              <a:xfrm>
                <a:off x="7174536" y="2027583"/>
                <a:ext cx="2650435" cy="98066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8E1A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F43D843-EEAB-425D-AE85-B3AE04B3508D}"/>
                  </a:ext>
                </a:extLst>
              </p:cNvPr>
              <p:cNvGrpSpPr/>
              <p:nvPr/>
            </p:nvGrpSpPr>
            <p:grpSpPr>
              <a:xfrm>
                <a:off x="7439326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80" name="Flowchart: Connector 79">
                  <a:extLst>
                    <a:ext uri="{FF2B5EF4-FFF2-40B4-BE49-F238E27FC236}">
                      <a16:creationId xmlns:a16="http://schemas.microsoft.com/office/drawing/2014/main" id="{3A9AD364-F020-4772-9442-2AE718F1F9C1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2875493-1680-431F-ACF4-860EDAF46A77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57B81E23-06A7-4A0D-8DD9-F1E7C391214B}"/>
                  </a:ext>
                </a:extLst>
              </p:cNvPr>
              <p:cNvGrpSpPr/>
              <p:nvPr/>
            </p:nvGrpSpPr>
            <p:grpSpPr>
              <a:xfrm>
                <a:off x="8499753" y="2208730"/>
                <a:ext cx="1053266" cy="720000"/>
                <a:chOff x="7439326" y="2208730"/>
                <a:chExt cx="1053266" cy="720000"/>
              </a:xfrm>
            </p:grpSpPr>
            <p:sp>
              <p:nvSpPr>
                <p:cNvPr id="78" name="Flowchart: Connector 77">
                  <a:extLst>
                    <a:ext uri="{FF2B5EF4-FFF2-40B4-BE49-F238E27FC236}">
                      <a16:creationId xmlns:a16="http://schemas.microsoft.com/office/drawing/2014/main" id="{30E8741C-52EF-4D82-A3EC-1E6909863EF5}"/>
                    </a:ext>
                  </a:extLst>
                </p:cNvPr>
                <p:cNvSpPr/>
                <p:nvPr/>
              </p:nvSpPr>
              <p:spPr>
                <a:xfrm>
                  <a:off x="7605959" y="2208730"/>
                  <a:ext cx="720000" cy="720000"/>
                </a:xfrm>
                <a:prstGeom prst="flowChartConnector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BE86A00-06EB-4933-930E-A792E3BA2EE1}"/>
                    </a:ext>
                  </a:extLst>
                </p:cNvPr>
                <p:cNvSpPr/>
                <p:nvPr/>
              </p:nvSpPr>
              <p:spPr>
                <a:xfrm>
                  <a:off x="7439326" y="2310795"/>
                  <a:ext cx="1053266" cy="523220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2100" b="1" dirty="0">
                      <a:ln w="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0.1</a:t>
                  </a:r>
                </a:p>
              </p:txBody>
            </p:sp>
          </p:grp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95507AF-B6D2-464A-AAC8-D464D3C517B9}"/>
              </a:ext>
            </a:extLst>
          </p:cNvPr>
          <p:cNvSpPr txBox="1"/>
          <p:nvPr/>
        </p:nvSpPr>
        <p:spPr>
          <a:xfrm>
            <a:off x="206479" y="4072558"/>
            <a:ext cx="8658449" cy="185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What do you notice?</a:t>
            </a:r>
          </a:p>
          <a:p>
            <a:pPr algn="ctr">
              <a:lnSpc>
                <a:spcPct val="150000"/>
              </a:lnSpc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What is the same and what is different?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E3C0B-0BBC-F10B-00CA-9837562C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57AD7-DD5B-1C1C-0633-9F01D2E65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B1369A-9150-795F-BA8B-C799613EE978}"/>
              </a:ext>
            </a:extLst>
          </p:cNvPr>
          <p:cNvSpPr/>
          <p:nvPr/>
        </p:nvSpPr>
        <p:spPr>
          <a:xfrm>
            <a:off x="2499086" y="3250208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126" y="1511392"/>
            <a:ext cx="1128550" cy="150896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866452" y="55220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Decimals can be tricky, so we’ll </a:t>
            </a:r>
            <a:r>
              <a:rPr lang="en-US" sz="3600" b="1" dirty="0">
                <a:solidFill>
                  <a:schemeClr val="tx1"/>
                </a:solidFill>
              </a:rPr>
              <a:t>adjust </a:t>
            </a:r>
            <a:r>
              <a:rPr lang="en-US" sz="3600" dirty="0">
                <a:solidFill>
                  <a:schemeClr val="tx1"/>
                </a:solidFill>
              </a:rPr>
              <a:t>the question by turning the decimal into a whole number first.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96ABE45-B5BF-DE31-79A7-CAC5BDAD6F54}"/>
              </a:ext>
            </a:extLst>
          </p:cNvPr>
          <p:cNvSpPr/>
          <p:nvPr/>
        </p:nvSpPr>
        <p:spPr>
          <a:xfrm>
            <a:off x="1866452" y="55220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If I multiply </a:t>
            </a:r>
            <a:r>
              <a:rPr lang="en-US" sz="3600" b="1" dirty="0">
                <a:solidFill>
                  <a:schemeClr val="tx1"/>
                </a:solidFill>
              </a:rPr>
              <a:t>0.4</a:t>
            </a:r>
            <a:r>
              <a:rPr lang="en-US" sz="3600" dirty="0">
                <a:solidFill>
                  <a:schemeClr val="tx1"/>
                </a:solidFill>
              </a:rPr>
              <a:t> by </a:t>
            </a:r>
            <a:r>
              <a:rPr lang="en-US" sz="3600" b="1" dirty="0">
                <a:solidFill>
                  <a:schemeClr val="tx1"/>
                </a:solidFill>
              </a:rPr>
              <a:t>10</a:t>
            </a:r>
            <a:r>
              <a:rPr lang="en-US" sz="3600" dirty="0">
                <a:solidFill>
                  <a:schemeClr val="tx1"/>
                </a:solidFill>
              </a:rPr>
              <a:t>, it becomes </a:t>
            </a:r>
            <a:r>
              <a:rPr lang="en-US" sz="3600" b="1" dirty="0">
                <a:solidFill>
                  <a:schemeClr val="tx1"/>
                </a:solidFill>
              </a:rPr>
              <a:t>4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7BF5789-E2B9-F0F3-38D1-8AD2E1FA8C7C}"/>
              </a:ext>
            </a:extLst>
          </p:cNvPr>
          <p:cNvSpPr/>
          <p:nvPr/>
        </p:nvSpPr>
        <p:spPr>
          <a:xfrm>
            <a:off x="1866452" y="55220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So we’ll temporarily solve </a:t>
            </a:r>
            <a:r>
              <a:rPr lang="en-US" sz="3600" b="1" dirty="0">
                <a:solidFill>
                  <a:schemeClr val="tx1"/>
                </a:solidFill>
              </a:rPr>
              <a:t>4 x 3 </a:t>
            </a:r>
            <a:r>
              <a:rPr lang="en-US" sz="3600" dirty="0">
                <a:solidFill>
                  <a:schemeClr val="tx1"/>
                </a:solidFill>
              </a:rPr>
              <a:t>instead.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4AEA71-1526-F22A-3105-9DD7D5A4D873}"/>
              </a:ext>
            </a:extLst>
          </p:cNvPr>
          <p:cNvSpPr/>
          <p:nvPr/>
        </p:nvSpPr>
        <p:spPr>
          <a:xfrm>
            <a:off x="2279241" y="4739373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3 =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BBB86F4-2BB8-1AD0-EAFD-7BFC00CA8764}"/>
              </a:ext>
            </a:extLst>
          </p:cNvPr>
          <p:cNvSpPr/>
          <p:nvPr/>
        </p:nvSpPr>
        <p:spPr>
          <a:xfrm>
            <a:off x="1866452" y="55220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We made </a:t>
            </a:r>
            <a:r>
              <a:rPr lang="en-US" sz="3600" b="1" dirty="0">
                <a:solidFill>
                  <a:schemeClr val="tx1"/>
                </a:solidFill>
              </a:rPr>
              <a:t>0.4</a:t>
            </a:r>
            <a:r>
              <a:rPr lang="en-US" sz="3600" dirty="0">
                <a:solidFill>
                  <a:schemeClr val="tx1"/>
                </a:solidFill>
              </a:rPr>
              <a:t> ten times bigger to turn it into </a:t>
            </a:r>
            <a:r>
              <a:rPr lang="en-US" sz="3600" b="1" dirty="0">
                <a:solidFill>
                  <a:schemeClr val="tx1"/>
                </a:solidFill>
              </a:rPr>
              <a:t>4</a:t>
            </a:r>
            <a:r>
              <a:rPr lang="en-US" sz="3600" dirty="0">
                <a:solidFill>
                  <a:schemeClr val="tx1"/>
                </a:solidFill>
              </a:rPr>
              <a:t>, so our answer is also ten times too big.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5984622-905A-7A08-294E-0E0E17B0BF99}"/>
              </a:ext>
            </a:extLst>
          </p:cNvPr>
          <p:cNvGrpSpPr/>
          <p:nvPr/>
        </p:nvGrpSpPr>
        <p:grpSpPr>
          <a:xfrm>
            <a:off x="711843" y="3625452"/>
            <a:ext cx="2013820" cy="1713668"/>
            <a:chOff x="3759120" y="4809348"/>
            <a:chExt cx="2013820" cy="1713668"/>
          </a:xfrm>
        </p:grpSpPr>
        <p:sp>
          <p:nvSpPr>
            <p:cNvPr id="25" name="Arrow: Curved Right 24">
              <a:extLst>
                <a:ext uri="{FF2B5EF4-FFF2-40B4-BE49-F238E27FC236}">
                  <a16:creationId xmlns:a16="http://schemas.microsoft.com/office/drawing/2014/main" id="{DFD97685-25F6-32B1-ED40-05F267AF167E}"/>
                </a:ext>
              </a:extLst>
            </p:cNvPr>
            <p:cNvSpPr/>
            <p:nvPr/>
          </p:nvSpPr>
          <p:spPr>
            <a:xfrm>
              <a:off x="5098025" y="4809348"/>
              <a:ext cx="674915" cy="171366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51400B2-3077-9017-AC72-DE0A5AD0DC3E}"/>
                </a:ext>
              </a:extLst>
            </p:cNvPr>
            <p:cNvSpPr/>
            <p:nvPr/>
          </p:nvSpPr>
          <p:spPr>
            <a:xfrm>
              <a:off x="3759120" y="5234212"/>
              <a:ext cx="11716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</a:t>
              </a:r>
              <a:endParaRPr lang="en-US" sz="4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A306BFB-1F6C-9FE6-3A07-57670D47F769}"/>
              </a:ext>
            </a:extLst>
          </p:cNvPr>
          <p:cNvSpPr/>
          <p:nvPr/>
        </p:nvSpPr>
        <p:spPr>
          <a:xfrm>
            <a:off x="5067689" y="4739373"/>
            <a:ext cx="92832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E5C5BF-C0C1-D244-FEA5-810238C4DF0A}"/>
              </a:ext>
            </a:extLst>
          </p:cNvPr>
          <p:cNvGrpSpPr/>
          <p:nvPr/>
        </p:nvGrpSpPr>
        <p:grpSpPr>
          <a:xfrm>
            <a:off x="6618464" y="3508932"/>
            <a:ext cx="1843914" cy="1713668"/>
            <a:chOff x="4413203" y="4732595"/>
            <a:chExt cx="1843914" cy="1713668"/>
          </a:xfrm>
        </p:grpSpPr>
        <p:sp>
          <p:nvSpPr>
            <p:cNvPr id="26" name="Arrow: Curved Right 25">
              <a:extLst>
                <a:ext uri="{FF2B5EF4-FFF2-40B4-BE49-F238E27FC236}">
                  <a16:creationId xmlns:a16="http://schemas.microsoft.com/office/drawing/2014/main" id="{AFDBDF09-1928-2BDD-6B0C-21486F407CA1}"/>
                </a:ext>
              </a:extLst>
            </p:cNvPr>
            <p:cNvSpPr/>
            <p:nvPr/>
          </p:nvSpPr>
          <p:spPr>
            <a:xfrm rot="10581990">
              <a:off x="4413203" y="4732595"/>
              <a:ext cx="674915" cy="1713668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EF3121-8797-ADAC-E4A7-460F7A567890}"/>
                </a:ext>
              </a:extLst>
            </p:cNvPr>
            <p:cNvSpPr/>
            <p:nvPr/>
          </p:nvSpPr>
          <p:spPr>
            <a:xfrm>
              <a:off x="5085444" y="5254315"/>
              <a:ext cx="1171673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÷10</a:t>
              </a:r>
              <a:endParaRPr lang="en-US" sz="40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55212C2-8207-B17E-1A43-83D7B387F985}"/>
              </a:ext>
            </a:extLst>
          </p:cNvPr>
          <p:cNvSpPr/>
          <p:nvPr/>
        </p:nvSpPr>
        <p:spPr>
          <a:xfrm>
            <a:off x="5433388" y="3250208"/>
            <a:ext cx="1125243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1.2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CEEFCAF-17D2-99A3-CD2A-0E71DF52E3CF}"/>
              </a:ext>
            </a:extLst>
          </p:cNvPr>
          <p:cNvSpPr/>
          <p:nvPr/>
        </p:nvSpPr>
        <p:spPr>
          <a:xfrm>
            <a:off x="1866452" y="552204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So we </a:t>
            </a:r>
            <a:r>
              <a:rPr lang="en-US" sz="3600" b="1" dirty="0">
                <a:solidFill>
                  <a:schemeClr val="tx1"/>
                </a:solidFill>
              </a:rPr>
              <a:t>compensate</a:t>
            </a:r>
            <a:r>
              <a:rPr lang="en-US" sz="3600" dirty="0">
                <a:solidFill>
                  <a:schemeClr val="tx1"/>
                </a:solidFill>
              </a:rPr>
              <a:t> by dividing the answer by 10.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/>
      <p:bldP spid="21" grpId="0" animBg="1"/>
      <p:bldP spid="29" grpId="0" animBg="1"/>
      <p:bldP spid="3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9EDAC8-2444-406E-2632-1A36B9B5FC3C}"/>
              </a:ext>
            </a:extLst>
          </p:cNvPr>
          <p:cNvSpPr txBox="1"/>
          <p:nvPr/>
        </p:nvSpPr>
        <p:spPr>
          <a:xfrm>
            <a:off x="138707" y="2126437"/>
            <a:ext cx="8352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First,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djust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calculation by multiplying the decimal number by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8A163-9718-C3B0-866A-61B423FED2EF}"/>
              </a:ext>
            </a:extLst>
          </p:cNvPr>
          <p:cNvSpPr txBox="1"/>
          <p:nvPr/>
        </p:nvSpPr>
        <p:spPr>
          <a:xfrm>
            <a:off x="138707" y="3419664"/>
            <a:ext cx="83521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Next, </a:t>
            </a:r>
            <a:r>
              <a:rPr lang="en-US" altLang="en-US" sz="2800" b="1" dirty="0">
                <a:latin typeface="Arial" panose="020B0604020202020204" pitchFamily="34" charset="0"/>
              </a:rPr>
              <a:t>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olve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new calculation using whole numbers.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DE6B8-08EC-6892-E861-6930888D4AA5}"/>
              </a:ext>
            </a:extLst>
          </p:cNvPr>
          <p:cNvSpPr txBox="1"/>
          <p:nvPr/>
        </p:nvSpPr>
        <p:spPr>
          <a:xfrm>
            <a:off x="138707" y="4712891"/>
            <a:ext cx="100529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Finally, </a:t>
            </a:r>
            <a:r>
              <a:rPr lang="en-US" altLang="en-US" sz="2800" b="1" dirty="0">
                <a:latin typeface="Arial" panose="020B0604020202020204" pitchFamily="34" charset="0"/>
              </a:rPr>
              <a:t>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ompensate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dividing the answer by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Arial" panose="020B0604020202020204" pitchFamily="34" charset="0"/>
              </a:rPr>
              <a:t>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</a:rPr>
              <a:t>to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undo the adjustment made at the start.</a:t>
            </a:r>
          </a:p>
        </p:txBody>
      </p:sp>
      <p:pic>
        <p:nvPicPr>
          <p:cNvPr id="17" name="Picture 1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6372215-102D-41AA-B389-C6DC38ED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1AD3CF-DD97-AB5E-F318-3EF5FF5FE8D5}"/>
              </a:ext>
            </a:extLst>
          </p:cNvPr>
          <p:cNvSpPr/>
          <p:nvPr/>
        </p:nvSpPr>
        <p:spPr>
          <a:xfrm>
            <a:off x="1737085" y="652387"/>
            <a:ext cx="65062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did.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07446" y="2074772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0.4 x 2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849140" y="1973017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825657" y="2892177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1.6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849140" y="3806556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4.5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849140" y="4821718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3.6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422636" y="1985009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4.5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441068" y="2917142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3.2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407446" y="3014360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0.2 x 8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423023" y="3985818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5 x 0.9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53189" y="2037841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0.5 x 9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3900" y="2930733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4 x 0.8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53189" y="3904455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0.3 x 5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407446" y="4923473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6 x 0.6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22973" y="4944252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0.7 x 8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422636" y="3831903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1.5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441067" y="4847410"/>
            <a:ext cx="11716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5.6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1366</TotalTime>
  <Words>246</Words>
  <Application>Microsoft Office PowerPoint</Application>
  <PresentationFormat>On-screen Show (4:3)</PresentationFormat>
  <Paragraphs>55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71</cp:revision>
  <dcterms:created xsi:type="dcterms:W3CDTF">2013-01-27T09:14:16Z</dcterms:created>
  <dcterms:modified xsi:type="dcterms:W3CDTF">2025-12-24T09:18:58Z</dcterms:modified>
  <cp:category/>
</cp:coreProperties>
</file>