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6" r:id="rId4"/>
    <p:sldId id="278" r:id="rId5"/>
    <p:sldId id="277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08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70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7" y="4002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34139" y="927895"/>
            <a:ext cx="78264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Double, then </a:t>
            </a:r>
          </a:p>
          <a:p>
            <a:pPr algn="ctr"/>
            <a:r>
              <a:rPr lang="en-GB" sz="5400" dirty="0"/>
              <a:t>double again strategy </a:t>
            </a:r>
          </a:p>
        </p:txBody>
      </p:sp>
      <p:pic>
        <p:nvPicPr>
          <p:cNvPr id="5" name="Picture 4" descr="A cartoon of a hat and mask&#10;&#10;AI-generated content may be incorrect.">
            <a:extLst>
              <a:ext uri="{FF2B5EF4-FFF2-40B4-BE49-F238E27FC236}">
                <a16:creationId xmlns:a16="http://schemas.microsoft.com/office/drawing/2014/main" id="{C56AB20E-889F-046F-1AAE-01080C69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958" y="2875570"/>
            <a:ext cx="3136175" cy="341719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62865" y="630858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D7F61-54AE-D667-7068-950E50601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89FDB253-1793-D02D-B3F7-A326108EA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682249"/>
            <a:ext cx="1710812" cy="1880948"/>
          </a:xfrm>
          <a:prstGeom prst="rect">
            <a:avLst/>
          </a:prstGeom>
        </p:spPr>
      </p:pic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9F9D62C2-1796-2140-3869-5E2E15B924BC}"/>
              </a:ext>
            </a:extLst>
          </p:cNvPr>
          <p:cNvSpPr/>
          <p:nvPr/>
        </p:nvSpPr>
        <p:spPr>
          <a:xfrm>
            <a:off x="1966449" y="1547859"/>
            <a:ext cx="6971072" cy="1880948"/>
          </a:xfrm>
          <a:prstGeom prst="wedgeRoundRectCallout">
            <a:avLst>
              <a:gd name="adj1" fmla="val -62582"/>
              <a:gd name="adj2" fmla="val 18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570A16A-CA01-6201-5831-14BE75E6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1BE2B8-8BE5-5058-F3C7-62A00BA276F0}"/>
              </a:ext>
            </a:extLst>
          </p:cNvPr>
          <p:cNvSpPr txBox="1"/>
          <p:nvPr/>
        </p:nvSpPr>
        <p:spPr>
          <a:xfrm>
            <a:off x="1553495" y="1619146"/>
            <a:ext cx="78264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Multiplying a number by 4 is the same as </a:t>
            </a:r>
            <a:r>
              <a:rPr lang="en-US" sz="4000" b="1" dirty="0"/>
              <a:t>doubling</a:t>
            </a:r>
            <a:r>
              <a:rPr lang="en-US" sz="4000" dirty="0"/>
              <a:t> and </a:t>
            </a:r>
            <a:r>
              <a:rPr lang="en-US" sz="4000" b="1" dirty="0"/>
              <a:t>doubling again.</a:t>
            </a:r>
            <a:endParaRPr lang="en-GB" sz="4000" b="1" dirty="0"/>
          </a:p>
        </p:txBody>
      </p:sp>
      <p:pic>
        <p:nvPicPr>
          <p:cNvPr id="16" name="Picture 1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F2CD2C7-08E1-63A7-2B10-D592373A9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77D236D-3B5A-F0CA-9538-1A71BCA8BB93}"/>
              </a:ext>
            </a:extLst>
          </p:cNvPr>
          <p:cNvSpPr txBox="1"/>
          <p:nvPr/>
        </p:nvSpPr>
        <p:spPr>
          <a:xfrm>
            <a:off x="1111043" y="14848"/>
            <a:ext cx="7826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True or False</a:t>
            </a:r>
            <a:endParaRPr lang="en-GB" sz="5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C96B51-E82C-ADEE-1872-81D48593312D}"/>
              </a:ext>
            </a:extLst>
          </p:cNvPr>
          <p:cNvSpPr txBox="1"/>
          <p:nvPr/>
        </p:nvSpPr>
        <p:spPr>
          <a:xfrm>
            <a:off x="1111043" y="3922314"/>
            <a:ext cx="78264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True: </a:t>
            </a:r>
          </a:p>
          <a:p>
            <a:pPr algn="ctr"/>
            <a:r>
              <a:rPr lang="en-US" sz="4000" b="1" dirty="0"/>
              <a:t>Let’s see how we can prove it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804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DBAE2-32A5-A13E-C4C5-4240A116C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26346EE4-3844-6FF9-82F5-B3F810DF6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27DEAFE-CB18-76CE-ABB6-2250884EC938}"/>
              </a:ext>
            </a:extLst>
          </p:cNvPr>
          <p:cNvGrpSpPr/>
          <p:nvPr/>
        </p:nvGrpSpPr>
        <p:grpSpPr>
          <a:xfrm>
            <a:off x="2542784" y="1573391"/>
            <a:ext cx="910806" cy="1283994"/>
            <a:chOff x="2158533" y="2409135"/>
            <a:chExt cx="910806" cy="128399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B38F2A2-A93D-7D02-C623-97B0CE0C6DC8}"/>
                </a:ext>
              </a:extLst>
            </p:cNvPr>
            <p:cNvSpPr/>
            <p:nvPr/>
          </p:nvSpPr>
          <p:spPr>
            <a:xfrm rot="10800000">
              <a:off x="2639992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AB3D43-B8F6-5AF1-9A95-376E25755487}"/>
                </a:ext>
              </a:extLst>
            </p:cNvPr>
            <p:cNvSpPr/>
            <p:nvPr/>
          </p:nvSpPr>
          <p:spPr>
            <a:xfrm rot="10800000">
              <a:off x="2639992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E42394-D1CC-BE83-1880-F0BCEBE6E938}"/>
                </a:ext>
              </a:extLst>
            </p:cNvPr>
            <p:cNvSpPr/>
            <p:nvPr/>
          </p:nvSpPr>
          <p:spPr>
            <a:xfrm rot="10800000">
              <a:off x="2639992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C164F0E-1C91-67CB-8F13-04A4DBAA1A76}"/>
                </a:ext>
              </a:extLst>
            </p:cNvPr>
            <p:cNvSpPr/>
            <p:nvPr/>
          </p:nvSpPr>
          <p:spPr>
            <a:xfrm rot="10800000">
              <a:off x="2223516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A06D7B-E56A-BA94-1287-B1C3031AB3F7}"/>
                </a:ext>
              </a:extLst>
            </p:cNvPr>
            <p:cNvSpPr/>
            <p:nvPr/>
          </p:nvSpPr>
          <p:spPr>
            <a:xfrm rot="10800000">
              <a:off x="2223516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9B7975-9742-0E6C-7189-5EA762A957E6}"/>
                </a:ext>
              </a:extLst>
            </p:cNvPr>
            <p:cNvSpPr/>
            <p:nvPr/>
          </p:nvSpPr>
          <p:spPr>
            <a:xfrm rot="10800000">
              <a:off x="2223516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FA4ACC7-AD0E-4C76-F6B7-F45C9AF9EB47}"/>
                </a:ext>
              </a:extLst>
            </p:cNvPr>
            <p:cNvSpPr/>
            <p:nvPr/>
          </p:nvSpPr>
          <p:spPr>
            <a:xfrm>
              <a:off x="2158533" y="2409135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3E944E-4118-201D-1E73-304478C32088}"/>
                </a:ext>
              </a:extLst>
            </p:cNvPr>
            <p:cNvSpPr/>
            <p:nvPr/>
          </p:nvSpPr>
          <p:spPr>
            <a:xfrm>
              <a:off x="2158533" y="2839191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3AEF4AA-5620-F898-8FD9-795B7E48A4D9}"/>
                </a:ext>
              </a:extLst>
            </p:cNvPr>
            <p:cNvSpPr/>
            <p:nvPr/>
          </p:nvSpPr>
          <p:spPr>
            <a:xfrm>
              <a:off x="2158533" y="3269248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82FA44-94F2-1684-4969-CF65EFE7A6AE}"/>
                  </a:ext>
                </a:extLst>
              </p:cNvPr>
              <p:cNvSpPr/>
              <p:nvPr/>
            </p:nvSpPr>
            <p:spPr>
              <a:xfrm>
                <a:off x="1802897" y="385611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82FA44-94F2-1684-4969-CF65EFE7A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97" y="385611"/>
                <a:ext cx="2390580" cy="1077218"/>
              </a:xfrm>
              <a:prstGeom prst="rect">
                <a:avLst/>
              </a:prstGeom>
              <a:blipFill>
                <a:blip r:embed="rId3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46CADFC1-7B80-3952-B70D-A65D7BAC2F01}"/>
              </a:ext>
            </a:extLst>
          </p:cNvPr>
          <p:cNvGrpSpPr/>
          <p:nvPr/>
        </p:nvGrpSpPr>
        <p:grpSpPr>
          <a:xfrm>
            <a:off x="5842988" y="1573391"/>
            <a:ext cx="910806" cy="1283994"/>
            <a:chOff x="2158533" y="2409135"/>
            <a:chExt cx="910806" cy="128399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F9FB4CA-451C-5C44-2AE5-302D6717C696}"/>
                </a:ext>
              </a:extLst>
            </p:cNvPr>
            <p:cNvSpPr/>
            <p:nvPr/>
          </p:nvSpPr>
          <p:spPr>
            <a:xfrm rot="10800000">
              <a:off x="2639992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5C64B76-5610-4CEA-B236-F5949C025825}"/>
                </a:ext>
              </a:extLst>
            </p:cNvPr>
            <p:cNvSpPr/>
            <p:nvPr/>
          </p:nvSpPr>
          <p:spPr>
            <a:xfrm rot="10800000">
              <a:off x="2639992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BE288C1-C198-76BB-AEF6-4CF3D27FB5C5}"/>
                </a:ext>
              </a:extLst>
            </p:cNvPr>
            <p:cNvSpPr/>
            <p:nvPr/>
          </p:nvSpPr>
          <p:spPr>
            <a:xfrm rot="10800000">
              <a:off x="2639992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20D2336-0356-1FDC-005F-DDC448E2E922}"/>
                </a:ext>
              </a:extLst>
            </p:cNvPr>
            <p:cNvSpPr/>
            <p:nvPr/>
          </p:nvSpPr>
          <p:spPr>
            <a:xfrm rot="10800000">
              <a:off x="2223516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2E7C01C-286D-9191-4ABD-61A61A8B7FBD}"/>
                </a:ext>
              </a:extLst>
            </p:cNvPr>
            <p:cNvSpPr/>
            <p:nvPr/>
          </p:nvSpPr>
          <p:spPr>
            <a:xfrm rot="10800000">
              <a:off x="2223516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3979060-4927-CD95-20F6-D6F5BCFCF789}"/>
                </a:ext>
              </a:extLst>
            </p:cNvPr>
            <p:cNvSpPr/>
            <p:nvPr/>
          </p:nvSpPr>
          <p:spPr>
            <a:xfrm rot="10800000">
              <a:off x="2223516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1F75DD7-7786-E9EE-F586-8B388D2B67F0}"/>
                </a:ext>
              </a:extLst>
            </p:cNvPr>
            <p:cNvSpPr/>
            <p:nvPr/>
          </p:nvSpPr>
          <p:spPr>
            <a:xfrm>
              <a:off x="2158533" y="2409135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61844C7-C88D-241B-0FEC-3BD6C029C4B5}"/>
                </a:ext>
              </a:extLst>
            </p:cNvPr>
            <p:cNvSpPr/>
            <p:nvPr/>
          </p:nvSpPr>
          <p:spPr>
            <a:xfrm>
              <a:off x="2158533" y="2839191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5EBF5AC2-7477-0C1A-A02C-F95C7CBE6919}"/>
                </a:ext>
              </a:extLst>
            </p:cNvPr>
            <p:cNvSpPr/>
            <p:nvPr/>
          </p:nvSpPr>
          <p:spPr>
            <a:xfrm>
              <a:off x="2158533" y="3269248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A2CAA17-4D96-73EE-E088-E184A95F27D6}"/>
                  </a:ext>
                </a:extLst>
              </p:cNvPr>
              <p:cNvSpPr/>
              <p:nvPr/>
            </p:nvSpPr>
            <p:spPr>
              <a:xfrm>
                <a:off x="5103101" y="385611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A2CAA17-4D96-73EE-E088-E184A95F2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101" y="385611"/>
                <a:ext cx="2390580" cy="1077218"/>
              </a:xfrm>
              <a:prstGeom prst="rect">
                <a:avLst/>
              </a:prstGeom>
              <a:blipFill>
                <a:blip r:embed="rId4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F0B82569-DB25-4937-53B8-7E5CBDD189D1}"/>
              </a:ext>
            </a:extLst>
          </p:cNvPr>
          <p:cNvGrpSpPr/>
          <p:nvPr/>
        </p:nvGrpSpPr>
        <p:grpSpPr>
          <a:xfrm>
            <a:off x="2460640" y="1496033"/>
            <a:ext cx="3124086" cy="2621737"/>
            <a:chOff x="2460640" y="4559428"/>
            <a:chExt cx="3124086" cy="262173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8D59DD9-C5A7-6FAC-4D59-E487777245E9}"/>
                </a:ext>
              </a:extLst>
            </p:cNvPr>
            <p:cNvGrpSpPr/>
            <p:nvPr/>
          </p:nvGrpSpPr>
          <p:grpSpPr>
            <a:xfrm>
              <a:off x="3204242" y="4559428"/>
              <a:ext cx="2380484" cy="1997673"/>
              <a:chOff x="3134059" y="2379772"/>
              <a:chExt cx="2380484" cy="1997673"/>
            </a:xfrm>
          </p:grpSpPr>
          <p:sp>
            <p:nvSpPr>
              <p:cNvPr id="59" name="Left Brace 58">
                <a:extLst>
                  <a:ext uri="{FF2B5EF4-FFF2-40B4-BE49-F238E27FC236}">
                    <a16:creationId xmlns:a16="http://schemas.microsoft.com/office/drawing/2014/main" id="{B66397FD-E0D6-E73A-40BC-283FBE90EACD}"/>
                  </a:ext>
                </a:extLst>
              </p:cNvPr>
              <p:cNvSpPr/>
              <p:nvPr/>
            </p:nvSpPr>
            <p:spPr>
              <a:xfrm>
                <a:off x="3134059" y="2379772"/>
                <a:ext cx="556845" cy="1394556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Left Brace 59">
                <a:extLst>
                  <a:ext uri="{FF2B5EF4-FFF2-40B4-BE49-F238E27FC236}">
                    <a16:creationId xmlns:a16="http://schemas.microsoft.com/office/drawing/2014/main" id="{1383D779-04E9-5FCB-71D2-AC8181BDB454}"/>
                  </a:ext>
                </a:extLst>
              </p:cNvPr>
              <p:cNvSpPr/>
              <p:nvPr/>
            </p:nvSpPr>
            <p:spPr>
              <a:xfrm rot="16200000">
                <a:off x="4333122" y="3196024"/>
                <a:ext cx="556845" cy="1805997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612A84F-8A42-630B-0BB0-E7FB44D7EC01}"/>
                </a:ext>
              </a:extLst>
            </p:cNvPr>
            <p:cNvSpPr/>
            <p:nvPr/>
          </p:nvSpPr>
          <p:spPr>
            <a:xfrm>
              <a:off x="2460640" y="4959165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8B9C227-2FB2-201D-1AC0-2626B2BCC3D1}"/>
                </a:ext>
              </a:extLst>
            </p:cNvPr>
            <p:cNvSpPr/>
            <p:nvPr/>
          </p:nvSpPr>
          <p:spPr>
            <a:xfrm>
              <a:off x="4269504" y="6534834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CD2715F-D37E-CE30-0A51-AD829352F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47" y="199301"/>
            <a:ext cx="1202400" cy="1201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D3FB4A-5F5F-B811-FA17-4BDB9A8E716E}"/>
              </a:ext>
            </a:extLst>
          </p:cNvPr>
          <p:cNvSpPr/>
          <p:nvPr/>
        </p:nvSpPr>
        <p:spPr>
          <a:xfrm>
            <a:off x="4675714" y="5932767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9D0F82-BE42-0284-8F1A-EA5B843DCC56}"/>
                  </a:ext>
                </a:extLst>
              </p:cNvPr>
              <p:cNvSpPr/>
              <p:nvPr/>
            </p:nvSpPr>
            <p:spPr>
              <a:xfrm>
                <a:off x="2826752" y="4516568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 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9D0F82-BE42-0284-8F1A-EA5B843DC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752" y="4516568"/>
                <a:ext cx="4868306" cy="1077218"/>
              </a:xfrm>
              <a:prstGeom prst="rect">
                <a:avLst/>
              </a:prstGeom>
              <a:blipFill>
                <a:blip r:embed="rId6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271613-D20C-9B4D-9A50-E22E8364F966}"/>
                  </a:ext>
                </a:extLst>
              </p:cNvPr>
              <p:cNvSpPr/>
              <p:nvPr/>
            </p:nvSpPr>
            <p:spPr>
              <a:xfrm>
                <a:off x="2340304" y="5211469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 6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271613-D20C-9B4D-9A50-E22E8364F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04" y="5211469"/>
                <a:ext cx="4868306" cy="1077218"/>
              </a:xfrm>
              <a:prstGeom prst="rect">
                <a:avLst/>
              </a:prstGeom>
              <a:blipFill>
                <a:blip r:embed="rId7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6F04842-A83C-067F-9934-7EF343ACB481}"/>
              </a:ext>
            </a:extLst>
          </p:cNvPr>
          <p:cNvSpPr/>
          <p:nvPr/>
        </p:nvSpPr>
        <p:spPr>
          <a:xfrm>
            <a:off x="5186312" y="445835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EB12-8EE6-426F-F8C5-EAB17CE74682}"/>
              </a:ext>
            </a:extLst>
          </p:cNvPr>
          <p:cNvSpPr/>
          <p:nvPr/>
        </p:nvSpPr>
        <p:spPr>
          <a:xfrm>
            <a:off x="6303241" y="4449980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ADFDF-EAA1-638B-F29D-A51E1D8F8147}"/>
              </a:ext>
            </a:extLst>
          </p:cNvPr>
          <p:cNvSpPr/>
          <p:nvPr/>
        </p:nvSpPr>
        <p:spPr>
          <a:xfrm>
            <a:off x="4689837" y="516289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3FA498-3609-D09E-7E52-E573BA859093}"/>
              </a:ext>
            </a:extLst>
          </p:cNvPr>
          <p:cNvSpPr/>
          <p:nvPr/>
        </p:nvSpPr>
        <p:spPr>
          <a:xfrm>
            <a:off x="5365696" y="5170335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AA17CA8-E0FF-449E-1829-0FB27BD59921}"/>
                  </a:ext>
                </a:extLst>
              </p:cNvPr>
              <p:cNvSpPr/>
              <p:nvPr/>
            </p:nvSpPr>
            <p:spPr>
              <a:xfrm>
                <a:off x="3272997" y="6016047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</a:t>
                </a:r>
              </a:p>
              <a:p>
                <a:pPr algn="ctr"/>
                <a:endParaRPr lang="en-GB" sz="32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AA17CA8-E0FF-449E-1829-0FB27BD59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997" y="6016047"/>
                <a:ext cx="2390580" cy="1077218"/>
              </a:xfrm>
              <a:prstGeom prst="rect">
                <a:avLst/>
              </a:prstGeom>
              <a:blipFill>
                <a:blip r:embed="rId8"/>
                <a:stretch>
                  <a:fillRect l="-2041" t="-6780" r="-1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3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1309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13056 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7B7BFF-1C4E-FE54-F8A9-1E439D357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037C1FF-46F1-EE85-5097-5B2F2960B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7E4186C-12B3-56D6-7787-CFFDA6D8659A}"/>
              </a:ext>
            </a:extLst>
          </p:cNvPr>
          <p:cNvGrpSpPr/>
          <p:nvPr/>
        </p:nvGrpSpPr>
        <p:grpSpPr>
          <a:xfrm>
            <a:off x="1273224" y="393345"/>
            <a:ext cx="2390580" cy="3804843"/>
            <a:chOff x="1273224" y="393345"/>
            <a:chExt cx="2390580" cy="380484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D31FA82-13BE-85E8-05CB-4D837CCE0AFC}"/>
                </a:ext>
              </a:extLst>
            </p:cNvPr>
            <p:cNvGrpSpPr/>
            <p:nvPr/>
          </p:nvGrpSpPr>
          <p:grpSpPr>
            <a:xfrm>
              <a:off x="1273224" y="393345"/>
              <a:ext cx="2390580" cy="2673485"/>
              <a:chOff x="0" y="1688161"/>
              <a:chExt cx="2390580" cy="26734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66A4AC8-B37B-009E-21AB-CE41AB51576B}"/>
                      </a:ext>
                    </a:extLst>
                  </p:cNvPr>
                  <p:cNvSpPr/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4 </a:t>
                    </a:r>
                    <a14:m>
                      <m:oMath xmlns:m="http://schemas.openxmlformats.org/officeDocument/2006/math"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 2</a:t>
                    </a:r>
                  </a:p>
                  <a:p>
                    <a:pPr algn="ctr"/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66A4AC8-B37B-009E-21AB-CE41AB51576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68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8569831E-0C58-E3C3-28A0-FBB54C34EBA9}"/>
                  </a:ext>
                </a:extLst>
              </p:cNvPr>
              <p:cNvGrpSpPr/>
              <p:nvPr/>
            </p:nvGrpSpPr>
            <p:grpSpPr>
              <a:xfrm>
                <a:off x="776750" y="2599422"/>
                <a:ext cx="814752" cy="1762224"/>
                <a:chOff x="1638878" y="2389652"/>
                <a:chExt cx="814752" cy="1762224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8561D4DC-4A8E-D6B9-5D82-AAD055D4107F}"/>
                    </a:ext>
                  </a:extLst>
                </p:cNvPr>
                <p:cNvGrpSpPr/>
                <p:nvPr/>
              </p:nvGrpSpPr>
              <p:grpSpPr>
                <a:xfrm>
                  <a:off x="1638878" y="2389652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49B7C5A0-94D1-46D5-8656-2B9D037EE01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B3CA0284-9BA2-B459-6411-83509464C3D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210DD510-A00A-735A-B1D1-B569E55BFD77}"/>
                    </a:ext>
                  </a:extLst>
                </p:cNvPr>
                <p:cNvGrpSpPr/>
                <p:nvPr/>
              </p:nvGrpSpPr>
              <p:grpSpPr>
                <a:xfrm>
                  <a:off x="1638878" y="2857060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8B9E4BCA-608D-996E-8D1B-B72691E91A9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1B213EA0-2299-83DF-DFE7-7108D7308B0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40B15609-864E-08AE-C03A-A0631310E99F}"/>
                    </a:ext>
                  </a:extLst>
                </p:cNvPr>
                <p:cNvGrpSpPr/>
                <p:nvPr/>
              </p:nvGrpSpPr>
              <p:grpSpPr>
                <a:xfrm>
                  <a:off x="1638878" y="3324468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3C1AF25E-64BF-4508-39FD-9FCD43BFD4F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1E174E53-D398-FB02-6753-24AD156F447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4A85F911-20DD-5D44-D734-6544A0195D7A}"/>
                    </a:ext>
                  </a:extLst>
                </p:cNvPr>
                <p:cNvGrpSpPr/>
                <p:nvPr/>
              </p:nvGrpSpPr>
              <p:grpSpPr>
                <a:xfrm>
                  <a:off x="1638878" y="3791876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B668E86-53FF-F3B1-A23C-4F6BD7E1825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F21CBB79-E01E-E6BA-0D3F-E41B729D535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7FF3C33-D134-4059-1CED-F5C3DB051A9F}"/>
                </a:ext>
              </a:extLst>
            </p:cNvPr>
            <p:cNvSpPr/>
            <p:nvPr/>
          </p:nvSpPr>
          <p:spPr>
            <a:xfrm>
              <a:off x="1972039" y="3551857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018445B-0ECA-FD38-A2FB-D7ECB56E3CA1}"/>
                  </a:ext>
                </a:extLst>
              </p:cNvPr>
              <p:cNvSpPr/>
              <p:nvPr/>
            </p:nvSpPr>
            <p:spPr>
              <a:xfrm>
                <a:off x="6315386" y="393345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018445B-0ECA-FD38-A2FB-D7ECB56E3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86" y="393345"/>
                <a:ext cx="2390580" cy="1077218"/>
              </a:xfrm>
              <a:prstGeom prst="rect">
                <a:avLst/>
              </a:prstGeom>
              <a:blipFill>
                <a:blip r:embed="rId4"/>
                <a:stretch>
                  <a:fillRect t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6E997F7-A296-961D-DE00-B30C95F2C231}"/>
              </a:ext>
            </a:extLst>
          </p:cNvPr>
          <p:cNvGrpSpPr/>
          <p:nvPr/>
        </p:nvGrpSpPr>
        <p:grpSpPr>
          <a:xfrm>
            <a:off x="6601272" y="1249746"/>
            <a:ext cx="1724256" cy="1764394"/>
            <a:chOff x="6601272" y="1325991"/>
            <a:chExt cx="1724256" cy="176439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17B03BD-17A8-071B-DC67-0B5A2763BDDE}"/>
                </a:ext>
              </a:extLst>
            </p:cNvPr>
            <p:cNvGrpSpPr/>
            <p:nvPr/>
          </p:nvGrpSpPr>
          <p:grpSpPr>
            <a:xfrm>
              <a:off x="6601272" y="1325991"/>
              <a:ext cx="1724256" cy="362170"/>
              <a:chOff x="3804837" y="1804790"/>
              <a:chExt cx="1724256" cy="36217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2E5C574-B532-1BD9-5402-CE8CC9F71F5E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415DCDC-5027-9B0B-FBB9-266B248B8BBB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9E9DE45-220C-E89D-8DE8-AF7CF0EDC997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09791A-C47E-32EE-457D-1C256687FBAB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F20FEF8-0A62-77B3-66E9-94501A00AB05}"/>
                </a:ext>
              </a:extLst>
            </p:cNvPr>
            <p:cNvGrpSpPr/>
            <p:nvPr/>
          </p:nvGrpSpPr>
          <p:grpSpPr>
            <a:xfrm>
              <a:off x="6601272" y="1793399"/>
              <a:ext cx="1724256" cy="362170"/>
              <a:chOff x="3804837" y="1804790"/>
              <a:chExt cx="1724256" cy="36217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057F56A-729E-44FD-DA79-36B356A544C7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B2BAF17-4777-DEF6-F59A-8EFDB665EE00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763EA11-B091-0B3C-479C-B509168A141C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04AEA87-CCD5-FAA4-3324-8C23F35D86F8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B6F682E-D54F-4146-A7A6-FE8BCAE24E9E}"/>
                </a:ext>
              </a:extLst>
            </p:cNvPr>
            <p:cNvGrpSpPr/>
            <p:nvPr/>
          </p:nvGrpSpPr>
          <p:grpSpPr>
            <a:xfrm>
              <a:off x="6601272" y="2260807"/>
              <a:ext cx="1724256" cy="362170"/>
              <a:chOff x="3804837" y="1804790"/>
              <a:chExt cx="1724256" cy="36217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E6E93DB-1BD1-3AEC-6F76-AF0A9F75B577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0F3257F-2903-F23A-15FD-97E3E162EA7E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F05D54C-193E-E8CA-6659-8F2755621572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647D7D5-A583-5B49-B386-193903B4281E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96C17E0-0540-7FBB-22E3-3918DBE3631B}"/>
                </a:ext>
              </a:extLst>
            </p:cNvPr>
            <p:cNvGrpSpPr/>
            <p:nvPr/>
          </p:nvGrpSpPr>
          <p:grpSpPr>
            <a:xfrm>
              <a:off x="6601272" y="2728215"/>
              <a:ext cx="1724256" cy="362170"/>
              <a:chOff x="3804837" y="1804790"/>
              <a:chExt cx="1724256" cy="36217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04C7ECF-1F4A-D65F-A23F-FEA540F10A6C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D99D7EA-3A24-501D-5348-325C68BB5D5D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30C125C-DBEF-1268-7BA6-486E66AB631F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58493E2-7217-E705-8256-2380E5A6A806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E1367A3-36B6-26AC-7C0D-8AC15E3EAB0C}"/>
              </a:ext>
            </a:extLst>
          </p:cNvPr>
          <p:cNvSpPr/>
          <p:nvPr/>
        </p:nvSpPr>
        <p:spPr>
          <a:xfrm>
            <a:off x="6958015" y="347986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C2D46927-9B65-F9A9-30AF-E396F72E1DA1}"/>
                  </a:ext>
                </a:extLst>
              </p:cNvPr>
              <p:cNvSpPr/>
              <p:nvPr/>
            </p:nvSpPr>
            <p:spPr>
              <a:xfrm>
                <a:off x="3315118" y="5976324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C2D46927-9B65-F9A9-30AF-E396F72E1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118" y="5976324"/>
                <a:ext cx="2390580" cy="1077218"/>
              </a:xfrm>
              <a:prstGeom prst="rect">
                <a:avLst/>
              </a:prstGeom>
              <a:blipFill>
                <a:blip r:embed="rId5"/>
                <a:stretch>
                  <a:fillRect l="-2041" t="-6780" r="-1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Rectangle 152">
            <a:extLst>
              <a:ext uri="{FF2B5EF4-FFF2-40B4-BE49-F238E27FC236}">
                <a16:creationId xmlns:a16="http://schemas.microsoft.com/office/drawing/2014/main" id="{685A074A-D38C-EAE1-419C-0DC5B87141EF}"/>
              </a:ext>
            </a:extLst>
          </p:cNvPr>
          <p:cNvSpPr/>
          <p:nvPr/>
        </p:nvSpPr>
        <p:spPr>
          <a:xfrm>
            <a:off x="4662212" y="5916721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A4F2E58-B746-F770-4503-46E0BBC49B2E}"/>
                  </a:ext>
                </a:extLst>
              </p:cNvPr>
              <p:cNvSpPr/>
              <p:nvPr/>
            </p:nvSpPr>
            <p:spPr>
              <a:xfrm>
                <a:off x="2871079" y="4571391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 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A4F2E58-B746-F770-4503-46E0BBC49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079" y="4571391"/>
                <a:ext cx="4868306" cy="1077218"/>
              </a:xfrm>
              <a:prstGeom prst="rect">
                <a:avLst/>
              </a:prstGeom>
              <a:blipFill>
                <a:blip r:embed="rId6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76B6499C-8322-7B52-CABD-C90433486863}"/>
                  </a:ext>
                </a:extLst>
              </p:cNvPr>
              <p:cNvSpPr/>
              <p:nvPr/>
            </p:nvSpPr>
            <p:spPr>
              <a:xfrm>
                <a:off x="2416327" y="5278745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 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76B6499C-8322-7B52-CABD-C90433486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327" y="5278745"/>
                <a:ext cx="4868306" cy="1077218"/>
              </a:xfrm>
              <a:prstGeom prst="rect">
                <a:avLst/>
              </a:prstGeom>
              <a:blipFill>
                <a:blip r:embed="rId7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Rectangle 155">
            <a:extLst>
              <a:ext uri="{FF2B5EF4-FFF2-40B4-BE49-F238E27FC236}">
                <a16:creationId xmlns:a16="http://schemas.microsoft.com/office/drawing/2014/main" id="{3E2BF2B2-2734-9708-F52C-A07C7ECF7EEE}"/>
              </a:ext>
            </a:extLst>
          </p:cNvPr>
          <p:cNvSpPr/>
          <p:nvPr/>
        </p:nvSpPr>
        <p:spPr>
          <a:xfrm>
            <a:off x="5283891" y="4523510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5E1DF33-34D5-16F1-55E4-BAA490AD5F98}"/>
              </a:ext>
            </a:extLst>
          </p:cNvPr>
          <p:cNvSpPr/>
          <p:nvPr/>
        </p:nvSpPr>
        <p:spPr>
          <a:xfrm>
            <a:off x="6400820" y="4515131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2730373-5205-2A9F-37B3-87E11378F283}"/>
              </a:ext>
            </a:extLst>
          </p:cNvPr>
          <p:cNvSpPr/>
          <p:nvPr/>
        </p:nvSpPr>
        <p:spPr>
          <a:xfrm>
            <a:off x="4515888" y="527032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094918D-347F-5AE9-339C-487E2047DBF6}"/>
              </a:ext>
            </a:extLst>
          </p:cNvPr>
          <p:cNvSpPr/>
          <p:nvPr/>
        </p:nvSpPr>
        <p:spPr>
          <a:xfrm>
            <a:off x="5382179" y="5265331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9919ACC-6013-D88F-0A97-A0196D01F996}"/>
              </a:ext>
            </a:extLst>
          </p:cNvPr>
          <p:cNvGrpSpPr/>
          <p:nvPr/>
        </p:nvGrpSpPr>
        <p:grpSpPr>
          <a:xfrm>
            <a:off x="3541261" y="397659"/>
            <a:ext cx="2390580" cy="3804843"/>
            <a:chOff x="1273224" y="393345"/>
            <a:chExt cx="2390580" cy="3804843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BA4314FD-33F2-532E-08DF-407F36A9BFD0}"/>
                </a:ext>
              </a:extLst>
            </p:cNvPr>
            <p:cNvGrpSpPr/>
            <p:nvPr/>
          </p:nvGrpSpPr>
          <p:grpSpPr>
            <a:xfrm>
              <a:off x="1273224" y="393345"/>
              <a:ext cx="2390580" cy="2673485"/>
              <a:chOff x="0" y="1688161"/>
              <a:chExt cx="2390580" cy="26734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2A1009EF-5E27-5F69-2592-FB6B5150A814}"/>
                      </a:ext>
                    </a:extLst>
                  </p:cNvPr>
                  <p:cNvSpPr/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4 </a:t>
                    </a:r>
                    <a14:m>
                      <m:oMath xmlns:m="http://schemas.openxmlformats.org/officeDocument/2006/math"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 2</a:t>
                    </a:r>
                  </a:p>
                  <a:p>
                    <a:pPr algn="ctr"/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2A1009EF-5E27-5F69-2592-FB6B5150A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678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70AB981-171C-7C09-C559-4CAABED6C918}"/>
                  </a:ext>
                </a:extLst>
              </p:cNvPr>
              <p:cNvGrpSpPr/>
              <p:nvPr/>
            </p:nvGrpSpPr>
            <p:grpSpPr>
              <a:xfrm>
                <a:off x="776750" y="2599422"/>
                <a:ext cx="814752" cy="1762224"/>
                <a:chOff x="1638878" y="2389652"/>
                <a:chExt cx="814752" cy="1762224"/>
              </a:xfrm>
            </p:grpSpPr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31405FB5-A2B4-0B25-C59A-6A59986939D1}"/>
                    </a:ext>
                  </a:extLst>
                </p:cNvPr>
                <p:cNvGrpSpPr/>
                <p:nvPr/>
              </p:nvGrpSpPr>
              <p:grpSpPr>
                <a:xfrm>
                  <a:off x="1638878" y="2389652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8" name="Oval 177">
                    <a:extLst>
                      <a:ext uri="{FF2B5EF4-FFF2-40B4-BE49-F238E27FC236}">
                        <a16:creationId xmlns:a16="http://schemas.microsoft.com/office/drawing/2014/main" id="{681EDD62-F8F1-D100-F139-37DAE0FC92A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>
                    <a:extLst>
                      <a:ext uri="{FF2B5EF4-FFF2-40B4-BE49-F238E27FC236}">
                        <a16:creationId xmlns:a16="http://schemas.microsoft.com/office/drawing/2014/main" id="{81079982-4E34-860A-83E5-2DBFD6DED12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2E0CD1A3-EE0D-03BB-8E4C-B9CD797497B9}"/>
                    </a:ext>
                  </a:extLst>
                </p:cNvPr>
                <p:cNvGrpSpPr/>
                <p:nvPr/>
              </p:nvGrpSpPr>
              <p:grpSpPr>
                <a:xfrm>
                  <a:off x="1638878" y="2857060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6" name="Oval 175">
                    <a:extLst>
                      <a:ext uri="{FF2B5EF4-FFF2-40B4-BE49-F238E27FC236}">
                        <a16:creationId xmlns:a16="http://schemas.microsoft.com/office/drawing/2014/main" id="{1BD612E9-C22F-AB71-339B-4B290CF348B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6F89B1E2-A5FD-BCC8-9C39-A9555BF6DF4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639E57EF-F590-7F08-5DD8-65652B7BF6CC}"/>
                    </a:ext>
                  </a:extLst>
                </p:cNvPr>
                <p:cNvGrpSpPr/>
                <p:nvPr/>
              </p:nvGrpSpPr>
              <p:grpSpPr>
                <a:xfrm>
                  <a:off x="1638878" y="3324468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E9FD14DA-67D4-2FB4-0E4C-2AA612B8991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ED909B52-9E80-CC39-C287-2D9D6103ED6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B123E3F6-7E31-9D73-8086-9D6EC8F77C02}"/>
                    </a:ext>
                  </a:extLst>
                </p:cNvPr>
                <p:cNvGrpSpPr/>
                <p:nvPr/>
              </p:nvGrpSpPr>
              <p:grpSpPr>
                <a:xfrm>
                  <a:off x="1638878" y="3791876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2" name="Oval 171">
                    <a:extLst>
                      <a:ext uri="{FF2B5EF4-FFF2-40B4-BE49-F238E27FC236}">
                        <a16:creationId xmlns:a16="http://schemas.microsoft.com/office/drawing/2014/main" id="{BB395A9A-3AC9-75FB-A9B2-C2BBAAE5315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FA53F238-B0CE-F6A6-1264-06A18C3ABF0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1B93E7F-0B7B-8143-1435-5C51959FAC1C}"/>
                </a:ext>
              </a:extLst>
            </p:cNvPr>
            <p:cNvSpPr/>
            <p:nvPr/>
          </p:nvSpPr>
          <p:spPr>
            <a:xfrm>
              <a:off x="1972039" y="3551857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80" name="Rectangle 179">
            <a:extLst>
              <a:ext uri="{FF2B5EF4-FFF2-40B4-BE49-F238E27FC236}">
                <a16:creationId xmlns:a16="http://schemas.microsoft.com/office/drawing/2014/main" id="{E84141A5-6274-2251-5458-1B9CCD3D403D}"/>
              </a:ext>
            </a:extLst>
          </p:cNvPr>
          <p:cNvSpPr/>
          <p:nvPr/>
        </p:nvSpPr>
        <p:spPr>
          <a:xfrm>
            <a:off x="3060782" y="1768622"/>
            <a:ext cx="99295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38AFBA10-CF92-B12C-6D44-E480201E189B}"/>
              </a:ext>
            </a:extLst>
          </p:cNvPr>
          <p:cNvSpPr/>
          <p:nvPr/>
        </p:nvSpPr>
        <p:spPr>
          <a:xfrm>
            <a:off x="5412266" y="1768622"/>
            <a:ext cx="99295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2" name="Picture 18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58E393-8094-C15D-BBE3-D8A122BA3E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647" y="199301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117529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F07C9D-5878-5C5D-671E-FAE9CA1FFF0C}"/>
              </a:ext>
            </a:extLst>
          </p:cNvPr>
          <p:cNvSpPr txBox="1"/>
          <p:nvPr/>
        </p:nvSpPr>
        <p:spPr>
          <a:xfrm>
            <a:off x="2018058" y="2794290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x 4 = 5 x 2 x 2 = ___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2D775D-92BD-C7CA-1BAC-46028AEF8CDE}"/>
              </a:ext>
            </a:extLst>
          </p:cNvPr>
          <p:cNvSpPr/>
          <p:nvPr/>
        </p:nvSpPr>
        <p:spPr>
          <a:xfrm>
            <a:off x="6272774" y="263715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12E91-F6D9-A2D7-A275-A822E769A3A8}"/>
              </a:ext>
            </a:extLst>
          </p:cNvPr>
          <p:cNvSpPr/>
          <p:nvPr/>
        </p:nvSpPr>
        <p:spPr>
          <a:xfrm>
            <a:off x="415514" y="1029990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using the </a:t>
            </a:r>
          </a:p>
          <a:p>
            <a:pPr algn="ctr"/>
            <a:r>
              <a:rPr lang="en-US" sz="2800" dirty="0"/>
              <a:t>double, then double again strategy. 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873FC-A68F-57E0-BE14-09EB1AB5EBA9}"/>
              </a:ext>
            </a:extLst>
          </p:cNvPr>
          <p:cNvSpPr txBox="1"/>
          <p:nvPr/>
        </p:nvSpPr>
        <p:spPr>
          <a:xfrm>
            <a:off x="2018058" y="3877577"/>
            <a:ext cx="5237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7 x 4 = 7 x 2 x 2 = 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887EA-E9EB-A03B-9FBF-B7D370988604}"/>
              </a:ext>
            </a:extLst>
          </p:cNvPr>
          <p:cNvSpPr txBox="1"/>
          <p:nvPr/>
        </p:nvSpPr>
        <p:spPr>
          <a:xfrm>
            <a:off x="2018058" y="4960864"/>
            <a:ext cx="5237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8 x 4 = 8 x 2 x 2 = ___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8F9455-DAB5-63A8-C117-4BA9EB0E3132}"/>
              </a:ext>
            </a:extLst>
          </p:cNvPr>
          <p:cNvSpPr/>
          <p:nvPr/>
        </p:nvSpPr>
        <p:spPr>
          <a:xfrm>
            <a:off x="6272774" y="377582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D26A7-0ABC-DE6A-792D-441F1467210C}"/>
              </a:ext>
            </a:extLst>
          </p:cNvPr>
          <p:cNvSpPr/>
          <p:nvPr/>
        </p:nvSpPr>
        <p:spPr>
          <a:xfrm>
            <a:off x="6272774" y="485790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25CF2F-CEE8-F125-941F-EB34C558A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7" y="1817381"/>
            <a:ext cx="1710812" cy="188094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1013762" y="18214"/>
            <a:ext cx="83156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True or False: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1327432" y="4234682"/>
            <a:ext cx="76883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A0A8C07-1D36-B59E-C4A3-7BDD699B8835}"/>
              </a:ext>
            </a:extLst>
          </p:cNvPr>
          <p:cNvSpPr/>
          <p:nvPr/>
        </p:nvSpPr>
        <p:spPr>
          <a:xfrm>
            <a:off x="2747519" y="1455174"/>
            <a:ext cx="6268217" cy="1973825"/>
          </a:xfrm>
          <a:prstGeom prst="wedgeRoundRectCallout">
            <a:avLst>
              <a:gd name="adj1" fmla="val -77170"/>
              <a:gd name="adj2" fmla="val 1240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When you double a number twice, you are multiplying it by 4.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901</TotalTime>
  <Words>233</Words>
  <Application>Microsoft Office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50</cp:revision>
  <dcterms:created xsi:type="dcterms:W3CDTF">2013-01-27T09:14:16Z</dcterms:created>
  <dcterms:modified xsi:type="dcterms:W3CDTF">2026-01-20T09:18:19Z</dcterms:modified>
  <cp:category/>
</cp:coreProperties>
</file>