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3" r:id="rId2"/>
    <p:sldId id="294" r:id="rId3"/>
    <p:sldId id="257" r:id="rId4"/>
    <p:sldId id="295" r:id="rId5"/>
    <p:sldId id="296" r:id="rId6"/>
    <p:sldId id="297" r:id="rId7"/>
    <p:sldId id="301" r:id="rId8"/>
    <p:sldId id="302" r:id="rId9"/>
    <p:sldId id="299" r:id="rId10"/>
    <p:sldId id="300" r:id="rId11"/>
    <p:sldId id="303" r:id="rId12"/>
    <p:sldId id="284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8" y="64030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280301" y="939713"/>
            <a:ext cx="70869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 Understanding Percentages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7" name="Picture 6" descr="Cartoon of a wizard hat holding a book and a wand&#10;&#10;AI-generated content may be incorrect.">
            <a:extLst>
              <a:ext uri="{FF2B5EF4-FFF2-40B4-BE49-F238E27FC236}">
                <a16:creationId xmlns:a16="http://schemas.microsoft.com/office/drawing/2014/main" id="{A88CE45E-6AF7-FEB9-3AD6-0FBFC4B42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974" y="2938692"/>
            <a:ext cx="4758812" cy="39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DD183-6773-B15B-D138-F5BB33669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C840056-3CF2-3BF4-CDA9-EAC515E8C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3E1077A-FF2A-6970-AFF1-A589CF730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ADAE40-826D-1D43-3FF0-BCF7F699BC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3C3D1F-B16D-969F-3C1F-99F6DB9A8F04}"/>
              </a:ext>
            </a:extLst>
          </p:cNvPr>
          <p:cNvSpPr txBox="1"/>
          <p:nvPr/>
        </p:nvSpPr>
        <p:spPr>
          <a:xfrm>
            <a:off x="1154912" y="167451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The image represents 20%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E77AE1-7F9B-E044-BB23-29875432C8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3FD703-5BD7-6D31-FFF8-74C82F659E99}"/>
              </a:ext>
            </a:extLst>
          </p:cNvPr>
          <p:cNvGraphicFramePr>
            <a:graphicFrameLocks noGrp="1"/>
          </p:cNvGraphicFramePr>
          <p:nvPr/>
        </p:nvGraphicFramePr>
        <p:xfrm>
          <a:off x="2856100" y="132099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90406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68590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56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239E01-BC24-7883-3D8B-50BF4A9C8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D12B8F8-2E7F-F50A-DB63-058863546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53603D2-FDA8-8D26-022B-6E1E78526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E3C0AEE-ED63-A172-2616-A41B9F9C5F06}"/>
              </a:ext>
            </a:extLst>
          </p:cNvPr>
          <p:cNvSpPr txBox="1"/>
          <p:nvPr/>
        </p:nvSpPr>
        <p:spPr>
          <a:xfrm>
            <a:off x="1154912" y="167451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The image represents 20%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F8F489-59A9-6E76-B80F-0FF2B712C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045405"/>
              </p:ext>
            </p:extLst>
          </p:nvPr>
        </p:nvGraphicFramePr>
        <p:xfrm>
          <a:off x="2856100" y="132099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90406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68590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074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619200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7E1F23-8B2B-7E7F-39E3-57408D665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74AB6F-EA7E-F0BB-6301-27CAA343FA78}"/>
              </a:ext>
            </a:extLst>
          </p:cNvPr>
          <p:cNvSpPr txBox="1"/>
          <p:nvPr/>
        </p:nvSpPr>
        <p:spPr>
          <a:xfrm>
            <a:off x="1714989" y="2219553"/>
            <a:ext cx="566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80948-4518-A2C4-718E-6E48B9154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907" y="2804328"/>
            <a:ext cx="1584222" cy="1528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7F2D6A-B95A-D0DA-1488-207543593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930" y="2804328"/>
            <a:ext cx="1584222" cy="1493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CFFBE1-C6BF-2732-D4F5-815244435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9954" y="2804328"/>
            <a:ext cx="1601640" cy="14935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099D3F-9104-0270-AD49-6210E20C3FDF}"/>
              </a:ext>
            </a:extLst>
          </p:cNvPr>
          <p:cNvSpPr txBox="1"/>
          <p:nvPr/>
        </p:nvSpPr>
        <p:spPr>
          <a:xfrm>
            <a:off x="1536829" y="853437"/>
            <a:ext cx="60680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Match the image to the correct percentage</a:t>
            </a:r>
            <a:endParaRPr lang="en-GB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2AEAE-218A-A600-608B-9F9640FAE815}"/>
              </a:ext>
            </a:extLst>
          </p:cNvPr>
          <p:cNvSpPr txBox="1"/>
          <p:nvPr/>
        </p:nvSpPr>
        <p:spPr>
          <a:xfrm>
            <a:off x="4221367" y="2219553"/>
            <a:ext cx="566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B</a:t>
            </a:r>
            <a:endParaRPr lang="en-GB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B6EAA8-6067-6039-93B1-DEE654445BDA}"/>
              </a:ext>
            </a:extLst>
          </p:cNvPr>
          <p:cNvSpPr txBox="1"/>
          <p:nvPr/>
        </p:nvSpPr>
        <p:spPr>
          <a:xfrm>
            <a:off x="6727745" y="2219553"/>
            <a:ext cx="566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</a:t>
            </a:r>
            <a:endParaRPr lang="en-GB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41E127-E1A1-B065-54A6-7312EAD9E636}"/>
              </a:ext>
            </a:extLst>
          </p:cNvPr>
          <p:cNvSpPr txBox="1"/>
          <p:nvPr/>
        </p:nvSpPr>
        <p:spPr>
          <a:xfrm>
            <a:off x="1714989" y="5192228"/>
            <a:ext cx="897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35%</a:t>
            </a:r>
            <a:endParaRPr lang="en-GB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9DCB93-C1B7-6F72-6903-3F21F0A66AD6}"/>
              </a:ext>
            </a:extLst>
          </p:cNvPr>
          <p:cNvSpPr txBox="1"/>
          <p:nvPr/>
        </p:nvSpPr>
        <p:spPr>
          <a:xfrm>
            <a:off x="4221367" y="5192228"/>
            <a:ext cx="897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30%</a:t>
            </a:r>
            <a:endParaRPr lang="en-GB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B5A5CE-500B-0865-B2CF-7228020F5667}"/>
              </a:ext>
            </a:extLst>
          </p:cNvPr>
          <p:cNvSpPr txBox="1"/>
          <p:nvPr/>
        </p:nvSpPr>
        <p:spPr>
          <a:xfrm>
            <a:off x="6727745" y="5192228"/>
            <a:ext cx="7012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3%</a:t>
            </a:r>
            <a:endParaRPr lang="en-GB" sz="3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7D21D6-6C18-3369-6530-4FBFE4239E44}"/>
              </a:ext>
            </a:extLst>
          </p:cNvPr>
          <p:cNvCxnSpPr/>
          <p:nvPr/>
        </p:nvCxnSpPr>
        <p:spPr>
          <a:xfrm flipV="1">
            <a:off x="2612571" y="4441371"/>
            <a:ext cx="3929743" cy="7508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A2B9A4-883C-4FCF-437A-4E010D415DD2}"/>
              </a:ext>
            </a:extLst>
          </p:cNvPr>
          <p:cNvCxnSpPr>
            <a:cxnSpLocks/>
          </p:cNvCxnSpPr>
          <p:nvPr/>
        </p:nvCxnSpPr>
        <p:spPr>
          <a:xfrm>
            <a:off x="2256495" y="4441371"/>
            <a:ext cx="2314363" cy="764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D59CB6-9B51-8C5C-A6F5-3F4884A1D2E0}"/>
              </a:ext>
            </a:extLst>
          </p:cNvPr>
          <p:cNvCxnSpPr>
            <a:cxnSpLocks/>
          </p:cNvCxnSpPr>
          <p:nvPr/>
        </p:nvCxnSpPr>
        <p:spPr>
          <a:xfrm>
            <a:off x="4500041" y="4373068"/>
            <a:ext cx="2314363" cy="832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24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wizard hat holding a book and a wand&#10;&#10;AI-generated content may be incorrect.">
            <a:extLst>
              <a:ext uri="{FF2B5EF4-FFF2-40B4-BE49-F238E27FC236}">
                <a16:creationId xmlns:a16="http://schemas.microsoft.com/office/drawing/2014/main" id="{056A012B-32CF-047F-F940-F31AEC640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695" y="2234891"/>
            <a:ext cx="3259556" cy="268453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1547668" y="1356866"/>
            <a:ext cx="8599223" cy="2020610"/>
            <a:chOff x="2551992" y="1350547"/>
            <a:chExt cx="8599223" cy="136315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350547"/>
              <a:ext cx="6353071" cy="1363156"/>
            </a:xfrm>
            <a:prstGeom prst="wedgeRoundRectCallout">
              <a:avLst>
                <a:gd name="adj1" fmla="val -71222"/>
                <a:gd name="adj2" fmla="val 48550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2551992" y="1517011"/>
              <a:ext cx="8599223" cy="8928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Shading half of a </a:t>
              </a:r>
            </a:p>
            <a:p>
              <a:pPr algn="ctr"/>
              <a:r>
                <a:rPr lang="en-US" sz="4000" dirty="0"/>
                <a:t>hundred square shows </a:t>
              </a:r>
              <a:r>
                <a:rPr lang="en-US" sz="4000" b="1" dirty="0"/>
                <a:t>25%</a:t>
              </a:r>
              <a:r>
                <a:rPr lang="en-US" sz="4000" dirty="0"/>
                <a:t>.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86139" y="4124638"/>
            <a:ext cx="46457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False</a:t>
            </a:r>
            <a:endParaRPr lang="en-GB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E5346B-F669-E08D-9BAE-607F88C1A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8F0ADF0-C3D6-B042-7F47-87E8C9F4C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BE3644-3712-0BEA-F787-E550B0B2F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805568"/>
              </p:ext>
            </p:extLst>
          </p:nvPr>
        </p:nvGraphicFramePr>
        <p:xfrm>
          <a:off x="3011782" y="1804852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2D81D43-9028-B8BA-A7B1-8D29BBD05F48}"/>
              </a:ext>
            </a:extLst>
          </p:cNvPr>
          <p:cNvSpPr txBox="1"/>
          <p:nvPr/>
        </p:nvSpPr>
        <p:spPr>
          <a:xfrm>
            <a:off x="2382174" y="365517"/>
            <a:ext cx="49602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Imagine we take this square and </a:t>
            </a:r>
          </a:p>
          <a:p>
            <a:pPr algn="ctr"/>
            <a:r>
              <a:rPr lang="en-US" sz="2800" dirty="0"/>
              <a:t>split it into 100 equal parts.</a:t>
            </a:r>
            <a:endParaRPr lang="en-GB" sz="28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626284-BDF2-34C1-F426-1A1133616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51167"/>
              </p:ext>
            </p:extLst>
          </p:nvPr>
        </p:nvGraphicFramePr>
        <p:xfrm>
          <a:off x="3011782" y="1805615"/>
          <a:ext cx="3794980" cy="3656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0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</a:tblGrid>
              <a:tr h="365607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EEB54B9-18C0-E331-656B-E7F305F95254}"/>
              </a:ext>
            </a:extLst>
          </p:cNvPr>
          <p:cNvSpPr txBox="1"/>
          <p:nvPr/>
        </p:nvSpPr>
        <p:spPr>
          <a:xfrm>
            <a:off x="2541641" y="580960"/>
            <a:ext cx="4641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There are now 100 equal parts</a:t>
            </a:r>
            <a:endParaRPr lang="en-GB" sz="2800" b="1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EACA47B-26D8-43BE-9246-3AB98EE21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148254"/>
              </p:ext>
            </p:extLst>
          </p:nvPr>
        </p:nvGraphicFramePr>
        <p:xfrm>
          <a:off x="3011782" y="1804852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9FF622-0E36-EBA3-6110-8257FDD764E8}"/>
              </a:ext>
            </a:extLst>
          </p:cNvPr>
          <p:cNvSpPr txBox="1"/>
          <p:nvPr/>
        </p:nvSpPr>
        <p:spPr>
          <a:xfrm>
            <a:off x="2815049" y="580960"/>
            <a:ext cx="4094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If I shade 1 part, I have 1% </a:t>
            </a:r>
            <a:endParaRPr lang="en-GB" sz="2800" b="1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2D031A1-C516-7CB4-9D1F-3C56AB925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155495"/>
              </p:ext>
            </p:extLst>
          </p:nvPr>
        </p:nvGraphicFramePr>
        <p:xfrm>
          <a:off x="3011782" y="1804852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D16CD8A-3B16-5AF2-20C3-5185D2A94A01}"/>
              </a:ext>
            </a:extLst>
          </p:cNvPr>
          <p:cNvSpPr txBox="1"/>
          <p:nvPr/>
        </p:nvSpPr>
        <p:spPr>
          <a:xfrm>
            <a:off x="2561774" y="580960"/>
            <a:ext cx="4601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If I shade 26 parts, I have 26% </a:t>
            </a:r>
            <a:endParaRPr lang="en-GB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606C7-1F04-D628-2D9A-C08CD2FB72F8}"/>
              </a:ext>
            </a:extLst>
          </p:cNvPr>
          <p:cNvSpPr txBox="1"/>
          <p:nvPr/>
        </p:nvSpPr>
        <p:spPr>
          <a:xfrm>
            <a:off x="2561774" y="580960"/>
            <a:ext cx="4601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If I shade 99 parts, I have 99% </a:t>
            </a:r>
            <a:endParaRPr lang="en-GB" sz="2800" b="1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DD30B36-0970-0C60-4611-8B5569A4F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726938"/>
              </p:ext>
            </p:extLst>
          </p:nvPr>
        </p:nvGraphicFramePr>
        <p:xfrm>
          <a:off x="3011782" y="1804852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9902F3D-BD23-979A-AC9F-7513816A0DCE}"/>
              </a:ext>
            </a:extLst>
          </p:cNvPr>
          <p:cNvSpPr txBox="1"/>
          <p:nvPr/>
        </p:nvSpPr>
        <p:spPr>
          <a:xfrm>
            <a:off x="2379032" y="580960"/>
            <a:ext cx="496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If I shade 100 parts, I have 100% </a:t>
            </a:r>
            <a:endParaRPr lang="en-GB" sz="2800" b="1" dirty="0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34DE5E3-C227-58F7-4FE2-80BA65DF9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728983"/>
              </p:ext>
            </p:extLst>
          </p:nvPr>
        </p:nvGraphicFramePr>
        <p:xfrm>
          <a:off x="3011782" y="1804852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pic>
        <p:nvPicPr>
          <p:cNvPr id="3" name="Picture 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7B9292D-E339-272B-50C3-8DAFC8E62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4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1" grpId="0"/>
      <p:bldP spid="11" grpId="1"/>
      <p:bldP spid="14" grpId="0"/>
      <p:bldP spid="14" grpId="1"/>
      <p:bldP spid="15" grpId="0"/>
      <p:bldP spid="15" grpId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232DBD-C039-B60E-2C93-C27709BB0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524163"/>
              </p:ext>
            </p:extLst>
          </p:nvPr>
        </p:nvGraphicFramePr>
        <p:xfrm>
          <a:off x="2528506" y="62083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DF56CDE-1E03-4C28-C9B8-242766949BCD}"/>
              </a:ext>
            </a:extLst>
          </p:cNvPr>
          <p:cNvSpPr txBox="1"/>
          <p:nvPr/>
        </p:nvSpPr>
        <p:spPr>
          <a:xfrm>
            <a:off x="748324" y="5209985"/>
            <a:ext cx="75137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There are _______ parts out of a hundred shaded.</a:t>
            </a:r>
          </a:p>
          <a:p>
            <a:r>
              <a:rPr lang="en-GB" sz="2800" dirty="0"/>
              <a:t>This is _______ 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8E392-F51E-4F75-406F-945486FFCFC7}"/>
              </a:ext>
            </a:extLst>
          </p:cNvPr>
          <p:cNvSpPr txBox="1"/>
          <p:nvPr/>
        </p:nvSpPr>
        <p:spPr>
          <a:xfrm>
            <a:off x="2634877" y="516438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C8ED8-A9BA-2AD5-CC99-AAE76B01C057}"/>
              </a:ext>
            </a:extLst>
          </p:cNvPr>
          <p:cNvSpPr txBox="1"/>
          <p:nvPr/>
        </p:nvSpPr>
        <p:spPr>
          <a:xfrm>
            <a:off x="2155167" y="564087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8D9024-B618-18B1-3A4D-D1AE935C6EDB}"/>
              </a:ext>
            </a:extLst>
          </p:cNvPr>
          <p:cNvSpPr txBox="1"/>
          <p:nvPr/>
        </p:nvSpPr>
        <p:spPr>
          <a:xfrm>
            <a:off x="2124211" y="4432178"/>
            <a:ext cx="484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Percent means parts out of 100</a:t>
            </a:r>
          </a:p>
        </p:txBody>
      </p: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6C160C-55F5-04B7-9ADE-06F583783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2412514-9AE3-2710-6113-585FDF8DA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A54585D-B3CE-EA36-3C1E-03A28FC4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73FC17-672C-956D-E3F1-12F2A760E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732158"/>
              </p:ext>
            </p:extLst>
          </p:nvPr>
        </p:nvGraphicFramePr>
        <p:xfrm>
          <a:off x="2528506" y="62083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70C9012-8259-BEFF-5BF8-C661A601B488}"/>
              </a:ext>
            </a:extLst>
          </p:cNvPr>
          <p:cNvSpPr txBox="1"/>
          <p:nvPr/>
        </p:nvSpPr>
        <p:spPr>
          <a:xfrm>
            <a:off x="748324" y="5209985"/>
            <a:ext cx="75137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There are _______ parts out of a hundred shaded.</a:t>
            </a:r>
          </a:p>
          <a:p>
            <a:r>
              <a:rPr lang="en-GB" sz="2800" dirty="0"/>
              <a:t>This is _______ 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72C89D-E4D2-FDC4-7785-CA1933AE85C9}"/>
              </a:ext>
            </a:extLst>
          </p:cNvPr>
          <p:cNvSpPr txBox="1"/>
          <p:nvPr/>
        </p:nvSpPr>
        <p:spPr>
          <a:xfrm>
            <a:off x="2634877" y="516438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35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FC586-55B9-41B8-ECF3-54EF2EA2CC32}"/>
              </a:ext>
            </a:extLst>
          </p:cNvPr>
          <p:cNvSpPr txBox="1"/>
          <p:nvPr/>
        </p:nvSpPr>
        <p:spPr>
          <a:xfrm>
            <a:off x="2155167" y="564087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E2336-C6D8-8965-4F7B-898ABD3ABF3B}"/>
              </a:ext>
            </a:extLst>
          </p:cNvPr>
          <p:cNvSpPr txBox="1"/>
          <p:nvPr/>
        </p:nvSpPr>
        <p:spPr>
          <a:xfrm>
            <a:off x="2124211" y="4432178"/>
            <a:ext cx="484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Percent means parts out of 100</a:t>
            </a:r>
          </a:p>
        </p:txBody>
      </p:sp>
    </p:spTree>
    <p:extLst>
      <p:ext uri="{BB962C8B-B14F-4D97-AF65-F5344CB8AC3E}">
        <p14:creationId xmlns:p14="http://schemas.microsoft.com/office/powerpoint/2010/main" val="10134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6F4160-8BCF-370B-208B-A274FC6FE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6CDA5FF-FF14-3A8B-A6B1-A472563B6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76F8B2F-A58A-1F0E-B3AF-B1FF6CCEB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59EF0C-724D-5222-4440-022674F5A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762475"/>
              </p:ext>
            </p:extLst>
          </p:nvPr>
        </p:nvGraphicFramePr>
        <p:xfrm>
          <a:off x="2528506" y="62083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BDB173C-B839-3AFD-8756-1719E553715D}"/>
              </a:ext>
            </a:extLst>
          </p:cNvPr>
          <p:cNvSpPr txBox="1"/>
          <p:nvPr/>
        </p:nvSpPr>
        <p:spPr>
          <a:xfrm>
            <a:off x="748324" y="5209985"/>
            <a:ext cx="75137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There are _______ parts out of a hundred shaded.</a:t>
            </a:r>
          </a:p>
          <a:p>
            <a:r>
              <a:rPr lang="en-GB" sz="2800" dirty="0"/>
              <a:t>This is _______ 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E02A8-3444-98AA-90EE-F99CE5190754}"/>
              </a:ext>
            </a:extLst>
          </p:cNvPr>
          <p:cNvSpPr txBox="1"/>
          <p:nvPr/>
        </p:nvSpPr>
        <p:spPr>
          <a:xfrm>
            <a:off x="2634877" y="516438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09DB8-A86E-EAAE-7199-B109686B9D8D}"/>
              </a:ext>
            </a:extLst>
          </p:cNvPr>
          <p:cNvSpPr txBox="1"/>
          <p:nvPr/>
        </p:nvSpPr>
        <p:spPr>
          <a:xfrm>
            <a:off x="2155167" y="564087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422C8-9530-65D5-7317-2EA349E8FEF2}"/>
              </a:ext>
            </a:extLst>
          </p:cNvPr>
          <p:cNvSpPr txBox="1"/>
          <p:nvPr/>
        </p:nvSpPr>
        <p:spPr>
          <a:xfrm>
            <a:off x="2124211" y="4432178"/>
            <a:ext cx="484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Percent means parts out of 100</a:t>
            </a:r>
          </a:p>
        </p:txBody>
      </p:sp>
    </p:spTree>
    <p:extLst>
      <p:ext uri="{BB962C8B-B14F-4D97-AF65-F5344CB8AC3E}">
        <p14:creationId xmlns:p14="http://schemas.microsoft.com/office/powerpoint/2010/main" val="19682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89A97F-4ED4-F7E3-4D5F-CE4379979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A65FC20-1B19-05C8-64BD-373E2304A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C049533-2B69-7315-4E85-BB6489DA1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1CE718-6EC3-5C8F-0796-0B0E2D1DD5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193EFE-306E-5A43-F667-C8110D906C03}"/>
              </a:ext>
            </a:extLst>
          </p:cNvPr>
          <p:cNvSpPr txBox="1"/>
          <p:nvPr/>
        </p:nvSpPr>
        <p:spPr>
          <a:xfrm>
            <a:off x="1154912" y="167451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The image represents 1%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8F8032-B49E-F19A-23DA-B9C0690726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200CE6-8BA6-4DAD-9826-24E67207E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843511"/>
              </p:ext>
            </p:extLst>
          </p:nvPr>
        </p:nvGraphicFramePr>
        <p:xfrm>
          <a:off x="2856100" y="132099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90406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68590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49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24C42-1E7F-D069-54B7-2E4AB328A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68D7D6-81AF-8C73-9785-DE6F90F2B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EB29630-0CEA-DED0-FB42-CBC1C1345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5EA87B-9FA7-F5BA-5EEC-406D34191F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FA943C8-D970-7F67-AED8-2721C78B428F}"/>
              </a:ext>
            </a:extLst>
          </p:cNvPr>
          <p:cNvSpPr txBox="1"/>
          <p:nvPr/>
        </p:nvSpPr>
        <p:spPr>
          <a:xfrm>
            <a:off x="1154912" y="167451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The image represents 50%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833BF0-60A2-2AF1-5705-5D04B9E670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F7F668-E2FD-B08D-0AF4-5EC66F9FD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342378"/>
              </p:ext>
            </p:extLst>
          </p:nvPr>
        </p:nvGraphicFramePr>
        <p:xfrm>
          <a:off x="2856100" y="132099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90406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68590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8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C1FC52-AAF7-7D94-48C2-C045CC255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E31AAE6-36EA-7D1F-CB53-CBE9DC4BF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6545F6C8-DA14-37A4-BE9A-948F592D9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FC5DCF-5BD5-C7A9-F603-859AFA06FC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6F04B5-BD3B-ACFF-8D44-9FA71292AC5E}"/>
              </a:ext>
            </a:extLst>
          </p:cNvPr>
          <p:cNvSpPr txBox="1"/>
          <p:nvPr/>
        </p:nvSpPr>
        <p:spPr>
          <a:xfrm>
            <a:off x="1154912" y="167451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The image represents 50%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8354D56-59B0-A197-E79C-CD3D8C097A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D6876D-9F12-9985-1A12-9A3BE32A3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103566"/>
              </p:ext>
            </p:extLst>
          </p:nvPr>
        </p:nvGraphicFramePr>
        <p:xfrm>
          <a:off x="2856100" y="132099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90406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68590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02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03F7A-69E3-55D8-358E-C3832BABC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490F045-3490-6F9E-BD89-E84827E3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C4DCCD6-B222-B2D9-C38F-9ACCFD54E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BD259F-780B-F4ED-F8BC-650DCCFF6D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1C22C3-B9AF-DF56-CD76-58237C6786D9}"/>
              </a:ext>
            </a:extLst>
          </p:cNvPr>
          <p:cNvSpPr txBox="1"/>
          <p:nvPr/>
        </p:nvSpPr>
        <p:spPr>
          <a:xfrm>
            <a:off x="1154912" y="167451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The image represents 20%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E4A2BD-1466-BFFB-359A-39DAD5FA00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1571A5-214A-AA4D-7482-C6000C519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333225"/>
              </p:ext>
            </p:extLst>
          </p:nvPr>
        </p:nvGraphicFramePr>
        <p:xfrm>
          <a:off x="2856100" y="1320996"/>
          <a:ext cx="379498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98">
                  <a:extLst>
                    <a:ext uri="{9D8B030D-6E8A-4147-A177-3AD203B41FA5}">
                      <a16:colId xmlns:a16="http://schemas.microsoft.com/office/drawing/2014/main" val="388911033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27741719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577306847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424031022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344440081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312025231"/>
                    </a:ext>
                  </a:extLst>
                </a:gridCol>
                <a:gridCol w="390406">
                  <a:extLst>
                    <a:ext uri="{9D8B030D-6E8A-4147-A177-3AD203B41FA5}">
                      <a16:colId xmlns:a16="http://schemas.microsoft.com/office/drawing/2014/main" val="1870960288"/>
                    </a:ext>
                  </a:extLst>
                </a:gridCol>
                <a:gridCol w="368590">
                  <a:extLst>
                    <a:ext uri="{9D8B030D-6E8A-4147-A177-3AD203B41FA5}">
                      <a16:colId xmlns:a16="http://schemas.microsoft.com/office/drawing/2014/main" val="286096596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1011708405"/>
                    </a:ext>
                  </a:extLst>
                </a:gridCol>
                <a:gridCol w="379498">
                  <a:extLst>
                    <a:ext uri="{9D8B030D-6E8A-4147-A177-3AD203B41FA5}">
                      <a16:colId xmlns:a16="http://schemas.microsoft.com/office/drawing/2014/main" val="2831884909"/>
                    </a:ext>
                  </a:extLst>
                </a:gridCol>
              </a:tblGrid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1791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5267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7386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46480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14652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6602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1086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128564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68868"/>
                  </a:ext>
                </a:extLst>
              </a:tr>
              <a:tr h="2831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47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1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1287</TotalTime>
  <Words>222</Words>
  <Application>Microsoft Office PowerPoint</Application>
  <PresentationFormat>On-screen Show (4:3)</PresentationFormat>
  <Paragraphs>50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64</cp:revision>
  <dcterms:created xsi:type="dcterms:W3CDTF">2013-01-27T09:14:16Z</dcterms:created>
  <dcterms:modified xsi:type="dcterms:W3CDTF">2026-02-10T20:59:51Z</dcterms:modified>
  <cp:category/>
</cp:coreProperties>
</file>