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6" r:id="rId3"/>
    <p:sldId id="279" r:id="rId4"/>
    <p:sldId id="287" r:id="rId5"/>
    <p:sldId id="28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9DD3F-F023-43CD-BE73-083031669821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E32DE-C397-4A0F-BB6B-C76DB01EE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8E9B-B7D2-AFA6-6CED-FF1F92363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15CBB-BAC5-7053-9BCC-74D602262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0FF0C-1048-220A-4D0F-0AF5781DA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B0DEB-5FCD-E8FC-4712-4CD5828FE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5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1" y="2814705"/>
            <a:ext cx="3234109" cy="339305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1" y="63903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25DC7-4910-73E1-64E3-5A37DF1C8AE9}"/>
              </a:ext>
            </a:extLst>
          </p:cNvPr>
          <p:cNvSpPr txBox="1"/>
          <p:nvPr/>
        </p:nvSpPr>
        <p:spPr>
          <a:xfrm>
            <a:off x="1280301" y="939713"/>
            <a:ext cx="7086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x11 Using The Distributive Law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18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FCF86-62A0-F935-5A58-43C9716B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9882DB-B464-574B-AFCC-DB61608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F3AC89F-AFE3-8131-0223-4A59557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107C6-BE28-0229-808C-DD61767A9BD4}"/>
              </a:ext>
            </a:extLst>
          </p:cNvPr>
          <p:cNvGrpSpPr/>
          <p:nvPr/>
        </p:nvGrpSpPr>
        <p:grpSpPr>
          <a:xfrm>
            <a:off x="1976687" y="60787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CE3AE18-F843-FBA7-9071-007E980481A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6302"/>
                <a:gd name="adj2" fmla="val 298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27792F-36FF-0639-94A7-EC110B6C2111}"/>
                </a:ext>
              </a:extLst>
            </p:cNvPr>
            <p:cNvSpPr txBox="1"/>
            <p:nvPr/>
          </p:nvSpPr>
          <p:spPr>
            <a:xfrm>
              <a:off x="3588774" y="1405658"/>
              <a:ext cx="4778477" cy="70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What do you notice about the x11 tables?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What’s the same &amp; what’s different?</a:t>
              </a:r>
            </a:p>
          </p:txBody>
        </p: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732BED-DE92-A31C-3467-3D6AD6CE6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571887"/>
              </p:ext>
            </p:extLst>
          </p:nvPr>
        </p:nvGraphicFramePr>
        <p:xfrm>
          <a:off x="570085" y="3600425"/>
          <a:ext cx="8230188" cy="70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77072" imgH="695140" progId="Excel.Sheet.12">
                  <p:embed/>
                </p:oleObj>
              </mc:Choice>
              <mc:Fallback>
                <p:oleObj name="Worksheet" r:id="rId4" imgW="8077072" imgH="695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085" y="3600425"/>
                        <a:ext cx="8230188" cy="70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9C1DC0-BE06-95D7-AE4D-63D738A3F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32577B-9F92-E53F-F5FF-04477B2EC80F}"/>
              </a:ext>
            </a:extLst>
          </p:cNvPr>
          <p:cNvGrpSpPr/>
          <p:nvPr/>
        </p:nvGrpSpPr>
        <p:grpSpPr>
          <a:xfrm>
            <a:off x="1976687" y="607878"/>
            <a:ext cx="6823586" cy="1927109"/>
            <a:chOff x="3588774" y="1281028"/>
            <a:chExt cx="4778477" cy="103728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48F2A08-A67E-0D13-27CC-FDD9529D60BA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6302"/>
                <a:gd name="adj2" fmla="val 298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F6BFD-0674-FDF8-2E0B-2DB36A4E7955}"/>
                </a:ext>
              </a:extLst>
            </p:cNvPr>
            <p:cNvSpPr txBox="1"/>
            <p:nvPr/>
          </p:nvSpPr>
          <p:spPr>
            <a:xfrm>
              <a:off x="3588774" y="1405658"/>
              <a:ext cx="4778477" cy="70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The digits repeat for 1–9, but once you go beyond 9, the pattern changes.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34BD2-FC8E-6F56-0212-A007F1A6C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85" y="3600425"/>
            <a:ext cx="8230188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EB732-6845-42FF-8A73-19CC9A54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948990E-8D12-0A1B-7F28-5EF8FB9D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9398F1-99AA-9EE5-11C5-EE4DE66239A5}"/>
              </a:ext>
            </a:extLst>
          </p:cNvPr>
          <p:cNvSpPr/>
          <p:nvPr/>
        </p:nvSpPr>
        <p:spPr>
          <a:xfrm>
            <a:off x="926676" y="248965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Match each calculation to its correct breakdown.</a:t>
            </a:r>
            <a:endParaRPr lang="en-GB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0D3E9-E3EA-72EA-08F8-0BA0B88B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AFA103-BFAA-B081-9FAB-79FC103CB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8306"/>
              </p:ext>
            </p:extLst>
          </p:nvPr>
        </p:nvGraphicFramePr>
        <p:xfrm>
          <a:off x="1804752" y="4706012"/>
          <a:ext cx="6478922" cy="640080"/>
        </p:xfrm>
        <a:graphic>
          <a:graphicData uri="http://schemas.openxmlformats.org/drawingml/2006/table">
            <a:tbl>
              <a:tblPr/>
              <a:tblGrid>
                <a:gridCol w="323946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323946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(6 × 10) + (6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FA5FE1-EA86-8982-C72A-8CCD69D35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55583"/>
              </p:ext>
            </p:extLst>
          </p:nvPr>
        </p:nvGraphicFramePr>
        <p:xfrm>
          <a:off x="752166" y="4706012"/>
          <a:ext cx="2659628" cy="640080"/>
        </p:xfrm>
        <a:graphic>
          <a:graphicData uri="http://schemas.openxmlformats.org/drawingml/2006/table">
            <a:tbl>
              <a:tblPr/>
              <a:tblGrid>
                <a:gridCol w="1329814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1329814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9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1DEADE-7325-4F06-5BCF-DC8DF28CB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88591"/>
              </p:ext>
            </p:extLst>
          </p:nvPr>
        </p:nvGraphicFramePr>
        <p:xfrm>
          <a:off x="752167" y="2329414"/>
          <a:ext cx="3013588" cy="640080"/>
        </p:xfrm>
        <a:graphic>
          <a:graphicData uri="http://schemas.openxmlformats.org/drawingml/2006/table">
            <a:tbl>
              <a:tblPr/>
              <a:tblGrid>
                <a:gridCol w="1506794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1506794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4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52BB22-CDAA-D27C-CC06-E14F5A091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54482"/>
              </p:ext>
            </p:extLst>
          </p:nvPr>
        </p:nvGraphicFramePr>
        <p:xfrm>
          <a:off x="752167" y="3507922"/>
          <a:ext cx="2816942" cy="640080"/>
        </p:xfrm>
        <a:graphic>
          <a:graphicData uri="http://schemas.openxmlformats.org/drawingml/2006/table">
            <a:tbl>
              <a:tblPr/>
              <a:tblGrid>
                <a:gridCol w="140847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140847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6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EE6E5FC-A04E-180E-5D0E-5E0EDA48B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87726"/>
              </p:ext>
            </p:extLst>
          </p:nvPr>
        </p:nvGraphicFramePr>
        <p:xfrm>
          <a:off x="1641984" y="2329414"/>
          <a:ext cx="6641690" cy="640080"/>
        </p:xfrm>
        <a:graphic>
          <a:graphicData uri="http://schemas.openxmlformats.org/drawingml/2006/table">
            <a:tbl>
              <a:tblPr/>
              <a:tblGrid>
                <a:gridCol w="3320845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3320845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(4 × 10) + (4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4A8526-E5D4-E7DC-E9B5-E0F6101C6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57402"/>
              </p:ext>
            </p:extLst>
          </p:nvPr>
        </p:nvGraphicFramePr>
        <p:xfrm>
          <a:off x="449822" y="3517713"/>
          <a:ext cx="7833852" cy="640080"/>
        </p:xfrm>
        <a:graphic>
          <a:graphicData uri="http://schemas.openxmlformats.org/drawingml/2006/table">
            <a:tbl>
              <a:tblPr/>
              <a:tblGrid>
                <a:gridCol w="3916926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3916926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      (9 × 10) + (9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EC8C93-73CC-F70D-2341-67CDC7CD0F66}"/>
              </a:ext>
            </a:extLst>
          </p:cNvPr>
          <p:cNvCxnSpPr>
            <a:cxnSpLocks/>
          </p:cNvCxnSpPr>
          <p:nvPr/>
        </p:nvCxnSpPr>
        <p:spPr>
          <a:xfrm>
            <a:off x="2085534" y="2680752"/>
            <a:ext cx="2967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00A01B-C741-C87C-30BB-BE9FC5C7F17B}"/>
              </a:ext>
            </a:extLst>
          </p:cNvPr>
          <p:cNvCxnSpPr>
            <a:cxnSpLocks/>
          </p:cNvCxnSpPr>
          <p:nvPr/>
        </p:nvCxnSpPr>
        <p:spPr>
          <a:xfrm flipV="1">
            <a:off x="2077063" y="3837753"/>
            <a:ext cx="3007436" cy="1146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436F9A-8C7E-C1FB-ABA0-40261EF85D47}"/>
              </a:ext>
            </a:extLst>
          </p:cNvPr>
          <p:cNvCxnSpPr>
            <a:cxnSpLocks/>
          </p:cNvCxnSpPr>
          <p:nvPr/>
        </p:nvCxnSpPr>
        <p:spPr>
          <a:xfrm>
            <a:off x="2123633" y="3823333"/>
            <a:ext cx="2920580" cy="12401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9EE88-FBF8-8DD4-7216-36EE9779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939C01-5CAB-AD79-A1ED-5C9241968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E5D9AB-6DEA-020F-C613-FDD5500F3E1A}"/>
              </a:ext>
            </a:extLst>
          </p:cNvPr>
          <p:cNvSpPr/>
          <p:nvPr/>
        </p:nvSpPr>
        <p:spPr>
          <a:xfrm>
            <a:off x="484225" y="9545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C694DED-A2CB-7518-CAFC-6B0C29F2C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F42AD12-3CE8-8DD5-8F33-EF854B0F7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534ED6-6F7D-A7B2-B613-72605FBD48C4}"/>
              </a:ext>
            </a:extLst>
          </p:cNvPr>
          <p:cNvSpPr txBox="1"/>
          <p:nvPr/>
        </p:nvSpPr>
        <p:spPr>
          <a:xfrm>
            <a:off x="2218777" y="1008074"/>
            <a:ext cx="508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/>
              <a:t>Missing Number Challenge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85F8D-421C-AD11-A79E-E0BBEA169E18}"/>
              </a:ext>
            </a:extLst>
          </p:cNvPr>
          <p:cNvSpPr txBox="1"/>
          <p:nvPr/>
        </p:nvSpPr>
        <p:spPr>
          <a:xfrm>
            <a:off x="2659627" y="2298799"/>
            <a:ext cx="6140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( ___ × 10 ) + ( ___ × 1 ) = 77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1B7B98-41F2-707F-7185-D03B67073521}"/>
              </a:ext>
            </a:extLst>
          </p:cNvPr>
          <p:cNvSpPr txBox="1"/>
          <p:nvPr/>
        </p:nvSpPr>
        <p:spPr>
          <a:xfrm>
            <a:off x="2659626" y="3576836"/>
            <a:ext cx="6140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( ___ × 10 ) + ( ___ × 1 ) = 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7A19FF-BC15-EF99-2003-4FBA7BF084BD}"/>
              </a:ext>
            </a:extLst>
          </p:cNvPr>
          <p:cNvSpPr txBox="1"/>
          <p:nvPr/>
        </p:nvSpPr>
        <p:spPr>
          <a:xfrm>
            <a:off x="2566220" y="4883852"/>
            <a:ext cx="6140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 ( ___ × 10 ) + ( ___ × 1 ) = 55</a:t>
            </a:r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44AD26C2-C82A-466B-748B-CEFDA119C6B1}"/>
              </a:ext>
            </a:extLst>
          </p:cNvPr>
          <p:cNvGrpSpPr/>
          <p:nvPr/>
        </p:nvGrpSpPr>
        <p:grpSpPr>
          <a:xfrm>
            <a:off x="2779196" y="2175687"/>
            <a:ext cx="2977754" cy="646331"/>
            <a:chOff x="3393550" y="2191978"/>
            <a:chExt cx="2977754" cy="6463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E36216-AF79-7EF2-1284-5ADEBD5A9672}"/>
                </a:ext>
              </a:extLst>
            </p:cNvPr>
            <p:cNvSpPr/>
            <p:nvPr/>
          </p:nvSpPr>
          <p:spPr>
            <a:xfrm>
              <a:off x="3393550" y="2191978"/>
              <a:ext cx="9670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7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79B4CB-34F9-7EA1-4FAE-8042B7BE6717}"/>
                </a:ext>
              </a:extLst>
            </p:cNvPr>
            <p:cNvSpPr/>
            <p:nvPr/>
          </p:nvSpPr>
          <p:spPr>
            <a:xfrm>
              <a:off x="5404247" y="2191978"/>
              <a:ext cx="9670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7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47C4F82B-A2EE-B574-1B0E-44F74956456D}"/>
              </a:ext>
            </a:extLst>
          </p:cNvPr>
          <p:cNvGrpSpPr/>
          <p:nvPr/>
        </p:nvGrpSpPr>
        <p:grpSpPr>
          <a:xfrm>
            <a:off x="2736524" y="3445321"/>
            <a:ext cx="2977754" cy="646331"/>
            <a:chOff x="3331217" y="3461612"/>
            <a:chExt cx="2977754" cy="64633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4BB943-A055-6C7B-3686-43C5588A7D2B}"/>
                </a:ext>
              </a:extLst>
            </p:cNvPr>
            <p:cNvSpPr/>
            <p:nvPr/>
          </p:nvSpPr>
          <p:spPr>
            <a:xfrm>
              <a:off x="3331217" y="3461612"/>
              <a:ext cx="9670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661E7A-EDF1-FF18-D904-9ADDA136CB38}"/>
                </a:ext>
              </a:extLst>
            </p:cNvPr>
            <p:cNvSpPr/>
            <p:nvPr/>
          </p:nvSpPr>
          <p:spPr>
            <a:xfrm>
              <a:off x="5341914" y="3461612"/>
              <a:ext cx="9670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EE85625C-A7A5-9058-9B37-3460DE38852C}"/>
              </a:ext>
            </a:extLst>
          </p:cNvPr>
          <p:cNvGrpSpPr/>
          <p:nvPr/>
        </p:nvGrpSpPr>
        <p:grpSpPr>
          <a:xfrm>
            <a:off x="2736524" y="4760741"/>
            <a:ext cx="2977754" cy="646331"/>
            <a:chOff x="3434456" y="4731245"/>
            <a:chExt cx="2977754" cy="64633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BEBDED2-9D79-E6BF-B1FD-44A6C1CECE39}"/>
                </a:ext>
              </a:extLst>
            </p:cNvPr>
            <p:cNvSpPr/>
            <p:nvPr/>
          </p:nvSpPr>
          <p:spPr>
            <a:xfrm>
              <a:off x="3434456" y="4731245"/>
              <a:ext cx="9670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5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4DFA026-8D7A-E1CD-1D60-E4471DE5197C}"/>
                </a:ext>
              </a:extLst>
            </p:cNvPr>
            <p:cNvSpPr/>
            <p:nvPr/>
          </p:nvSpPr>
          <p:spPr>
            <a:xfrm>
              <a:off x="5445153" y="4731245"/>
              <a:ext cx="9670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5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6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223683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797293" y="1356866"/>
            <a:ext cx="10120261" cy="2020610"/>
            <a:chOff x="1801617" y="1350547"/>
            <a:chExt cx="1012026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46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1801617" y="1705006"/>
              <a:ext cx="10120261" cy="5606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/>
                <a:t>8 × 11 = (8 × 10) + 1 </a:t>
              </a:r>
              <a:endPara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397557" y="3978730"/>
            <a:ext cx="62548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False: What mistake did Novice make?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1139</TotalTime>
  <Words>218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60</cp:revision>
  <dcterms:created xsi:type="dcterms:W3CDTF">2013-01-27T09:14:16Z</dcterms:created>
  <dcterms:modified xsi:type="dcterms:W3CDTF">2026-01-23T11:36:19Z</dcterms:modified>
  <cp:category/>
</cp:coreProperties>
</file>