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3" r:id="rId2"/>
    <p:sldId id="294" r:id="rId3"/>
    <p:sldId id="296" r:id="rId4"/>
    <p:sldId id="297" r:id="rId5"/>
    <p:sldId id="300" r:id="rId6"/>
    <p:sldId id="299" r:id="rId7"/>
    <p:sldId id="298" r:id="rId8"/>
    <p:sldId id="284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10/02/2026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1307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988846" y="992406"/>
            <a:ext cx="79247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Understanding Percentages As Fraction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6" name="Picture 5" descr="Cartoon character with a hat and shoes&#10;&#10;AI-generated content may be incorrect.">
            <a:extLst>
              <a:ext uri="{FF2B5EF4-FFF2-40B4-BE49-F238E27FC236}">
                <a16:creationId xmlns:a16="http://schemas.microsoft.com/office/drawing/2014/main" id="{4429AF9B-0B3B-6C26-347F-85AF3C95C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8948" y="2964982"/>
            <a:ext cx="3990190" cy="372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E5346B-F669-E08D-9BAE-607F88C1A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28F0ADF0-C3D6-B042-7F47-87E8C9F4C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9BE3644-3712-0BEA-F787-E550B0B2FB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90149"/>
              </p:ext>
            </p:extLst>
          </p:nvPr>
        </p:nvGraphicFramePr>
        <p:xfrm>
          <a:off x="2992580" y="1819647"/>
          <a:ext cx="379498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27741719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577306847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424031022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44440081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870960288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6096596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1170840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31884909"/>
                    </a:ext>
                  </a:extLst>
                </a:gridCol>
              </a:tblGrid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95267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7386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146480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71465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76602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801086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12856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6886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74745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2D81D43-9028-B8BA-A7B1-8D29BBD05F48}"/>
              </a:ext>
            </a:extLst>
          </p:cNvPr>
          <p:cNvSpPr txBox="1"/>
          <p:nvPr/>
        </p:nvSpPr>
        <p:spPr>
          <a:xfrm>
            <a:off x="2458796" y="440678"/>
            <a:ext cx="49602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Imagine we take this square and </a:t>
            </a:r>
          </a:p>
          <a:p>
            <a:pPr algn="ctr"/>
            <a:r>
              <a:rPr lang="en-US" sz="2800" dirty="0"/>
              <a:t>split it into 100 equal parts.</a:t>
            </a:r>
            <a:endParaRPr lang="en-GB" sz="2800" b="1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E626284-BDF2-34C1-F426-1A11336167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577521"/>
              </p:ext>
            </p:extLst>
          </p:nvPr>
        </p:nvGraphicFramePr>
        <p:xfrm>
          <a:off x="2992580" y="1820410"/>
          <a:ext cx="3794980" cy="3656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0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</a:tblGrid>
              <a:tr h="36560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EEB54B9-18C0-E331-656B-E7F305F95254}"/>
              </a:ext>
            </a:extLst>
          </p:cNvPr>
          <p:cNvSpPr txBox="1"/>
          <p:nvPr/>
        </p:nvSpPr>
        <p:spPr>
          <a:xfrm>
            <a:off x="2618263" y="656121"/>
            <a:ext cx="4641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There are now 100 equal parts</a:t>
            </a:r>
            <a:endParaRPr lang="en-GB" sz="2800" b="1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EACA47B-26D8-43BE-9246-3AB98EE21A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389353"/>
              </p:ext>
            </p:extLst>
          </p:nvPr>
        </p:nvGraphicFramePr>
        <p:xfrm>
          <a:off x="2992580" y="1819647"/>
          <a:ext cx="379498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27741719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577306847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424031022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44440081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870960288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6096596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1170840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31884909"/>
                    </a:ext>
                  </a:extLst>
                </a:gridCol>
              </a:tblGrid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95267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7386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146480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71465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76602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801086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12856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6886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74745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89FF622-0E36-EBA3-6110-8257FDD764E8}"/>
              </a:ext>
            </a:extLst>
          </p:cNvPr>
          <p:cNvSpPr txBox="1"/>
          <p:nvPr/>
        </p:nvSpPr>
        <p:spPr>
          <a:xfrm>
            <a:off x="2638396" y="656121"/>
            <a:ext cx="4601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If I shade 50 parts, I have 50% </a:t>
            </a:r>
            <a:endParaRPr lang="en-GB" sz="2800" b="1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2D031A1-C516-7CB4-9D1F-3C56AB925D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065794"/>
              </p:ext>
            </p:extLst>
          </p:nvPr>
        </p:nvGraphicFramePr>
        <p:xfrm>
          <a:off x="2992580" y="1819647"/>
          <a:ext cx="379498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27741719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577306847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424031022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44440081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870960288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6096596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1170840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31884909"/>
                    </a:ext>
                  </a:extLst>
                </a:gridCol>
              </a:tblGrid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95267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7386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146480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71465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76602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801086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12856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6886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74745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7D16CD8A-3B16-5AF2-20C3-5185D2A94A01}"/>
              </a:ext>
            </a:extLst>
          </p:cNvPr>
          <p:cNvSpPr txBox="1"/>
          <p:nvPr/>
        </p:nvSpPr>
        <p:spPr>
          <a:xfrm>
            <a:off x="2638396" y="656121"/>
            <a:ext cx="4601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If I shade 25 parts, I have 25% </a:t>
            </a:r>
            <a:endParaRPr lang="en-GB" sz="28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902F3D-BD23-979A-AC9F-7513816A0DCE}"/>
              </a:ext>
            </a:extLst>
          </p:cNvPr>
          <p:cNvSpPr txBox="1"/>
          <p:nvPr/>
        </p:nvSpPr>
        <p:spPr>
          <a:xfrm>
            <a:off x="2455654" y="656121"/>
            <a:ext cx="4966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If I shade 100 parts, I have 100% </a:t>
            </a:r>
            <a:endParaRPr lang="en-GB" sz="2800" b="1" dirty="0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34DE5E3-C227-58F7-4FE2-80BA65DF92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1624"/>
              </p:ext>
            </p:extLst>
          </p:nvPr>
        </p:nvGraphicFramePr>
        <p:xfrm>
          <a:off x="2992580" y="1819647"/>
          <a:ext cx="379498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27741719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577306847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424031022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44440081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870960288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6096596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1170840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31884909"/>
                    </a:ext>
                  </a:extLst>
                </a:gridCol>
              </a:tblGrid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95267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7386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146480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71465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76602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801086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12856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6886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747455"/>
                  </a:ext>
                </a:extLst>
              </a:tr>
            </a:tbl>
          </a:graphicData>
        </a:graphic>
      </p:graphicFrame>
      <p:pic>
        <p:nvPicPr>
          <p:cNvPr id="3" name="Picture 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67B9292D-E339-272B-50C3-8DAFC8E62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4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9" grpId="1"/>
      <p:bldP spid="11" grpId="0"/>
      <p:bldP spid="11" grpId="1"/>
      <p:bldP spid="14" grpId="0"/>
      <p:bldP spid="14" grpId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22843B0-4DB0-E89A-642E-257D7EC81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pic>
        <p:nvPicPr>
          <p:cNvPr id="10" name="Picture 9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AC822BE8-A665-EB5D-0131-8B09473BD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9151" y="1321837"/>
            <a:ext cx="2052158" cy="169013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010B766-C950-85E3-906E-2A0ED060B954}"/>
              </a:ext>
            </a:extLst>
          </p:cNvPr>
          <p:cNvGrpSpPr/>
          <p:nvPr/>
        </p:nvGrpSpPr>
        <p:grpSpPr>
          <a:xfrm>
            <a:off x="1185885" y="121509"/>
            <a:ext cx="8599223" cy="1139372"/>
            <a:chOff x="2465697" y="1350547"/>
            <a:chExt cx="8599223" cy="768650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78A2AA57-84E1-2384-2064-0E61D3D24D37}"/>
                </a:ext>
              </a:extLst>
            </p:cNvPr>
            <p:cNvSpPr/>
            <p:nvPr/>
          </p:nvSpPr>
          <p:spPr>
            <a:xfrm>
              <a:off x="3324922" y="1350547"/>
              <a:ext cx="6881356" cy="768650"/>
            </a:xfrm>
            <a:prstGeom prst="wedgeRoundRectCallout">
              <a:avLst>
                <a:gd name="adj1" fmla="val -68269"/>
                <a:gd name="adj2" fmla="val 106413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52879CB-D638-06E4-E0B6-6A2ADD26218E}"/>
                </a:ext>
              </a:extLst>
            </p:cNvPr>
            <p:cNvSpPr txBox="1"/>
            <p:nvPr/>
          </p:nvSpPr>
          <p:spPr>
            <a:xfrm>
              <a:off x="2465697" y="1390156"/>
              <a:ext cx="8599223" cy="643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How do I know what % is shaded when there </a:t>
              </a:r>
            </a:p>
            <a:p>
              <a:pPr algn="ctr"/>
              <a:r>
                <a:rPr lang="en-US" sz="2800" b="1" dirty="0"/>
                <a:t>aren’t 100 parts?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CC9B1A9-01E7-6189-B37A-714205C564CE}"/>
              </a:ext>
            </a:extLst>
          </p:cNvPr>
          <p:cNvSpPr txBox="1"/>
          <p:nvPr/>
        </p:nvSpPr>
        <p:spPr>
          <a:xfrm>
            <a:off x="1777695" y="5494362"/>
            <a:ext cx="6622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I know that ____ half is the same as ____ %.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3CA1D9-9ABF-FD62-D017-38509881418F}"/>
              </a:ext>
            </a:extLst>
          </p:cNvPr>
          <p:cNvSpPr txBox="1"/>
          <p:nvPr/>
        </p:nvSpPr>
        <p:spPr>
          <a:xfrm>
            <a:off x="2903487" y="6190003"/>
            <a:ext cx="4112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Therefore, ___% is shaded.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662FC464-0105-1C54-8AD9-9BA8BF69B8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657367"/>
              </p:ext>
            </p:extLst>
          </p:nvPr>
        </p:nvGraphicFramePr>
        <p:xfrm>
          <a:off x="3208889" y="1706477"/>
          <a:ext cx="379498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27741719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577306847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424031022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44440081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870960288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6096596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1170840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31884909"/>
                    </a:ext>
                  </a:extLst>
                </a:gridCol>
              </a:tblGrid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95267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7386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146480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71465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76602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801086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12856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6886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747455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E3B26481-03A1-E17D-638E-0E9CECB4AE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634200"/>
              </p:ext>
            </p:extLst>
          </p:nvPr>
        </p:nvGraphicFramePr>
        <p:xfrm>
          <a:off x="3208889" y="1691623"/>
          <a:ext cx="3794980" cy="3672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7490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1897490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</a:tblGrid>
              <a:tr h="367245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A39FB880-A428-4F89-F8AB-4BECCFD92211}"/>
              </a:ext>
            </a:extLst>
          </p:cNvPr>
          <p:cNvSpPr txBox="1"/>
          <p:nvPr/>
        </p:nvSpPr>
        <p:spPr>
          <a:xfrm>
            <a:off x="3598439" y="5511575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one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439A76-7689-10D5-4AC8-BB4EBD7F86AE}"/>
              </a:ext>
            </a:extLst>
          </p:cNvPr>
          <p:cNvSpPr txBox="1"/>
          <p:nvPr/>
        </p:nvSpPr>
        <p:spPr>
          <a:xfrm>
            <a:off x="7199613" y="5494362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50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C5EC9E-6B5F-CC23-5984-94C9B6DDA872}"/>
              </a:ext>
            </a:extLst>
          </p:cNvPr>
          <p:cNvSpPr txBox="1"/>
          <p:nvPr/>
        </p:nvSpPr>
        <p:spPr>
          <a:xfrm>
            <a:off x="4556228" y="6147867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201645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F38954-32B2-859D-586E-F1193A05F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046E63C-65CC-7E6E-A189-549F931EF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C5029BB-CB10-DE61-87A9-315BE45BA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pic>
        <p:nvPicPr>
          <p:cNvPr id="10" name="Picture 9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1C0B5F31-1CD4-FDD3-339E-D71148EDC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9151" y="1321837"/>
            <a:ext cx="2052158" cy="169013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5F77EC4-8818-8861-0D12-CD46FF168EA1}"/>
              </a:ext>
            </a:extLst>
          </p:cNvPr>
          <p:cNvGrpSpPr/>
          <p:nvPr/>
        </p:nvGrpSpPr>
        <p:grpSpPr>
          <a:xfrm>
            <a:off x="1185885" y="121509"/>
            <a:ext cx="8599223" cy="1139372"/>
            <a:chOff x="2465697" y="1350547"/>
            <a:chExt cx="8599223" cy="768650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044213A6-D228-A556-B464-B3C489818115}"/>
                </a:ext>
              </a:extLst>
            </p:cNvPr>
            <p:cNvSpPr/>
            <p:nvPr/>
          </p:nvSpPr>
          <p:spPr>
            <a:xfrm>
              <a:off x="3324922" y="1350547"/>
              <a:ext cx="6881356" cy="768650"/>
            </a:xfrm>
            <a:prstGeom prst="wedgeRoundRectCallout">
              <a:avLst>
                <a:gd name="adj1" fmla="val -68269"/>
                <a:gd name="adj2" fmla="val 106413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3BF50C5-ABBA-E9ED-E3B1-A56C3A72C9C5}"/>
                </a:ext>
              </a:extLst>
            </p:cNvPr>
            <p:cNvSpPr txBox="1"/>
            <p:nvPr/>
          </p:nvSpPr>
          <p:spPr>
            <a:xfrm>
              <a:off x="2465697" y="1390156"/>
              <a:ext cx="8599223" cy="643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How do I know what % is shaded when there </a:t>
              </a:r>
            </a:p>
            <a:p>
              <a:pPr algn="ctr"/>
              <a:r>
                <a:rPr lang="en-US" sz="2800" b="1" dirty="0"/>
                <a:t>aren’t 100 parts?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3335862-27DC-2361-C195-28742F866398}"/>
              </a:ext>
            </a:extLst>
          </p:cNvPr>
          <p:cNvSpPr txBox="1"/>
          <p:nvPr/>
        </p:nvSpPr>
        <p:spPr>
          <a:xfrm>
            <a:off x="1777695" y="5494362"/>
            <a:ext cx="6806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I know that ____ quarter is the same as __ %.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36EF45-6BB1-BB0C-8A14-EC017D2EF8B5}"/>
              </a:ext>
            </a:extLst>
          </p:cNvPr>
          <p:cNvSpPr txBox="1"/>
          <p:nvPr/>
        </p:nvSpPr>
        <p:spPr>
          <a:xfrm>
            <a:off x="2903487" y="6190003"/>
            <a:ext cx="4112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Therefore, ___% is shaded.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29690B50-19CC-CD84-79C4-8D9AB7C173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200582"/>
              </p:ext>
            </p:extLst>
          </p:nvPr>
        </p:nvGraphicFramePr>
        <p:xfrm>
          <a:off x="3208889" y="1706477"/>
          <a:ext cx="379498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27741719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577306847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424031022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44440081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870960288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6096596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1170840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31884909"/>
                    </a:ext>
                  </a:extLst>
                </a:gridCol>
              </a:tblGrid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95267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7386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146480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71465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76602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801086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12856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6886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747455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5C594E6-B98F-0DB2-8BD7-7FCC69A74F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437365"/>
              </p:ext>
            </p:extLst>
          </p:nvPr>
        </p:nvGraphicFramePr>
        <p:xfrm>
          <a:off x="3208889" y="1699050"/>
          <a:ext cx="3794980" cy="3672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7490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1897490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</a:tblGrid>
              <a:tr h="367245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2E50BF88-1B86-7D16-4601-16CD83062281}"/>
              </a:ext>
            </a:extLst>
          </p:cNvPr>
          <p:cNvSpPr txBox="1"/>
          <p:nvPr/>
        </p:nvSpPr>
        <p:spPr>
          <a:xfrm>
            <a:off x="3598439" y="5511575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one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94BE24-788D-E2FB-3B1C-3C34F5CA6920}"/>
              </a:ext>
            </a:extLst>
          </p:cNvPr>
          <p:cNvSpPr txBox="1"/>
          <p:nvPr/>
        </p:nvSpPr>
        <p:spPr>
          <a:xfrm>
            <a:off x="7609837" y="5494362"/>
            <a:ext cx="628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25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031B79-3C6E-346A-905A-BF6687A82D6E}"/>
              </a:ext>
            </a:extLst>
          </p:cNvPr>
          <p:cNvSpPr txBox="1"/>
          <p:nvPr/>
        </p:nvSpPr>
        <p:spPr>
          <a:xfrm>
            <a:off x="4556228" y="6147867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25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337E580-F443-4DC7-2822-3A9A59E1A2C7}"/>
              </a:ext>
            </a:extLst>
          </p:cNvPr>
          <p:cNvGrpSpPr/>
          <p:nvPr/>
        </p:nvGrpSpPr>
        <p:grpSpPr>
          <a:xfrm>
            <a:off x="3208889" y="3518775"/>
            <a:ext cx="3794981" cy="1849046"/>
            <a:chOff x="7264925" y="3645328"/>
            <a:chExt cx="3794981" cy="184904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BE32401-669D-2A36-5B15-7F68F597931A}"/>
                </a:ext>
              </a:extLst>
            </p:cNvPr>
            <p:cNvSpPr/>
            <p:nvPr/>
          </p:nvSpPr>
          <p:spPr>
            <a:xfrm>
              <a:off x="7264925" y="3645328"/>
              <a:ext cx="1888907" cy="18490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8908AE5-39CA-FE35-3A37-77B3F6223B8D}"/>
                </a:ext>
              </a:extLst>
            </p:cNvPr>
            <p:cNvSpPr/>
            <p:nvPr/>
          </p:nvSpPr>
          <p:spPr>
            <a:xfrm>
              <a:off x="9167484" y="3645328"/>
              <a:ext cx="1892422" cy="18490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5641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CF6BA6-1BEA-6747-DDAC-F42FFD4C7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A8D4CF1-39D9-AED4-06F8-1D0C67E05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5572798-FACB-0270-97FA-8C0484F0D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pic>
        <p:nvPicPr>
          <p:cNvPr id="10" name="Picture 9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9DE6B2DF-9355-84D3-7DFF-03C53012B0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9151" y="1321837"/>
            <a:ext cx="2052158" cy="169013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A942B5C-20AE-062B-5EE0-887B688A760D}"/>
              </a:ext>
            </a:extLst>
          </p:cNvPr>
          <p:cNvGrpSpPr/>
          <p:nvPr/>
        </p:nvGrpSpPr>
        <p:grpSpPr>
          <a:xfrm>
            <a:off x="1185885" y="121509"/>
            <a:ext cx="8599223" cy="1139372"/>
            <a:chOff x="2465697" y="1350547"/>
            <a:chExt cx="8599223" cy="768650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412AD18E-4BF3-ABBB-2203-184902A5656A}"/>
                </a:ext>
              </a:extLst>
            </p:cNvPr>
            <p:cNvSpPr/>
            <p:nvPr/>
          </p:nvSpPr>
          <p:spPr>
            <a:xfrm>
              <a:off x="3324922" y="1350547"/>
              <a:ext cx="6881356" cy="768650"/>
            </a:xfrm>
            <a:prstGeom prst="wedgeRoundRectCallout">
              <a:avLst>
                <a:gd name="adj1" fmla="val -68269"/>
                <a:gd name="adj2" fmla="val 106413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C49C962-BBCE-FBC1-F2E2-C9AE86344E91}"/>
                </a:ext>
              </a:extLst>
            </p:cNvPr>
            <p:cNvSpPr txBox="1"/>
            <p:nvPr/>
          </p:nvSpPr>
          <p:spPr>
            <a:xfrm>
              <a:off x="2465697" y="1390156"/>
              <a:ext cx="8599223" cy="643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How do I know what % is shaded when there </a:t>
              </a:r>
            </a:p>
            <a:p>
              <a:pPr algn="ctr"/>
              <a:r>
                <a:rPr lang="en-US" sz="2800" b="1" dirty="0"/>
                <a:t>aren’t 100 parts?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554E9EF-243A-0E53-62F3-20B8EFEFF315}"/>
              </a:ext>
            </a:extLst>
          </p:cNvPr>
          <p:cNvSpPr txBox="1"/>
          <p:nvPr/>
        </p:nvSpPr>
        <p:spPr>
          <a:xfrm>
            <a:off x="1590882" y="5494362"/>
            <a:ext cx="7216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I know that _____ quarters is the same as ___%.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36C684-F9D3-C096-C671-282B4D3F6C52}"/>
              </a:ext>
            </a:extLst>
          </p:cNvPr>
          <p:cNvSpPr txBox="1"/>
          <p:nvPr/>
        </p:nvSpPr>
        <p:spPr>
          <a:xfrm>
            <a:off x="2903487" y="6190003"/>
            <a:ext cx="4112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Therefore, ___% is shaded.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B9ACE9C-7B91-3C84-554B-7C568E3A69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329673"/>
              </p:ext>
            </p:extLst>
          </p:nvPr>
        </p:nvGraphicFramePr>
        <p:xfrm>
          <a:off x="3208889" y="1706477"/>
          <a:ext cx="379498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27741719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577306847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424031022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44440081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870960288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6096596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1170840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31884909"/>
                    </a:ext>
                  </a:extLst>
                </a:gridCol>
              </a:tblGrid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95267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7386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146480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71465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76602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801086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12856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6886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747455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19612CC-8864-949B-3842-EC97027FD2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178227"/>
              </p:ext>
            </p:extLst>
          </p:nvPr>
        </p:nvGraphicFramePr>
        <p:xfrm>
          <a:off x="3208889" y="1706477"/>
          <a:ext cx="3794980" cy="3672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7490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1897490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</a:tblGrid>
              <a:tr h="367245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47190306-E8A2-0BED-26B4-BBE628F6151D}"/>
              </a:ext>
            </a:extLst>
          </p:cNvPr>
          <p:cNvSpPr txBox="1"/>
          <p:nvPr/>
        </p:nvSpPr>
        <p:spPr>
          <a:xfrm>
            <a:off x="3380875" y="5473218"/>
            <a:ext cx="988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three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6FE7D4-8573-4012-672F-556969E69C27}"/>
              </a:ext>
            </a:extLst>
          </p:cNvPr>
          <p:cNvSpPr txBox="1"/>
          <p:nvPr/>
        </p:nvSpPr>
        <p:spPr>
          <a:xfrm>
            <a:off x="7738532" y="5494362"/>
            <a:ext cx="628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75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667854-FA71-D6A3-C886-6C8F64E5EAAD}"/>
              </a:ext>
            </a:extLst>
          </p:cNvPr>
          <p:cNvSpPr txBox="1"/>
          <p:nvPr/>
        </p:nvSpPr>
        <p:spPr>
          <a:xfrm>
            <a:off x="4556228" y="6147867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75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4E8D169-EB4F-18AA-DEFA-1668968E680E}"/>
              </a:ext>
            </a:extLst>
          </p:cNvPr>
          <p:cNvGrpSpPr/>
          <p:nvPr/>
        </p:nvGrpSpPr>
        <p:grpSpPr>
          <a:xfrm>
            <a:off x="3208889" y="3526202"/>
            <a:ext cx="3794981" cy="1849046"/>
            <a:chOff x="7264925" y="3645328"/>
            <a:chExt cx="3794981" cy="184904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7872DEF-BA22-8D81-B246-FAF1FAE2E514}"/>
                </a:ext>
              </a:extLst>
            </p:cNvPr>
            <p:cNvSpPr/>
            <p:nvPr/>
          </p:nvSpPr>
          <p:spPr>
            <a:xfrm>
              <a:off x="7264925" y="3645328"/>
              <a:ext cx="1888907" cy="184904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555E263-D815-BF38-F103-1260E91CB938}"/>
                </a:ext>
              </a:extLst>
            </p:cNvPr>
            <p:cNvSpPr/>
            <p:nvPr/>
          </p:nvSpPr>
          <p:spPr>
            <a:xfrm>
              <a:off x="9167484" y="3645328"/>
              <a:ext cx="1892422" cy="184904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6521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AFECEF-8A0A-CF6A-C6E8-1E232EE4A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FEB2CF1-0F53-5C21-6730-7EC4490D1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CCD54DE-2A71-A346-5CC5-7ED53C7D6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pic>
        <p:nvPicPr>
          <p:cNvPr id="10" name="Picture 9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7B47E8E7-1491-5769-EAD0-EBB0EF6BF1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9151" y="1321837"/>
            <a:ext cx="2052158" cy="169013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B82CD80-188C-1643-0384-C70E1CEBCD6D}"/>
              </a:ext>
            </a:extLst>
          </p:cNvPr>
          <p:cNvGrpSpPr/>
          <p:nvPr/>
        </p:nvGrpSpPr>
        <p:grpSpPr>
          <a:xfrm>
            <a:off x="1185885" y="121509"/>
            <a:ext cx="8599223" cy="1139372"/>
            <a:chOff x="2465697" y="1350547"/>
            <a:chExt cx="8599223" cy="768650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C577F234-672B-C9A1-EAAF-FF1375722F44}"/>
                </a:ext>
              </a:extLst>
            </p:cNvPr>
            <p:cNvSpPr/>
            <p:nvPr/>
          </p:nvSpPr>
          <p:spPr>
            <a:xfrm>
              <a:off x="3324922" y="1350547"/>
              <a:ext cx="6881356" cy="768650"/>
            </a:xfrm>
            <a:prstGeom prst="wedgeRoundRectCallout">
              <a:avLst>
                <a:gd name="adj1" fmla="val -68269"/>
                <a:gd name="adj2" fmla="val 106413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2E5DB72-6FE8-739C-A6CE-57B4E5C2E741}"/>
                </a:ext>
              </a:extLst>
            </p:cNvPr>
            <p:cNvSpPr txBox="1"/>
            <p:nvPr/>
          </p:nvSpPr>
          <p:spPr>
            <a:xfrm>
              <a:off x="2465697" y="1390156"/>
              <a:ext cx="8599223" cy="643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How do I know what % is shaded when there </a:t>
              </a:r>
            </a:p>
            <a:p>
              <a:pPr algn="ctr"/>
              <a:r>
                <a:rPr lang="en-US" sz="2800" b="1" dirty="0"/>
                <a:t>aren’t 100 parts?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9AD22F0-2D2D-F470-FF5C-E4481A5D8304}"/>
              </a:ext>
            </a:extLst>
          </p:cNvPr>
          <p:cNvSpPr txBox="1"/>
          <p:nvPr/>
        </p:nvSpPr>
        <p:spPr>
          <a:xfrm>
            <a:off x="1777695" y="5494362"/>
            <a:ext cx="6680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I know that ____ fifth is the same as ____ %.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386942-B902-AB00-45D7-85E8B9470D7C}"/>
              </a:ext>
            </a:extLst>
          </p:cNvPr>
          <p:cNvSpPr txBox="1"/>
          <p:nvPr/>
        </p:nvSpPr>
        <p:spPr>
          <a:xfrm>
            <a:off x="2903487" y="6190003"/>
            <a:ext cx="4112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Therefore, ___% is shaded.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10456CF-AFD0-CC91-1F88-501A7784B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236650"/>
              </p:ext>
            </p:extLst>
          </p:nvPr>
        </p:nvGraphicFramePr>
        <p:xfrm>
          <a:off x="3208889" y="1706477"/>
          <a:ext cx="379498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27741719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577306847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424031022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44440081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870960288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6096596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1170840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31884909"/>
                    </a:ext>
                  </a:extLst>
                </a:gridCol>
              </a:tblGrid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95267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7386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146480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71465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76602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801086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12856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6886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747455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E260C22A-5F02-8A2C-25FC-B56A64F9FD6E}"/>
              </a:ext>
            </a:extLst>
          </p:cNvPr>
          <p:cNvSpPr txBox="1"/>
          <p:nvPr/>
        </p:nvSpPr>
        <p:spPr>
          <a:xfrm>
            <a:off x="3519781" y="5494362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one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23C721-6D92-184E-091F-4293365AEEAF}"/>
              </a:ext>
            </a:extLst>
          </p:cNvPr>
          <p:cNvSpPr txBox="1"/>
          <p:nvPr/>
        </p:nvSpPr>
        <p:spPr>
          <a:xfrm>
            <a:off x="7258804" y="5494362"/>
            <a:ext cx="628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20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7A120E-C60C-D57A-4DAA-6F798339C994}"/>
              </a:ext>
            </a:extLst>
          </p:cNvPr>
          <p:cNvSpPr txBox="1"/>
          <p:nvPr/>
        </p:nvSpPr>
        <p:spPr>
          <a:xfrm>
            <a:off x="4556228" y="6147867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20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626BF53-AAD2-047E-6B7F-910A76D9D8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835188"/>
              </p:ext>
            </p:extLst>
          </p:nvPr>
        </p:nvGraphicFramePr>
        <p:xfrm>
          <a:off x="3211339" y="1703669"/>
          <a:ext cx="3794980" cy="3657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996">
                  <a:extLst>
                    <a:ext uri="{9D8B030D-6E8A-4147-A177-3AD203B41FA5}">
                      <a16:colId xmlns:a16="http://schemas.microsoft.com/office/drawing/2014/main" val="1921326622"/>
                    </a:ext>
                  </a:extLst>
                </a:gridCol>
                <a:gridCol w="758996">
                  <a:extLst>
                    <a:ext uri="{9D8B030D-6E8A-4147-A177-3AD203B41FA5}">
                      <a16:colId xmlns:a16="http://schemas.microsoft.com/office/drawing/2014/main" val="1479965865"/>
                    </a:ext>
                  </a:extLst>
                </a:gridCol>
                <a:gridCol w="758996">
                  <a:extLst>
                    <a:ext uri="{9D8B030D-6E8A-4147-A177-3AD203B41FA5}">
                      <a16:colId xmlns:a16="http://schemas.microsoft.com/office/drawing/2014/main" val="1863700930"/>
                    </a:ext>
                  </a:extLst>
                </a:gridCol>
                <a:gridCol w="758996">
                  <a:extLst>
                    <a:ext uri="{9D8B030D-6E8A-4147-A177-3AD203B41FA5}">
                      <a16:colId xmlns:a16="http://schemas.microsoft.com/office/drawing/2014/main" val="2584935383"/>
                    </a:ext>
                  </a:extLst>
                </a:gridCol>
                <a:gridCol w="758996">
                  <a:extLst>
                    <a:ext uri="{9D8B030D-6E8A-4147-A177-3AD203B41FA5}">
                      <a16:colId xmlns:a16="http://schemas.microsoft.com/office/drawing/2014/main" val="1653985323"/>
                    </a:ext>
                  </a:extLst>
                </a:gridCol>
              </a:tblGrid>
              <a:tr h="365759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606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49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98491F-2D3A-72BB-C6D5-5ECA7FD6D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3919007-9E74-5A40-2B73-BC8AFB358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4DF58BD-4ACE-B54B-07FF-A7286E0F9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pic>
        <p:nvPicPr>
          <p:cNvPr id="10" name="Picture 9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84A57570-AF57-A66C-524C-C8C51C1D94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9151" y="1321837"/>
            <a:ext cx="2052158" cy="169013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0B71FBD-008F-11E5-572B-5B8CDDC18F2C}"/>
              </a:ext>
            </a:extLst>
          </p:cNvPr>
          <p:cNvGrpSpPr/>
          <p:nvPr/>
        </p:nvGrpSpPr>
        <p:grpSpPr>
          <a:xfrm>
            <a:off x="1185885" y="121509"/>
            <a:ext cx="8599223" cy="1139372"/>
            <a:chOff x="2465697" y="1350547"/>
            <a:chExt cx="8599223" cy="768650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AB5996B0-E195-3276-B07B-63E204508455}"/>
                </a:ext>
              </a:extLst>
            </p:cNvPr>
            <p:cNvSpPr/>
            <p:nvPr/>
          </p:nvSpPr>
          <p:spPr>
            <a:xfrm>
              <a:off x="3324922" y="1350547"/>
              <a:ext cx="6881356" cy="768650"/>
            </a:xfrm>
            <a:prstGeom prst="wedgeRoundRectCallout">
              <a:avLst>
                <a:gd name="adj1" fmla="val -68269"/>
                <a:gd name="adj2" fmla="val 106413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E93F7B-9BC4-F110-5401-DE398A55F071}"/>
                </a:ext>
              </a:extLst>
            </p:cNvPr>
            <p:cNvSpPr txBox="1"/>
            <p:nvPr/>
          </p:nvSpPr>
          <p:spPr>
            <a:xfrm>
              <a:off x="2465697" y="1390156"/>
              <a:ext cx="8599223" cy="643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How do I know what % is shaded when there </a:t>
              </a:r>
            </a:p>
            <a:p>
              <a:pPr algn="ctr"/>
              <a:r>
                <a:rPr lang="en-US" sz="2800" b="1" dirty="0"/>
                <a:t>aren’t 100 parts?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2C017C8-FAD9-ADE1-DDBF-ED77ECB1AB81}"/>
              </a:ext>
            </a:extLst>
          </p:cNvPr>
          <p:cNvSpPr txBox="1"/>
          <p:nvPr/>
        </p:nvSpPr>
        <p:spPr>
          <a:xfrm>
            <a:off x="1777695" y="5494362"/>
            <a:ext cx="6965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I know that ____ whole is the same as ____ %.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61E088-FB3A-A44D-6788-8BD2EBA8B7C2}"/>
              </a:ext>
            </a:extLst>
          </p:cNvPr>
          <p:cNvSpPr txBox="1"/>
          <p:nvPr/>
        </p:nvSpPr>
        <p:spPr>
          <a:xfrm>
            <a:off x="2903487" y="6190003"/>
            <a:ext cx="4112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Therefore, ___% is shaded.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79E5C76B-B3C0-A876-9363-F63D7BC3E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983578"/>
              </p:ext>
            </p:extLst>
          </p:nvPr>
        </p:nvGraphicFramePr>
        <p:xfrm>
          <a:off x="3208889" y="1706477"/>
          <a:ext cx="379498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27741719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577306847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424031022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44440081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870960288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6096596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1170840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31884909"/>
                    </a:ext>
                  </a:extLst>
                </a:gridCol>
              </a:tblGrid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95267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7386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146480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71465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76602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801086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12856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6886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747455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A380080-9119-FFD8-48A6-810666BC14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716714"/>
              </p:ext>
            </p:extLst>
          </p:nvPr>
        </p:nvGraphicFramePr>
        <p:xfrm>
          <a:off x="3211339" y="1709614"/>
          <a:ext cx="3794980" cy="3677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0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</a:tblGrid>
              <a:tr h="367737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96AAA254-84F4-A018-D523-CC1BEA33A743}"/>
              </a:ext>
            </a:extLst>
          </p:cNvPr>
          <p:cNvSpPr txBox="1"/>
          <p:nvPr/>
        </p:nvSpPr>
        <p:spPr>
          <a:xfrm>
            <a:off x="3598439" y="5511575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one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9ED448-8DA2-54E3-A203-F7547BDBFF1F}"/>
              </a:ext>
            </a:extLst>
          </p:cNvPr>
          <p:cNvSpPr txBox="1"/>
          <p:nvPr/>
        </p:nvSpPr>
        <p:spPr>
          <a:xfrm>
            <a:off x="7422333" y="5490040"/>
            <a:ext cx="75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100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1C06F8-F0DF-C311-2220-3428B66739EA}"/>
              </a:ext>
            </a:extLst>
          </p:cNvPr>
          <p:cNvSpPr txBox="1"/>
          <p:nvPr/>
        </p:nvSpPr>
        <p:spPr>
          <a:xfrm>
            <a:off x="4457906" y="6157264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158024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209154" y="6830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644B3E-E4E7-7772-F0F7-61B8B6C96D67}"/>
              </a:ext>
            </a:extLst>
          </p:cNvPr>
          <p:cNvSpPr txBox="1"/>
          <p:nvPr/>
        </p:nvSpPr>
        <p:spPr>
          <a:xfrm>
            <a:off x="1084006" y="1490047"/>
            <a:ext cx="75290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Draw a line from 0% to 100% and mark where 50%, 25% and 75% are, explaining how you know.</a:t>
            </a:r>
            <a:endParaRPr lang="en-GB" sz="28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31DCFCF-8AA0-336A-8EE7-7035BEA368E6}"/>
              </a:ext>
            </a:extLst>
          </p:cNvPr>
          <p:cNvCxnSpPr>
            <a:cxnSpLocks/>
          </p:cNvCxnSpPr>
          <p:nvPr/>
        </p:nvCxnSpPr>
        <p:spPr>
          <a:xfrm>
            <a:off x="1182330" y="3517490"/>
            <a:ext cx="7200000" cy="0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29500C-28E1-4FDB-567C-D6FAB3F0402C}"/>
              </a:ext>
            </a:extLst>
          </p:cNvPr>
          <p:cNvCxnSpPr>
            <a:cxnSpLocks/>
          </p:cNvCxnSpPr>
          <p:nvPr/>
        </p:nvCxnSpPr>
        <p:spPr>
          <a:xfrm flipV="1">
            <a:off x="1182330" y="3497826"/>
            <a:ext cx="0" cy="656304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8B2021-6D8F-0BB8-B083-1603F339989F}"/>
              </a:ext>
            </a:extLst>
          </p:cNvPr>
          <p:cNvCxnSpPr>
            <a:cxnSpLocks/>
          </p:cNvCxnSpPr>
          <p:nvPr/>
        </p:nvCxnSpPr>
        <p:spPr>
          <a:xfrm flipV="1">
            <a:off x="8379873" y="3487994"/>
            <a:ext cx="0" cy="656304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41B3B8F-4FE1-4563-7FA4-4E4C4F00AB3A}"/>
              </a:ext>
            </a:extLst>
          </p:cNvPr>
          <p:cNvSpPr txBox="1"/>
          <p:nvPr/>
        </p:nvSpPr>
        <p:spPr>
          <a:xfrm>
            <a:off x="872991" y="4205619"/>
            <a:ext cx="771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0%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FE0CAA-1252-8AF2-DC36-17B49EA5AC5F}"/>
              </a:ext>
            </a:extLst>
          </p:cNvPr>
          <p:cNvSpPr txBox="1"/>
          <p:nvPr/>
        </p:nvSpPr>
        <p:spPr>
          <a:xfrm>
            <a:off x="7764596" y="4205619"/>
            <a:ext cx="1205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100%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D139AE5-6906-2B7F-B032-F160E3CA202D}"/>
              </a:ext>
            </a:extLst>
          </p:cNvPr>
          <p:cNvGrpSpPr/>
          <p:nvPr/>
        </p:nvGrpSpPr>
        <p:grpSpPr>
          <a:xfrm>
            <a:off x="4229722" y="3542072"/>
            <a:ext cx="1021433" cy="1248322"/>
            <a:chOff x="4229722" y="3542072"/>
            <a:chExt cx="1021433" cy="1248322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435D8FE-B9A9-D45F-5BD1-28FD7B30BA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56686" y="3542072"/>
              <a:ext cx="0" cy="656304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90A36EF-3664-5A29-9886-27301F92333A}"/>
                </a:ext>
              </a:extLst>
            </p:cNvPr>
            <p:cNvSpPr txBox="1"/>
            <p:nvPr/>
          </p:nvSpPr>
          <p:spPr>
            <a:xfrm>
              <a:off x="4229722" y="4205619"/>
              <a:ext cx="102143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latin typeface="Comic Sans MS" panose="030F0702030302020204" pitchFamily="66" charset="0"/>
                </a:rPr>
                <a:t>50%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590D8D5-5E7E-9AE1-7D79-EFFF18D2273D}"/>
              </a:ext>
            </a:extLst>
          </p:cNvPr>
          <p:cNvGrpSpPr/>
          <p:nvPr/>
        </p:nvGrpSpPr>
        <p:grpSpPr>
          <a:xfrm>
            <a:off x="2378713" y="3542072"/>
            <a:ext cx="1021433" cy="1248322"/>
            <a:chOff x="2378713" y="3542072"/>
            <a:chExt cx="1021433" cy="1248322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1B28618-D723-1451-5739-98DBB2FF1C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3473" y="3542072"/>
              <a:ext cx="0" cy="656304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E0BC3D4-D454-3968-EB15-22C005B10AE6}"/>
                </a:ext>
              </a:extLst>
            </p:cNvPr>
            <p:cNvSpPr txBox="1"/>
            <p:nvPr/>
          </p:nvSpPr>
          <p:spPr>
            <a:xfrm>
              <a:off x="2378713" y="4205619"/>
              <a:ext cx="102143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latin typeface="Comic Sans MS" panose="030F0702030302020204" pitchFamily="66" charset="0"/>
                </a:rPr>
                <a:t>25%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6216619-9436-3E0C-1416-7483043C7165}"/>
              </a:ext>
            </a:extLst>
          </p:cNvPr>
          <p:cNvGrpSpPr/>
          <p:nvPr/>
        </p:nvGrpSpPr>
        <p:grpSpPr>
          <a:xfrm>
            <a:off x="6011907" y="3537157"/>
            <a:ext cx="1021433" cy="1253237"/>
            <a:chOff x="6011907" y="3537157"/>
            <a:chExt cx="1021433" cy="125323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2344552-D731-DCCD-5A82-B3E1F05361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25064" y="3537157"/>
              <a:ext cx="0" cy="656304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5EF134C-2C44-B747-E945-9ED189F7DC00}"/>
                </a:ext>
              </a:extLst>
            </p:cNvPr>
            <p:cNvSpPr txBox="1"/>
            <p:nvPr/>
          </p:nvSpPr>
          <p:spPr>
            <a:xfrm>
              <a:off x="6011907" y="4205619"/>
              <a:ext cx="102143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latin typeface="Comic Sans MS" panose="030F0702030302020204" pitchFamily="66" charset="0"/>
                </a:rPr>
                <a:t>75%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124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056A012B-32CF-047F-F940-F31AEC64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3695" y="2234891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1572080" y="1356866"/>
            <a:ext cx="8599223" cy="2020610"/>
            <a:chOff x="2576404" y="1350547"/>
            <a:chExt cx="8599223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350547"/>
              <a:ext cx="6353071" cy="1363156"/>
            </a:xfrm>
            <a:prstGeom prst="wedgeRoundRectCallout">
              <a:avLst>
                <a:gd name="adj1" fmla="val -71222"/>
                <a:gd name="adj2" fmla="val 4855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2576404" y="1482554"/>
              <a:ext cx="8599223" cy="10589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800" dirty="0"/>
                <a:t>20% is the same </a:t>
              </a:r>
            </a:p>
            <a:p>
              <a:pPr algn="ctr"/>
              <a:r>
                <a:rPr lang="en-US" sz="4800" dirty="0"/>
                <a:t>as one quarter.</a:t>
              </a:r>
              <a:endPara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3163120" y="3599131"/>
            <a:ext cx="464574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FF0000"/>
                </a:solidFill>
              </a:rPr>
              <a:t>False: </a:t>
            </a:r>
            <a:r>
              <a:rPr lang="en-GB" sz="6600" b="1" dirty="0"/>
              <a:t>Can you explain why?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1362</TotalTime>
  <Words>289</Words>
  <Application>Microsoft Office PowerPoint</Application>
  <PresentationFormat>On-screen Show (4:3)</PresentationFormat>
  <Paragraphs>57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70</cp:revision>
  <dcterms:created xsi:type="dcterms:W3CDTF">2013-01-27T09:14:16Z</dcterms:created>
  <dcterms:modified xsi:type="dcterms:W3CDTF">2026-02-10T12:29:59Z</dcterms:modified>
  <cp:category/>
</cp:coreProperties>
</file>