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89" r:id="rId3"/>
    <p:sldId id="279" r:id="rId4"/>
    <p:sldId id="291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9" autoAdjust="0"/>
  </p:normalViewPr>
  <p:slideViewPr>
    <p:cSldViewPr snapToGrid="0" snapToObjects="1">
      <p:cViewPr varScale="1">
        <p:scale>
          <a:sx n="96" d="100"/>
          <a:sy n="96" d="100"/>
        </p:scale>
        <p:origin x="203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C9F29-9E89-4817-A636-986BCBF59458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C70E6-F740-4A29-BD84-0EA813DA0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86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70E6-F740-4A29-BD84-0EA813DA07D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0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765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Cartoon of a hat and a purple ball&#10;&#10;AI-generated content may be incorrect.">
            <a:extLst>
              <a:ext uri="{FF2B5EF4-FFF2-40B4-BE49-F238E27FC236}">
                <a16:creationId xmlns:a16="http://schemas.microsoft.com/office/drawing/2014/main" id="{0C9AD90B-565A-2D5A-D0D1-00315BFF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62864"/>
            <a:ext cx="3341560" cy="336709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40630" y="641207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57518-6A42-8CC4-EDE1-CFA95A48E91F}"/>
              </a:ext>
            </a:extLst>
          </p:cNvPr>
          <p:cNvSpPr txBox="1"/>
          <p:nvPr/>
        </p:nvSpPr>
        <p:spPr>
          <a:xfrm>
            <a:off x="1920804" y="916430"/>
            <a:ext cx="61950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x11 Table </a:t>
            </a:r>
          </a:p>
          <a:p>
            <a:pPr algn="ctr"/>
            <a:r>
              <a:rPr lang="en-GB" sz="5400" dirty="0"/>
              <a:t>(Focus 12 x 11)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44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66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1FCF86-62A0-F935-5A58-43C9716B4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69882DB-B464-574B-AFCC-DB61608B5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CF3AC89F-AFE3-8131-0223-4A595575B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5" y="1486672"/>
            <a:ext cx="1374372" cy="15110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9F107C6-BE28-0229-808C-DD61767A9BD4}"/>
              </a:ext>
            </a:extLst>
          </p:cNvPr>
          <p:cNvGrpSpPr/>
          <p:nvPr/>
        </p:nvGrpSpPr>
        <p:grpSpPr>
          <a:xfrm>
            <a:off x="2153669" y="629096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FCE3AE18-F843-FBA7-9071-007E980481A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B27792F-36FF-0639-94A7-EC110B6C2111}"/>
                </a:ext>
              </a:extLst>
            </p:cNvPr>
            <p:cNvSpPr txBox="1"/>
            <p:nvPr/>
          </p:nvSpPr>
          <p:spPr>
            <a:xfrm>
              <a:off x="3588774" y="1347442"/>
              <a:ext cx="4778477" cy="84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400" dirty="0"/>
                <a:t>Recap: </a:t>
              </a:r>
            </a:p>
            <a:p>
              <a:pPr algn="ctr">
                <a:buNone/>
              </a:pPr>
              <a:r>
                <a:rPr lang="en-US" sz="2400" dirty="0"/>
                <a:t>The distributive law lets us </a:t>
              </a:r>
              <a:r>
                <a:rPr lang="en-US" sz="2400" b="1" dirty="0"/>
                <a:t>break a number into parts</a:t>
              </a:r>
              <a:r>
                <a:rPr lang="en-US" sz="2400" dirty="0"/>
                <a:t> to make a multiplication easier — then </a:t>
              </a:r>
              <a:r>
                <a:rPr lang="en-US" sz="2400" b="1" dirty="0"/>
                <a:t>put the answers back together</a:t>
              </a:r>
              <a:r>
                <a:rPr lang="en-US" sz="2400" dirty="0"/>
                <a:t>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A9DD4B-7EBB-E954-66A6-7ED5A0CF503C}"/>
              </a:ext>
            </a:extLst>
          </p:cNvPr>
          <p:cNvGrpSpPr/>
          <p:nvPr/>
        </p:nvGrpSpPr>
        <p:grpSpPr>
          <a:xfrm>
            <a:off x="2153669" y="619355"/>
            <a:ext cx="6823586" cy="1927109"/>
            <a:chOff x="3588774" y="1281028"/>
            <a:chExt cx="4778477" cy="1037285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7734213B-6AB6-36D0-B4D9-8A6F81C97D6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A3AD47-8086-5153-801C-7B43F111CB10}"/>
                </a:ext>
              </a:extLst>
            </p:cNvPr>
            <p:cNvSpPr txBox="1"/>
            <p:nvPr/>
          </p:nvSpPr>
          <p:spPr>
            <a:xfrm>
              <a:off x="3588774" y="1306630"/>
              <a:ext cx="4778477" cy="9774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b="1" dirty="0"/>
                <a:t>Example: 2 × 7</a:t>
              </a:r>
            </a:p>
            <a:p>
              <a:pPr algn="ctr">
                <a:buNone/>
              </a:pPr>
              <a:r>
                <a:rPr lang="en-US" sz="2800" dirty="0"/>
                <a:t>Instead of doing 2 × 7 all at once, we can </a:t>
              </a:r>
              <a:r>
                <a:rPr lang="en-US" sz="2800" b="1" dirty="0"/>
                <a:t>partition</a:t>
              </a:r>
              <a:r>
                <a:rPr lang="en-US" sz="2800" dirty="0"/>
                <a:t> the 7:</a:t>
              </a:r>
            </a:p>
            <a:p>
              <a:pPr algn="ctr">
                <a:buNone/>
              </a:pPr>
              <a:r>
                <a:rPr lang="en-US" sz="2800" dirty="0"/>
                <a:t>7 = 5 + 2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9ED1C0-B87C-EDB5-E6B7-B91BD3BDB81A}"/>
              </a:ext>
            </a:extLst>
          </p:cNvPr>
          <p:cNvGrpSpPr/>
          <p:nvPr/>
        </p:nvGrpSpPr>
        <p:grpSpPr>
          <a:xfrm>
            <a:off x="3374790" y="4264846"/>
            <a:ext cx="3408000" cy="360000"/>
            <a:chOff x="3031211" y="3299748"/>
            <a:chExt cx="3408000" cy="360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3CF93C6-9F7C-7A02-43F8-710625E85B52}"/>
                </a:ext>
              </a:extLst>
            </p:cNvPr>
            <p:cNvSpPr/>
            <p:nvPr/>
          </p:nvSpPr>
          <p:spPr>
            <a:xfrm rot="5400000">
              <a:off x="3031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38F491-1E71-F87E-C911-358655236DA8}"/>
                </a:ext>
              </a:extLst>
            </p:cNvPr>
            <p:cNvSpPr/>
            <p:nvPr/>
          </p:nvSpPr>
          <p:spPr>
            <a:xfrm rot="5400000">
              <a:off x="3539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4E1E3F3-CB92-B565-D006-15A9E6C26E15}"/>
                </a:ext>
              </a:extLst>
            </p:cNvPr>
            <p:cNvSpPr/>
            <p:nvPr/>
          </p:nvSpPr>
          <p:spPr>
            <a:xfrm rot="5400000">
              <a:off x="4047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4DB4CD-8707-DB29-6BC1-075D66E1F718}"/>
                </a:ext>
              </a:extLst>
            </p:cNvPr>
            <p:cNvSpPr/>
            <p:nvPr/>
          </p:nvSpPr>
          <p:spPr>
            <a:xfrm rot="5400000">
              <a:off x="4555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97B8046-3530-E1DB-B1EB-B601C2FBE7F5}"/>
                </a:ext>
              </a:extLst>
            </p:cNvPr>
            <p:cNvSpPr/>
            <p:nvPr/>
          </p:nvSpPr>
          <p:spPr>
            <a:xfrm rot="5400000">
              <a:off x="5063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2BBCC98-B9A1-FBE8-76E4-38FBC9F7A0FA}"/>
                </a:ext>
              </a:extLst>
            </p:cNvPr>
            <p:cNvSpPr/>
            <p:nvPr/>
          </p:nvSpPr>
          <p:spPr>
            <a:xfrm rot="5400000">
              <a:off x="6079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0DDDCC1-D055-39F7-875A-8C59484D30BE}"/>
                </a:ext>
              </a:extLst>
            </p:cNvPr>
            <p:cNvSpPr/>
            <p:nvPr/>
          </p:nvSpPr>
          <p:spPr>
            <a:xfrm rot="5400000">
              <a:off x="5571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E71693-9A1B-ABF1-886D-32FAA4831879}"/>
              </a:ext>
            </a:extLst>
          </p:cNvPr>
          <p:cNvGrpSpPr/>
          <p:nvPr/>
        </p:nvGrpSpPr>
        <p:grpSpPr>
          <a:xfrm>
            <a:off x="3374790" y="4264846"/>
            <a:ext cx="3408000" cy="360000"/>
            <a:chOff x="3031211" y="3299748"/>
            <a:chExt cx="3408000" cy="360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6249FA0-F6FB-56FC-4721-E2890F8043ED}"/>
                </a:ext>
              </a:extLst>
            </p:cNvPr>
            <p:cNvSpPr/>
            <p:nvPr/>
          </p:nvSpPr>
          <p:spPr>
            <a:xfrm rot="5400000">
              <a:off x="3031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E3F48CA-8330-0455-2B2E-BA2AF66033C2}"/>
                </a:ext>
              </a:extLst>
            </p:cNvPr>
            <p:cNvSpPr/>
            <p:nvPr/>
          </p:nvSpPr>
          <p:spPr>
            <a:xfrm rot="5400000">
              <a:off x="3539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ADA0876-3005-FE2B-7C19-3B7E17792071}"/>
                </a:ext>
              </a:extLst>
            </p:cNvPr>
            <p:cNvSpPr/>
            <p:nvPr/>
          </p:nvSpPr>
          <p:spPr>
            <a:xfrm rot="5400000">
              <a:off x="4047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6549EAE-C155-ED85-57EE-91AEB8186107}"/>
                </a:ext>
              </a:extLst>
            </p:cNvPr>
            <p:cNvSpPr/>
            <p:nvPr/>
          </p:nvSpPr>
          <p:spPr>
            <a:xfrm rot="5400000">
              <a:off x="4555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99DCB72-DDB3-9B12-5D3D-0EFD24658952}"/>
                </a:ext>
              </a:extLst>
            </p:cNvPr>
            <p:cNvSpPr/>
            <p:nvPr/>
          </p:nvSpPr>
          <p:spPr>
            <a:xfrm rot="5400000">
              <a:off x="5063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DD06A-30AB-1197-2D5B-7E5675F4212C}"/>
                </a:ext>
              </a:extLst>
            </p:cNvPr>
            <p:cNvSpPr/>
            <p:nvPr/>
          </p:nvSpPr>
          <p:spPr>
            <a:xfrm rot="5400000">
              <a:off x="6079211" y="3299748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33F7516-12B6-72CC-7E3A-B4D61D8828AE}"/>
                </a:ext>
              </a:extLst>
            </p:cNvPr>
            <p:cNvSpPr/>
            <p:nvPr/>
          </p:nvSpPr>
          <p:spPr>
            <a:xfrm rot="5400000">
              <a:off x="5571211" y="3299748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08CBB80-9DF0-9FC5-1DEF-3665491E2992}"/>
              </a:ext>
            </a:extLst>
          </p:cNvPr>
          <p:cNvGrpSpPr/>
          <p:nvPr/>
        </p:nvGrpSpPr>
        <p:grpSpPr>
          <a:xfrm>
            <a:off x="3374790" y="4264846"/>
            <a:ext cx="2392000" cy="360000"/>
            <a:chOff x="3284125" y="5390244"/>
            <a:chExt cx="2392000" cy="360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C12696D-0DB3-A7E2-E685-6606F3B6F916}"/>
                </a:ext>
              </a:extLst>
            </p:cNvPr>
            <p:cNvSpPr/>
            <p:nvPr/>
          </p:nvSpPr>
          <p:spPr>
            <a:xfrm rot="5400000">
              <a:off x="3284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F1CB182-29C8-FFA4-0B79-65784CF82A98}"/>
                </a:ext>
              </a:extLst>
            </p:cNvPr>
            <p:cNvSpPr/>
            <p:nvPr/>
          </p:nvSpPr>
          <p:spPr>
            <a:xfrm rot="5400000">
              <a:off x="3792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C481117-E4CE-94E5-AAF2-803200C61E38}"/>
                </a:ext>
              </a:extLst>
            </p:cNvPr>
            <p:cNvSpPr/>
            <p:nvPr/>
          </p:nvSpPr>
          <p:spPr>
            <a:xfrm rot="5400000">
              <a:off x="4300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C90B05D-3237-87C7-E51D-4DDF06742BEB}"/>
                </a:ext>
              </a:extLst>
            </p:cNvPr>
            <p:cNvSpPr/>
            <p:nvPr/>
          </p:nvSpPr>
          <p:spPr>
            <a:xfrm rot="5400000">
              <a:off x="4808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A7B9BAF-1AE8-F3C7-8337-834E08671165}"/>
                </a:ext>
              </a:extLst>
            </p:cNvPr>
            <p:cNvSpPr/>
            <p:nvPr/>
          </p:nvSpPr>
          <p:spPr>
            <a:xfrm rot="5400000">
              <a:off x="5316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44F40E7-EEC7-A95E-2804-013C83A69213}"/>
              </a:ext>
            </a:extLst>
          </p:cNvPr>
          <p:cNvGrpSpPr/>
          <p:nvPr/>
        </p:nvGrpSpPr>
        <p:grpSpPr>
          <a:xfrm>
            <a:off x="5914790" y="4264846"/>
            <a:ext cx="868000" cy="360000"/>
            <a:chOff x="5824125" y="5390244"/>
            <a:chExt cx="868000" cy="360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CDC2990-0CA3-C47D-EC9F-840D1A6AC1D9}"/>
                </a:ext>
              </a:extLst>
            </p:cNvPr>
            <p:cNvSpPr/>
            <p:nvPr/>
          </p:nvSpPr>
          <p:spPr>
            <a:xfrm rot="5400000">
              <a:off x="6332125" y="5390244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9B481D0-1691-6424-4750-D1501628FE13}"/>
                </a:ext>
              </a:extLst>
            </p:cNvPr>
            <p:cNvSpPr/>
            <p:nvPr/>
          </p:nvSpPr>
          <p:spPr>
            <a:xfrm rot="5400000">
              <a:off x="5824125" y="5390244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5149E8E-DB14-C8C4-39A5-C5BE04500A5C}"/>
              </a:ext>
            </a:extLst>
          </p:cNvPr>
          <p:cNvGrpSpPr/>
          <p:nvPr/>
        </p:nvGrpSpPr>
        <p:grpSpPr>
          <a:xfrm>
            <a:off x="2153669" y="600085"/>
            <a:ext cx="6823586" cy="2171222"/>
            <a:chOff x="3588774" y="1281028"/>
            <a:chExt cx="4778477" cy="1168681"/>
          </a:xfrm>
        </p:grpSpPr>
        <p:sp>
          <p:nvSpPr>
            <p:cNvPr id="54" name="Speech Bubble: Rectangle with Corners Rounded 53">
              <a:extLst>
                <a:ext uri="{FF2B5EF4-FFF2-40B4-BE49-F238E27FC236}">
                  <a16:creationId xmlns:a16="http://schemas.microsoft.com/office/drawing/2014/main" id="{B394D22E-4D9F-53D2-71DE-79AA9DA94F8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C9C2228-EFE5-D50B-214C-D872D7D4D2C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10436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Now we </a:t>
              </a:r>
              <a:r>
                <a:rPr lang="en-US" sz="3200" b="1" dirty="0"/>
                <a:t>multiply each part by 2</a:t>
              </a:r>
              <a:r>
                <a:rPr lang="en-US" sz="3200" dirty="0"/>
                <a:t>:</a:t>
              </a:r>
            </a:p>
            <a:p>
              <a:pPr algn="ctr">
                <a:buNone/>
              </a:pPr>
              <a:r>
                <a:rPr lang="en-US" sz="3200" dirty="0"/>
                <a:t>2 × 5  = 10</a:t>
              </a:r>
              <a:br>
                <a:rPr lang="en-US" sz="3200" dirty="0"/>
              </a:br>
              <a:r>
                <a:rPr lang="en-US" sz="3200" dirty="0"/>
                <a:t>2 × 2 = 4</a:t>
              </a:r>
            </a:p>
            <a:p>
              <a:pPr algn="ctr">
                <a:buNone/>
              </a:pPr>
              <a:endParaRPr lang="en-US" sz="2400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227CD65-F9FA-E9C7-8074-492F671950D9}"/>
              </a:ext>
            </a:extLst>
          </p:cNvPr>
          <p:cNvGrpSpPr/>
          <p:nvPr/>
        </p:nvGrpSpPr>
        <p:grpSpPr>
          <a:xfrm>
            <a:off x="2169053" y="597457"/>
            <a:ext cx="6861457" cy="1927109"/>
            <a:chOff x="3588774" y="1281028"/>
            <a:chExt cx="4778477" cy="1037285"/>
          </a:xfrm>
        </p:grpSpPr>
        <p:sp>
          <p:nvSpPr>
            <p:cNvPr id="73" name="Speech Bubble: Rectangle with Corners Rounded 72">
              <a:extLst>
                <a:ext uri="{FF2B5EF4-FFF2-40B4-BE49-F238E27FC236}">
                  <a16:creationId xmlns:a16="http://schemas.microsoft.com/office/drawing/2014/main" id="{87A828C3-4A13-9586-8BA1-E1DC3068534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DE0A654-284E-D665-1616-C1FAB2385F71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84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Then we </a:t>
              </a:r>
              <a:r>
                <a:rPr lang="en-US" sz="3600" b="1" dirty="0"/>
                <a:t>add the two answers</a:t>
              </a:r>
              <a:r>
                <a:rPr lang="en-US" sz="3600" dirty="0"/>
                <a:t>:</a:t>
              </a:r>
            </a:p>
            <a:p>
              <a:pPr algn="ctr">
                <a:buNone/>
              </a:pPr>
              <a:r>
                <a:rPr lang="en-US" sz="3600" dirty="0"/>
                <a:t>10 + 4 = 14</a:t>
              </a:r>
            </a:p>
            <a:p>
              <a:pPr algn="ctr">
                <a:buNone/>
              </a:pPr>
              <a:endParaRPr lang="en-US" sz="2400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C87F82B-9A32-AC21-6AA7-57B93B7967D8}"/>
              </a:ext>
            </a:extLst>
          </p:cNvPr>
          <p:cNvGrpSpPr/>
          <p:nvPr/>
        </p:nvGrpSpPr>
        <p:grpSpPr>
          <a:xfrm>
            <a:off x="1850791" y="4786268"/>
            <a:ext cx="2392000" cy="360000"/>
            <a:chOff x="1381681" y="5087094"/>
            <a:chExt cx="2392000" cy="3600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3789D70-2648-EC8D-C320-2EAB92B88607}"/>
                </a:ext>
              </a:extLst>
            </p:cNvPr>
            <p:cNvSpPr/>
            <p:nvPr/>
          </p:nvSpPr>
          <p:spPr>
            <a:xfrm rot="5400000">
              <a:off x="1381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4573E22-7922-9B97-120D-4C24D1FCB1EC}"/>
                </a:ext>
              </a:extLst>
            </p:cNvPr>
            <p:cNvSpPr/>
            <p:nvPr/>
          </p:nvSpPr>
          <p:spPr>
            <a:xfrm rot="5400000">
              <a:off x="1889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AFFF7C7-253A-007F-3B40-E8CB38EFE170}"/>
                </a:ext>
              </a:extLst>
            </p:cNvPr>
            <p:cNvSpPr/>
            <p:nvPr/>
          </p:nvSpPr>
          <p:spPr>
            <a:xfrm rot="5400000">
              <a:off x="2397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ABB3C67-4034-0DCC-DCEC-8E0BF8B52BDF}"/>
                </a:ext>
              </a:extLst>
            </p:cNvPr>
            <p:cNvSpPr/>
            <p:nvPr/>
          </p:nvSpPr>
          <p:spPr>
            <a:xfrm rot="5400000">
              <a:off x="2905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8A11061-F39C-E94A-CF5F-0D13387A5A02}"/>
                </a:ext>
              </a:extLst>
            </p:cNvPr>
            <p:cNvSpPr/>
            <p:nvPr/>
          </p:nvSpPr>
          <p:spPr>
            <a:xfrm rot="5400000">
              <a:off x="3413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818A68E-CDED-A689-7FD6-CBF8BF28E0F6}"/>
              </a:ext>
            </a:extLst>
          </p:cNvPr>
          <p:cNvGrpSpPr/>
          <p:nvPr/>
        </p:nvGrpSpPr>
        <p:grpSpPr>
          <a:xfrm>
            <a:off x="6422790" y="4780805"/>
            <a:ext cx="868000" cy="360000"/>
            <a:chOff x="7599416" y="3174124"/>
            <a:chExt cx="868000" cy="360000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A84F6C0-1B91-6A79-D264-FC71F7A7E413}"/>
                </a:ext>
              </a:extLst>
            </p:cNvPr>
            <p:cNvSpPr/>
            <p:nvPr/>
          </p:nvSpPr>
          <p:spPr>
            <a:xfrm rot="5400000">
              <a:off x="7599416" y="3174124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0374A32-BD89-222F-0D42-B075CC248203}"/>
                </a:ext>
              </a:extLst>
            </p:cNvPr>
            <p:cNvSpPr/>
            <p:nvPr/>
          </p:nvSpPr>
          <p:spPr>
            <a:xfrm rot="5400000">
              <a:off x="8107416" y="3174124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8C21AAC-BECB-1767-74E0-D0610C37DEF9}"/>
              </a:ext>
            </a:extLst>
          </p:cNvPr>
          <p:cNvGrpSpPr/>
          <p:nvPr/>
        </p:nvGrpSpPr>
        <p:grpSpPr>
          <a:xfrm>
            <a:off x="1866222" y="4267526"/>
            <a:ext cx="2392000" cy="853809"/>
            <a:chOff x="5059416" y="2680315"/>
            <a:chExt cx="2392000" cy="853809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1E305A2-D2CA-BDB9-2F16-B48E6728ABBF}"/>
                </a:ext>
              </a:extLst>
            </p:cNvPr>
            <p:cNvSpPr/>
            <p:nvPr/>
          </p:nvSpPr>
          <p:spPr>
            <a:xfrm rot="5400000">
              <a:off x="5059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32F2545-399C-D589-70EF-40C4FF5076B3}"/>
                </a:ext>
              </a:extLst>
            </p:cNvPr>
            <p:cNvSpPr/>
            <p:nvPr/>
          </p:nvSpPr>
          <p:spPr>
            <a:xfrm rot="5400000">
              <a:off x="5567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C85FF71-502E-D395-EB51-191286D4A683}"/>
                </a:ext>
              </a:extLst>
            </p:cNvPr>
            <p:cNvSpPr/>
            <p:nvPr/>
          </p:nvSpPr>
          <p:spPr>
            <a:xfrm rot="5400000">
              <a:off x="6075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784F2CB6-3C68-01B6-F7C2-CFA2A8827149}"/>
                </a:ext>
              </a:extLst>
            </p:cNvPr>
            <p:cNvSpPr/>
            <p:nvPr/>
          </p:nvSpPr>
          <p:spPr>
            <a:xfrm rot="5400000">
              <a:off x="6583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9E0BCEE-6409-F046-41CC-D4E1035F153C}"/>
                </a:ext>
              </a:extLst>
            </p:cNvPr>
            <p:cNvSpPr/>
            <p:nvPr/>
          </p:nvSpPr>
          <p:spPr>
            <a:xfrm rot="5400000">
              <a:off x="7091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7B8C97B-B57B-AA57-AF06-79403C5785E4}"/>
                </a:ext>
              </a:extLst>
            </p:cNvPr>
            <p:cNvSpPr/>
            <p:nvPr/>
          </p:nvSpPr>
          <p:spPr>
            <a:xfrm rot="5400000">
              <a:off x="5059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BC219F6-BB02-8A80-9BD9-66393F7F6BEF}"/>
                </a:ext>
              </a:extLst>
            </p:cNvPr>
            <p:cNvSpPr/>
            <p:nvPr/>
          </p:nvSpPr>
          <p:spPr>
            <a:xfrm rot="5400000">
              <a:off x="5567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B4CC4849-2968-4AEE-7540-4A65665BF364}"/>
                </a:ext>
              </a:extLst>
            </p:cNvPr>
            <p:cNvSpPr/>
            <p:nvPr/>
          </p:nvSpPr>
          <p:spPr>
            <a:xfrm rot="5400000">
              <a:off x="6075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03C9317-AD1B-8DD0-223E-D3E558DC28D7}"/>
                </a:ext>
              </a:extLst>
            </p:cNvPr>
            <p:cNvSpPr/>
            <p:nvPr/>
          </p:nvSpPr>
          <p:spPr>
            <a:xfrm rot="5400000">
              <a:off x="6583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A32AB4A-4381-C15B-AE8D-E6D4FFAF9272}"/>
                </a:ext>
              </a:extLst>
            </p:cNvPr>
            <p:cNvSpPr/>
            <p:nvPr/>
          </p:nvSpPr>
          <p:spPr>
            <a:xfrm rot="5400000">
              <a:off x="7091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57563DF-6541-315E-94E1-F0FCE1EF56B0}"/>
              </a:ext>
            </a:extLst>
          </p:cNvPr>
          <p:cNvGrpSpPr/>
          <p:nvPr/>
        </p:nvGrpSpPr>
        <p:grpSpPr>
          <a:xfrm>
            <a:off x="6427449" y="4277376"/>
            <a:ext cx="868000" cy="853809"/>
            <a:chOff x="7599416" y="2680315"/>
            <a:chExt cx="868000" cy="853809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2710E6F-54FE-DE8D-6345-4308C6B239C3}"/>
                </a:ext>
              </a:extLst>
            </p:cNvPr>
            <p:cNvSpPr/>
            <p:nvPr/>
          </p:nvSpPr>
          <p:spPr>
            <a:xfrm rot="5400000">
              <a:off x="7599416" y="2680315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46E58DD8-C8B3-342E-5EFA-CA3EA7B31C5D}"/>
                </a:ext>
              </a:extLst>
            </p:cNvPr>
            <p:cNvSpPr/>
            <p:nvPr/>
          </p:nvSpPr>
          <p:spPr>
            <a:xfrm rot="5400000">
              <a:off x="8107416" y="2680315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2B0E41D-ED71-B630-41E4-F5BC64465752}"/>
                </a:ext>
              </a:extLst>
            </p:cNvPr>
            <p:cNvGrpSpPr/>
            <p:nvPr/>
          </p:nvGrpSpPr>
          <p:grpSpPr>
            <a:xfrm>
              <a:off x="7599416" y="3174124"/>
              <a:ext cx="868000" cy="360000"/>
              <a:chOff x="7599416" y="3174124"/>
              <a:chExt cx="868000" cy="360000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4EB46141-8A6D-645D-EB8B-79DD4DD575AD}"/>
                  </a:ext>
                </a:extLst>
              </p:cNvPr>
              <p:cNvSpPr/>
              <p:nvPr/>
            </p:nvSpPr>
            <p:spPr>
              <a:xfrm rot="5400000">
                <a:off x="7599416" y="3174124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4C589E7B-4900-D041-1A5D-C70ADAE071FE}"/>
                  </a:ext>
                </a:extLst>
              </p:cNvPr>
              <p:cNvSpPr/>
              <p:nvPr/>
            </p:nvSpPr>
            <p:spPr>
              <a:xfrm rot="5400000">
                <a:off x="8107416" y="3174124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C620D1A-56AB-707D-4CA9-58F85CDFB39C}"/>
              </a:ext>
            </a:extLst>
          </p:cNvPr>
          <p:cNvGrpSpPr/>
          <p:nvPr/>
        </p:nvGrpSpPr>
        <p:grpSpPr>
          <a:xfrm>
            <a:off x="2153669" y="616727"/>
            <a:ext cx="6858955" cy="1927109"/>
            <a:chOff x="3588774" y="1281028"/>
            <a:chExt cx="4778477" cy="1037285"/>
          </a:xfrm>
        </p:grpSpPr>
        <p:sp>
          <p:nvSpPr>
            <p:cNvPr id="133" name="Speech Bubble: Rectangle with Corners Rounded 132">
              <a:extLst>
                <a:ext uri="{FF2B5EF4-FFF2-40B4-BE49-F238E27FC236}">
                  <a16:creationId xmlns:a16="http://schemas.microsoft.com/office/drawing/2014/main" id="{24F60046-D127-9D56-12BA-E613A85CB04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07B2F2C-C846-0C6F-9F01-0F9F6402C244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84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So:</a:t>
              </a:r>
            </a:p>
            <a:p>
              <a:pPr algn="ctr">
                <a:buNone/>
              </a:pPr>
              <a:r>
                <a:rPr lang="en-US" sz="3600" b="1" dirty="0"/>
                <a:t>2 × 7 = (2 × 5) + (2 × 2)</a:t>
              </a:r>
              <a:endParaRPr lang="en-US" sz="3600" dirty="0"/>
            </a:p>
            <a:p>
              <a:pPr algn="ctr">
                <a:buNone/>
              </a:pPr>
              <a:endParaRPr lang="en-US" sz="24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A4C2343-320B-F760-5240-722923EF6A46}"/>
              </a:ext>
            </a:extLst>
          </p:cNvPr>
          <p:cNvGrpSpPr/>
          <p:nvPr/>
        </p:nvGrpSpPr>
        <p:grpSpPr>
          <a:xfrm>
            <a:off x="3242221" y="3241560"/>
            <a:ext cx="4006014" cy="3115912"/>
            <a:chOff x="3242221" y="3241560"/>
            <a:chExt cx="4006014" cy="3115912"/>
          </a:xfrm>
        </p:grpSpPr>
        <p:sp>
          <p:nvSpPr>
            <p:cNvPr id="135" name="Left Brace 134">
              <a:extLst>
                <a:ext uri="{FF2B5EF4-FFF2-40B4-BE49-F238E27FC236}">
                  <a16:creationId xmlns:a16="http://schemas.microsoft.com/office/drawing/2014/main" id="{9481836B-9295-DAFB-82A7-D3F664B2F76E}"/>
                </a:ext>
              </a:extLst>
            </p:cNvPr>
            <p:cNvSpPr/>
            <p:nvPr/>
          </p:nvSpPr>
          <p:spPr>
            <a:xfrm rot="5400000">
              <a:off x="4292156" y="2756401"/>
              <a:ext cx="433577" cy="253344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Left Brace 135">
              <a:extLst>
                <a:ext uri="{FF2B5EF4-FFF2-40B4-BE49-F238E27FC236}">
                  <a16:creationId xmlns:a16="http://schemas.microsoft.com/office/drawing/2014/main" id="{5B318F15-81C3-8294-2425-A6C531A7F41B}"/>
                </a:ext>
              </a:extLst>
            </p:cNvPr>
            <p:cNvSpPr/>
            <p:nvPr/>
          </p:nvSpPr>
          <p:spPr>
            <a:xfrm rot="5400000">
              <a:off x="6168790" y="3618571"/>
              <a:ext cx="360000" cy="8680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Left Brace 136">
              <a:extLst>
                <a:ext uri="{FF2B5EF4-FFF2-40B4-BE49-F238E27FC236}">
                  <a16:creationId xmlns:a16="http://schemas.microsoft.com/office/drawing/2014/main" id="{CAA84114-ABAF-7148-F7A3-E085F16AB52A}"/>
                </a:ext>
              </a:extLst>
            </p:cNvPr>
            <p:cNvSpPr/>
            <p:nvPr/>
          </p:nvSpPr>
          <p:spPr>
            <a:xfrm rot="16200000" flipV="1">
              <a:off x="4864331" y="3713984"/>
              <a:ext cx="433577" cy="341265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EA13E1A8-F5D1-52D9-53D2-A1472667D96F}"/>
                </a:ext>
              </a:extLst>
            </p:cNvPr>
            <p:cNvSpPr txBox="1"/>
            <p:nvPr/>
          </p:nvSpPr>
          <p:spPr>
            <a:xfrm>
              <a:off x="3667557" y="3305997"/>
              <a:ext cx="168277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(2 × 5) </a:t>
              </a:r>
              <a:endParaRPr lang="en-GB" sz="2800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7935407-8523-5EE7-6A02-705D29CD226C}"/>
                </a:ext>
              </a:extLst>
            </p:cNvPr>
            <p:cNvSpPr txBox="1"/>
            <p:nvPr/>
          </p:nvSpPr>
          <p:spPr>
            <a:xfrm>
              <a:off x="5565462" y="3241560"/>
              <a:ext cx="16827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(2 × 2)</a:t>
              </a:r>
              <a:r>
                <a:rPr lang="en-US" sz="3600" b="1" dirty="0"/>
                <a:t> </a:t>
              </a:r>
              <a:endParaRPr lang="en-GB" sz="3600" dirty="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519E0D7-9AF1-D77A-5892-96A95CE5B1D8}"/>
                </a:ext>
              </a:extLst>
            </p:cNvPr>
            <p:cNvSpPr txBox="1"/>
            <p:nvPr/>
          </p:nvSpPr>
          <p:spPr>
            <a:xfrm>
              <a:off x="4296083" y="5711141"/>
              <a:ext cx="16827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(2 × 7)</a:t>
              </a:r>
              <a:r>
                <a:rPr lang="en-US" sz="3600" b="1" dirty="0"/>
                <a:t> </a:t>
              </a:r>
              <a:endParaRPr lang="en-GB" sz="3600" dirty="0"/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227BCF9-0795-D098-B954-7685EFA28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05521 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-0.16684 0.001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16805 -0.009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-48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05538 -0.0097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25FD48-2F65-3D6D-0D24-C534B23AB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DE46E8C-42CE-68C0-800C-47AAC492A314}"/>
              </a:ext>
            </a:extLst>
          </p:cNvPr>
          <p:cNvGrpSpPr/>
          <p:nvPr/>
        </p:nvGrpSpPr>
        <p:grpSpPr>
          <a:xfrm>
            <a:off x="3950750" y="6030070"/>
            <a:ext cx="3762144" cy="754944"/>
            <a:chOff x="3950750" y="6030070"/>
            <a:chExt cx="3762144" cy="75494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4F97D47-F418-5CC4-93EF-653F53BDC2AB}"/>
                </a:ext>
              </a:extLst>
            </p:cNvPr>
            <p:cNvSpPr/>
            <p:nvPr/>
          </p:nvSpPr>
          <p:spPr>
            <a:xfrm>
              <a:off x="3950750" y="6030070"/>
              <a:ext cx="96705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5E69F70-4297-BD17-1D8C-DB866A2FB38F}"/>
                </a:ext>
              </a:extLst>
            </p:cNvPr>
            <p:cNvSpPr/>
            <p:nvPr/>
          </p:nvSpPr>
          <p:spPr>
            <a:xfrm>
              <a:off x="5596674" y="6077128"/>
              <a:ext cx="96705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37C446F-A1C1-C45B-981E-950BDF565D52}"/>
                </a:ext>
              </a:extLst>
            </p:cNvPr>
            <p:cNvSpPr/>
            <p:nvPr/>
          </p:nvSpPr>
          <p:spPr>
            <a:xfrm>
              <a:off x="6745837" y="6044072"/>
              <a:ext cx="96705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1157B0D-EF76-44F8-2C80-3E43E2E03983}"/>
              </a:ext>
            </a:extLst>
          </p:cNvPr>
          <p:cNvSpPr/>
          <p:nvPr/>
        </p:nvSpPr>
        <p:spPr>
          <a:xfrm>
            <a:off x="-164092" y="6011181"/>
            <a:ext cx="84557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First, I partition  ___ into __  &amp; __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69BE45B1-CEF7-A9C6-F5B5-9A9BD8058E59}"/>
              </a:ext>
            </a:extLst>
          </p:cNvPr>
          <p:cNvSpPr/>
          <p:nvPr/>
        </p:nvSpPr>
        <p:spPr>
          <a:xfrm>
            <a:off x="206479" y="6085679"/>
            <a:ext cx="8399778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Now we multiply each part by ___</a:t>
            </a:r>
          </a:p>
        </p:txBody>
      </p:sp>
      <p:pic>
        <p:nvPicPr>
          <p:cNvPr id="60" name="Picture 59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2C506E3-8EF0-7E1B-D865-A2914FF78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1" y="157683"/>
            <a:ext cx="1233968" cy="1233968"/>
          </a:xfrm>
          <a:prstGeom prst="rect">
            <a:avLst/>
          </a:prstGeom>
        </p:spPr>
      </p:pic>
      <p:pic>
        <p:nvPicPr>
          <p:cNvPr id="78" name="Picture 77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38EEDE6E-CFFD-4CE4-FAED-0E5A178D2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7" y="1433258"/>
            <a:ext cx="1374372" cy="15110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FEC2B1-2097-5C80-4327-BE3E99293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91" y="175433"/>
            <a:ext cx="1233968" cy="121621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492CC4DD-EA16-F3B4-7247-32953B0C86FC}"/>
              </a:ext>
            </a:extLst>
          </p:cNvPr>
          <p:cNvGrpSpPr/>
          <p:nvPr/>
        </p:nvGrpSpPr>
        <p:grpSpPr>
          <a:xfrm>
            <a:off x="2424363" y="1733273"/>
            <a:ext cx="5440000" cy="360000"/>
            <a:chOff x="3396831" y="2247039"/>
            <a:chExt cx="5440000" cy="36000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D6461ED-AD80-E2C3-6483-281C2DEB5B54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6C3F005-D1B5-CDBB-8930-386ABACCB3B7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FF478230-AE04-9863-ECFF-9714BAF49CE7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8DF2E8D-FEE3-84A1-ABE0-F976BB5EFB28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6DE5FAE-B80D-6A77-4D74-2F9380BE87A4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92B167E-1DB8-77FB-7DDD-8A4AECF996BE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7D25390-644E-1645-A7DD-50ABCC5D6CB5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A6C3634F-03E1-F884-1F86-C34A58C4180B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EFC31D9-B1B4-4C7B-4E3F-4AB777EA8185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535F21F-DF1A-50E3-E019-7E5E9F4CD8BC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3089A12-3B28-2B94-6E3F-70C9DE85ACFF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11A0D55-875F-A06E-D819-6E987AFCFBD8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5A8D605-B3DC-E31A-3814-2844A785C5B3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B843491-0076-571E-C3DA-E8BD78165014}"/>
              </a:ext>
            </a:extLst>
          </p:cNvPr>
          <p:cNvGrpSpPr/>
          <p:nvPr/>
        </p:nvGrpSpPr>
        <p:grpSpPr>
          <a:xfrm>
            <a:off x="1894885" y="149711"/>
            <a:ext cx="6858955" cy="1334493"/>
            <a:chOff x="623113" y="4467253"/>
            <a:chExt cx="6858955" cy="1927109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46281CCE-8E0F-1DC8-0B74-02BC60AC655B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129" name="Speech Bubble: Rectangle with Corners Rounded 128">
                <a:extLst>
                  <a:ext uri="{FF2B5EF4-FFF2-40B4-BE49-F238E27FC236}">
                    <a16:creationId xmlns:a16="http://schemas.microsoft.com/office/drawing/2014/main" id="{06881106-70C9-B0AC-8550-A09F40041B86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3280"/>
                  <a:gd name="adj2" fmla="val 52464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3D3573F-26E5-C1C8-57E5-18048BD4927F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1BEEFCF-ACAB-B8ED-5FEF-49E6B4D24D08}"/>
                </a:ext>
              </a:extLst>
            </p:cNvPr>
            <p:cNvSpPr txBox="1"/>
            <p:nvPr/>
          </p:nvSpPr>
          <p:spPr>
            <a:xfrm>
              <a:off x="1316093" y="4636510"/>
              <a:ext cx="56928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Let’s solve 12</a:t>
              </a:r>
              <a:r>
                <a:rPr lang="en-US" sz="3600" cap="none" spc="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 x 11 using the </a:t>
              </a:r>
            </a:p>
            <a:p>
              <a:pPr algn="ctr"/>
              <a:r>
                <a:rPr lang="en-GB" sz="3600" b="1" dirty="0">
                  <a:cs typeface="Arial" panose="020B0604020202020204" pitchFamily="34" charset="0"/>
                </a:rPr>
                <a:t>11 = 10 + 1 strategy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C290492-6715-5704-27D6-80E92AA2018E}"/>
              </a:ext>
            </a:extLst>
          </p:cNvPr>
          <p:cNvGrpSpPr/>
          <p:nvPr/>
        </p:nvGrpSpPr>
        <p:grpSpPr>
          <a:xfrm>
            <a:off x="1879333" y="119617"/>
            <a:ext cx="6858955" cy="1380681"/>
            <a:chOff x="623113" y="4467253"/>
            <a:chExt cx="6858955" cy="1927109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88FBA5E7-4287-C98A-E921-A2E935F1DB2E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150" name="Speech Bubble: Rectangle with Corners Rounded 149">
                <a:extLst>
                  <a:ext uri="{FF2B5EF4-FFF2-40B4-BE49-F238E27FC236}">
                    <a16:creationId xmlns:a16="http://schemas.microsoft.com/office/drawing/2014/main" id="{0BAB7716-4AE1-B1D1-80FB-AA17A357EFCC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1703"/>
                  <a:gd name="adj2" fmla="val 52935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FD378E6-44A6-0B78-8350-3EE8CE8AF4E2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760EE9F8-03FB-1E9A-9B7D-92F00F9EA6B4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Solve: 12 x 11</a:t>
              </a:r>
            </a:p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What do I need to do first?</a:t>
              </a:r>
              <a:endParaRPr lang="en-GB" sz="3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1F902FA-952C-4492-BACD-B59B6008F858}"/>
              </a:ext>
            </a:extLst>
          </p:cNvPr>
          <p:cNvGrpSpPr/>
          <p:nvPr/>
        </p:nvGrpSpPr>
        <p:grpSpPr>
          <a:xfrm>
            <a:off x="2424362" y="1733273"/>
            <a:ext cx="5440000" cy="360000"/>
            <a:chOff x="3396831" y="2247039"/>
            <a:chExt cx="5440000" cy="360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2AB50A8F-6FA4-A437-D837-52AEACBDFEAB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57CA233-A85B-5B61-CE71-189918EFE515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C37C822B-25E7-3D10-C1F6-2B184133D40E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F93F1EF2-F5CB-1D54-66CE-0B1AE114F9E2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127070AC-DE19-6A57-BA33-CC6728D0A1BF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CE3BE711-EA54-AB06-1AD7-AEE157CE320D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BEB4093B-D53D-B8CA-F70A-A4B5B05845AF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982BB60-6A1B-9C0B-15A8-E50FC58E8B0A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16319C6-29D1-33DF-76FF-4C4226A562EB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8751D59-AD3E-04F2-3FAE-0ECA7C6F6379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16A4DA1C-401C-DF76-A07D-6F993E099FD7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53D1737-EFCF-77CE-30B9-0CDF6000A62E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33F5975D-216C-9AE7-CDC2-4D0A3258993F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E47B4D3-6B08-6B98-7F8B-36731F45EA3D}"/>
              </a:ext>
            </a:extLst>
          </p:cNvPr>
          <p:cNvGrpSpPr/>
          <p:nvPr/>
        </p:nvGrpSpPr>
        <p:grpSpPr>
          <a:xfrm>
            <a:off x="1879333" y="104453"/>
            <a:ext cx="6858955" cy="1340428"/>
            <a:chOff x="623113" y="4467253"/>
            <a:chExt cx="6858955" cy="1927109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4D27DC61-7709-0A05-9257-49D41B49675A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176" name="Speech Bubble: Rectangle with Corners Rounded 175">
                <a:extLst>
                  <a:ext uri="{FF2B5EF4-FFF2-40B4-BE49-F238E27FC236}">
                    <a16:creationId xmlns:a16="http://schemas.microsoft.com/office/drawing/2014/main" id="{6E250353-7001-E954-21BE-2B2B4D27322B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1951"/>
                  <a:gd name="adj2" fmla="val 5771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69E663EE-EBFE-26A8-D6E7-8758810DE65E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D19D2EFF-467F-345F-4286-CEE60DE533EA}"/>
                </a:ext>
              </a:extLst>
            </p:cNvPr>
            <p:cNvSpPr txBox="1"/>
            <p:nvPr/>
          </p:nvSpPr>
          <p:spPr>
            <a:xfrm>
              <a:off x="1250029" y="4605473"/>
              <a:ext cx="56928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Solve: 12 x 11</a:t>
              </a:r>
            </a:p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What do I need to do next?</a:t>
              </a:r>
              <a:endParaRPr lang="en-GB" sz="36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179" name="Rectangle 178">
            <a:extLst>
              <a:ext uri="{FF2B5EF4-FFF2-40B4-BE49-F238E27FC236}">
                <a16:creationId xmlns:a16="http://schemas.microsoft.com/office/drawing/2014/main" id="{2B3C9C0B-369F-4C2F-56D4-608E6C9B0C7C}"/>
              </a:ext>
            </a:extLst>
          </p:cNvPr>
          <p:cNvSpPr/>
          <p:nvPr/>
        </p:nvSpPr>
        <p:spPr>
          <a:xfrm>
            <a:off x="6613251" y="6120838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3FE4EE5-A144-CF77-0D05-880C2C072AE2}"/>
              </a:ext>
            </a:extLst>
          </p:cNvPr>
          <p:cNvGrpSpPr/>
          <p:nvPr/>
        </p:nvGrpSpPr>
        <p:grpSpPr>
          <a:xfrm>
            <a:off x="2424362" y="2466389"/>
            <a:ext cx="5440000" cy="360000"/>
            <a:chOff x="3396831" y="2247039"/>
            <a:chExt cx="5440000" cy="360000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ACE021A6-7949-F774-3323-BD04F19B3969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26CCEDBE-82BE-2778-0731-1A46DB552E9D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4F69B3A-971F-E273-12BB-0971C1B9FECB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B67E05D7-9EF3-17C4-6544-31D3823C84D5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9989A70E-B173-BADE-96F3-A77CB71C464B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BC6B5258-DA18-4F02-4B27-789095A8FA4F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037491DC-0BF7-0CE5-67BD-785B3F60D2B2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4844B26-5361-FE21-69BA-6D9CBC04E1AF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CDA36F1-58C9-F661-A76A-DB4980BCF701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AFBF966B-13C1-E39F-63FE-64BB5213CB9F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47F6EEE9-AA06-3AFB-F99B-4282B1A2C54B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5A3FEC95-CEFB-0E24-6247-0DB36BA43BD8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81A16746-DE6E-3604-C089-CFB98A796C9F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33DB897-1775-23CE-DDEB-BF90BFF22006}"/>
              </a:ext>
            </a:extLst>
          </p:cNvPr>
          <p:cNvGrpSpPr/>
          <p:nvPr/>
        </p:nvGrpSpPr>
        <p:grpSpPr>
          <a:xfrm>
            <a:off x="2424362" y="2832947"/>
            <a:ext cx="5440000" cy="360000"/>
            <a:chOff x="3396831" y="2247039"/>
            <a:chExt cx="5440000" cy="360000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E096E589-E40E-64FC-57BF-2E444536C75D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1DA7D21E-E190-89E7-0D37-D23B97043FF0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CE9A8E41-CDBC-8037-ADCD-E914643E4200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519DCECF-F49D-B7B3-5F0F-B611DE1585E3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F161D03D-1740-656A-6621-96DA25AB499A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56A515D0-56DC-7ABA-C4CE-2B4F9CC16926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62DB9E00-ACF9-C763-BCCA-97D3613F0718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060BB35A-3069-2F57-A8FA-F5AA789D6F8C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A5FDF454-1570-A2FA-D376-48DC96027E3E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DFEC831B-249F-6EEC-366F-8095EA9FC464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1AB99D5F-EF6D-E448-722B-A06F4D61B40B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0DCA1966-4FB9-3496-A7CD-A12AB9B224F0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099BA0F2-A8CB-E6ED-E170-1F758DF75158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19EDF236-E2FA-EDE5-505E-C9B5B4B2B442}"/>
              </a:ext>
            </a:extLst>
          </p:cNvPr>
          <p:cNvGrpSpPr/>
          <p:nvPr/>
        </p:nvGrpSpPr>
        <p:grpSpPr>
          <a:xfrm>
            <a:off x="2424362" y="3199505"/>
            <a:ext cx="5440000" cy="360000"/>
            <a:chOff x="3396831" y="2247039"/>
            <a:chExt cx="5440000" cy="360000"/>
          </a:xfrm>
        </p:grpSpPr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5FB2CB8F-857D-1580-FB38-E79BA736DB80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4D90E446-4F2F-8B2A-DC25-2A59130DEE6E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F5198BFA-8514-FB8A-E5F0-F1C7F99ED6E0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41D8394A-1F04-5F6C-0A1D-C964610967AD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F8D1B9EF-04F7-A9F1-EFDD-793B571FB357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864F386C-D57F-0654-C921-1660910BF1D6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89D0E499-BE83-F3B0-A040-5EF43A936762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4DE07ED8-F8D3-3351-666F-E398A64F9785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A0C3776F-7162-ED0F-7D50-F54478C0FE47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AC9E7E95-251B-76FC-8A71-7AF7F0392869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2CB18C7-4DAB-DEA0-CF7A-6666736B5F30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7EA7C58A-E54C-0FE5-0244-55E9DD5894FC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68E82A14-0796-1C67-4B34-715DACD0F8B6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35DB28E2-20A9-A4F9-AEC8-037AC0BDDDB6}"/>
              </a:ext>
            </a:extLst>
          </p:cNvPr>
          <p:cNvGrpSpPr/>
          <p:nvPr/>
        </p:nvGrpSpPr>
        <p:grpSpPr>
          <a:xfrm>
            <a:off x="2424362" y="3566063"/>
            <a:ext cx="5440000" cy="360000"/>
            <a:chOff x="3396831" y="2247039"/>
            <a:chExt cx="5440000" cy="360000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0E27DBD-631B-A4D2-8E48-DD013B9B5B81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25346DF8-5A66-0DCF-4A34-F59EC7D3DC16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4D2D3D3A-E2B6-A403-D2BF-979283EDFB08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16287730-7096-96CA-678C-FF326BE03FC0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BF7B2959-B211-A00C-99D8-E2290967AED6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C86A607E-27EB-7DAA-9201-9D6D8983BFC5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51BAA6F3-FE4E-C7B7-4536-C218D76EF488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76A72BBF-76BC-B3CB-B56E-F6D244B838BB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FDA80109-8F61-C0C5-FE6E-5904E49406E6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AA0E8819-83C5-F792-FB1B-544234057B6D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5BC852F2-77A5-AE8C-6144-B60C0CFFA234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A925447B-C4AF-4937-261F-1961C891D91C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091E47F9-561C-8FBF-A3C7-0BFC5519C04D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A0FC7CE-0EA5-9D35-1A58-648886DE2036}"/>
              </a:ext>
            </a:extLst>
          </p:cNvPr>
          <p:cNvGrpSpPr/>
          <p:nvPr/>
        </p:nvGrpSpPr>
        <p:grpSpPr>
          <a:xfrm>
            <a:off x="2424362" y="3932621"/>
            <a:ext cx="5440000" cy="360000"/>
            <a:chOff x="3396831" y="2247039"/>
            <a:chExt cx="5440000" cy="360000"/>
          </a:xfrm>
        </p:grpSpPr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4578827F-5FFF-C171-A598-38A97DFE387C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D417E601-1AB9-FAF1-A3C3-1371532C738C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B28FAB47-F46E-8E2A-0234-A9FB129CF6E8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038A44F6-3D7F-9596-883F-1B97BE40C24A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CDD8E19B-0255-1CD2-AD34-0A479B48235A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4E62F6BA-F9C9-D26D-185C-A602985C7FAB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EA5BBB48-7B62-A2A6-647A-177B7E317CA2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5AEAFF99-66A6-9B61-B18B-4AA016475EEC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F6312CC7-D07F-89DF-0660-0ADA06C6B458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36CA7543-BEB3-625B-7B82-604B1E4D23B1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260FF206-B28C-95A9-22B0-970A75DCB169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76CE9C7B-4AB9-6F3D-385D-F77917EF6411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C4F13A31-2E35-4BBD-2D25-69D0B1DEA0A2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C3276B33-5D1D-0987-B26E-19EEFF4AF792}"/>
              </a:ext>
            </a:extLst>
          </p:cNvPr>
          <p:cNvGrpSpPr/>
          <p:nvPr/>
        </p:nvGrpSpPr>
        <p:grpSpPr>
          <a:xfrm>
            <a:off x="2424362" y="4299179"/>
            <a:ext cx="5440000" cy="360000"/>
            <a:chOff x="3396831" y="2247039"/>
            <a:chExt cx="5440000" cy="360000"/>
          </a:xfrm>
        </p:grpSpPr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52BCDD33-184A-74EE-4521-9BA6C31E0B06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3684AC23-22F5-145C-C8BB-5204E94EEEAF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8701FECC-8C17-5FCF-68D7-D8EEB1535F0C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6145B1CF-6793-0220-934B-4183BA1489C6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803D13D4-191B-42AC-45AA-EDD3526ED1D3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12EBDA25-6D8E-19BC-1E32-CDEE5AA857CE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1BDC8A25-9E65-3FD3-7A7E-8BE4E32AFE8F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EDCB949E-52B8-6B6C-64F6-DA9B987BA20C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766529DC-9B65-F01A-90FC-9B2D9B69E00B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3894A483-BF5A-ACF8-B88C-65834E62986A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290E4FB0-020A-67EB-F769-AA2DC9F23C86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9617B2D-1A7C-0A46-EE14-61A1390326D8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4FDDD521-876A-CE3F-7E8F-3EA36B1A4A7B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9BAFE305-CCB4-02C2-1D10-3CD95E640F0C}"/>
              </a:ext>
            </a:extLst>
          </p:cNvPr>
          <p:cNvGrpSpPr/>
          <p:nvPr/>
        </p:nvGrpSpPr>
        <p:grpSpPr>
          <a:xfrm>
            <a:off x="2424362" y="4665737"/>
            <a:ext cx="5440000" cy="360000"/>
            <a:chOff x="3396831" y="2247039"/>
            <a:chExt cx="5440000" cy="360000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4D44DA72-56C5-3267-1EEA-08644878E0A2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4AE846A7-3A94-EC2B-3229-CA8ACF8E63A8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197DF24A-E68F-8F70-9511-AEE17D78FF6A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D2053DDE-827A-139B-2F3B-4A3BBBB6683A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0EDBF028-CB8A-95FC-D6EE-209DDDFF69A0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AB497462-01CF-5512-FA6A-7075D3821BCA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877847A3-32FB-5BB4-F806-CC7A20F696D8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C1C5C22B-C904-CFD9-84C0-FB6449B0D212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9FB636FB-5802-C5BA-2EE7-21ED8D75999F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33BD0FE3-9C8E-8D46-7367-5C9654886A3E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43CE4C66-2B14-D881-0198-ECE089E6227C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7D01D395-7585-ABF1-3366-2DFE62C00F4C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A8A303A0-E26B-DE50-E43E-61E3B583EECF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1ECBBE4F-0B40-A4AC-344E-B924EE1E1AA1}"/>
              </a:ext>
            </a:extLst>
          </p:cNvPr>
          <p:cNvGrpSpPr/>
          <p:nvPr/>
        </p:nvGrpSpPr>
        <p:grpSpPr>
          <a:xfrm>
            <a:off x="2424362" y="5032295"/>
            <a:ext cx="5440000" cy="360000"/>
            <a:chOff x="3396831" y="2247039"/>
            <a:chExt cx="5440000" cy="360000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0DBC1E09-B805-CC2B-B8B7-61C5680F1E85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1B5AFCBB-C9F3-F21D-9E0F-C17D239737C4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54FD124F-A15F-0D45-5190-14BD7EF6E764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5F18C0A5-EE56-F3E4-66F2-F31BFD4D77F7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6C2707CD-038F-DCB0-72C9-BDA0F02F8B3D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FC53D55E-72E5-2514-1AFB-10074DE041D2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F9CEF70F-CB5F-C093-CD51-A269A10842A3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E73BD929-6732-C8A1-889C-83BB7157A681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7A2273B9-F51B-985B-A3E9-D5BFEBB3F0F8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55873F0A-E790-9429-0DDA-31D5D470EDCF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0F69C200-B8B1-7332-A1DD-5BBDE63737E4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AA7AFDBF-7279-DB75-3A96-47E3530686C8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FB10D6A2-2D7A-3A5C-4667-F861F01BC29A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B9F2DCA6-4B71-53FF-D115-990E1680335D}"/>
              </a:ext>
            </a:extLst>
          </p:cNvPr>
          <p:cNvGrpSpPr/>
          <p:nvPr/>
        </p:nvGrpSpPr>
        <p:grpSpPr>
          <a:xfrm>
            <a:off x="2424362" y="5398853"/>
            <a:ext cx="5440000" cy="360000"/>
            <a:chOff x="3396831" y="2247039"/>
            <a:chExt cx="5440000" cy="360000"/>
          </a:xfrm>
        </p:grpSpPr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E0C4271C-125F-9C60-11C0-20EFA708984C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03364D86-5220-E496-E942-5428C836D05D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36BF9751-3ACC-0102-A793-2F620DD95CFC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301C02D9-A0F4-427E-DD40-64EFCAE2CF7D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ED0D93A0-B134-A817-D9D7-BCCB4233CE34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C11CA08D-D0AA-6933-5D67-9FA38036EB7C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382B3B79-2888-3737-7AEE-F65DCB6A2EAB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E0D3D725-639C-4822-1648-67E03CF1B51B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5DF15805-34A8-8DCC-BDE2-433B9BB3F512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82E7CC00-7EEF-812E-02B6-C086BC587C48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78DE4057-6BA0-CD18-8BC8-CE9792F0515A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98252665-D23D-EBEE-4173-735AB2EFF58B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66413B46-5E08-EDB3-C393-A08B30803790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454148D8-9A1D-F4EB-D56E-BA2F3A1D68B4}"/>
              </a:ext>
            </a:extLst>
          </p:cNvPr>
          <p:cNvGrpSpPr/>
          <p:nvPr/>
        </p:nvGrpSpPr>
        <p:grpSpPr>
          <a:xfrm>
            <a:off x="2424362" y="2099831"/>
            <a:ext cx="5440000" cy="360000"/>
            <a:chOff x="3396831" y="2247039"/>
            <a:chExt cx="5440000" cy="360000"/>
          </a:xfrm>
        </p:grpSpPr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DF12F378-6BD5-5577-2D6D-E5A08CA8B39E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AC87FE5F-DBF9-E958-FA98-9E88D9601FC5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6998F906-C49D-4B5E-B6F7-09481E68420E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F589B3B6-2CB7-CF1D-46B2-B580949C0B9B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536FFAC9-EE3C-AE87-939A-A09A2E4BE340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955ADABE-5B65-20D9-8D45-52A909A85923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7517268B-8B24-F0B3-B95B-C45B13135E58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FF085D46-0EAE-A077-9F2C-E8638A509B23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7422F99F-B642-F42F-848B-7037C2F019BC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0291C709-A6E0-F7AD-6EEF-E5ECA95B4CEF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B2C14758-CA3C-7B6A-1BC4-41DD0A7B6CDE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B3C9FA58-67EA-F042-5CBB-5224F4C26680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E7E49222-30DC-FFA8-202A-C6E5839FE1A6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34" name="Rectangle 333">
            <a:extLst>
              <a:ext uri="{FF2B5EF4-FFF2-40B4-BE49-F238E27FC236}">
                <a16:creationId xmlns:a16="http://schemas.microsoft.com/office/drawing/2014/main" id="{09482460-8B6D-40F6-261A-5245469E5F4C}"/>
              </a:ext>
            </a:extLst>
          </p:cNvPr>
          <p:cNvSpPr/>
          <p:nvPr/>
        </p:nvSpPr>
        <p:spPr>
          <a:xfrm>
            <a:off x="206479" y="6086498"/>
            <a:ext cx="8259738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Now we calculate ______   +______</a:t>
            </a:r>
          </a:p>
        </p:txBody>
      </p: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A74906D9-457E-D065-5A4C-C1D95821669F}"/>
              </a:ext>
            </a:extLst>
          </p:cNvPr>
          <p:cNvGrpSpPr/>
          <p:nvPr/>
        </p:nvGrpSpPr>
        <p:grpSpPr>
          <a:xfrm>
            <a:off x="4195226" y="6131961"/>
            <a:ext cx="4085515" cy="651663"/>
            <a:chOff x="4039071" y="6150855"/>
            <a:chExt cx="4085515" cy="651663"/>
          </a:xfrm>
        </p:grpSpPr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4E1D2FF6-0666-EFDE-BFC9-9E8E848DA0A5}"/>
                </a:ext>
              </a:extLst>
            </p:cNvPr>
            <p:cNvSpPr/>
            <p:nvPr/>
          </p:nvSpPr>
          <p:spPr>
            <a:xfrm>
              <a:off x="4039071" y="6156187"/>
              <a:ext cx="199328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0">
                    <a:solidFill>
                      <a:schemeClr val="tx1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 x 10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8AB44550-6FAE-BB5F-03FF-87D4E2F181BD}"/>
                </a:ext>
              </a:extLst>
            </p:cNvPr>
            <p:cNvSpPr/>
            <p:nvPr/>
          </p:nvSpPr>
          <p:spPr>
            <a:xfrm>
              <a:off x="6131300" y="6150855"/>
              <a:ext cx="199328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0">
                    <a:solidFill>
                      <a:schemeClr val="tx1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 x 1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E1F642AE-7D1B-6F73-A5CE-691DE9FA0068}"/>
              </a:ext>
            </a:extLst>
          </p:cNvPr>
          <p:cNvGrpSpPr/>
          <p:nvPr/>
        </p:nvGrpSpPr>
        <p:grpSpPr>
          <a:xfrm>
            <a:off x="2424362" y="5765410"/>
            <a:ext cx="5440000" cy="360000"/>
            <a:chOff x="3396831" y="2247039"/>
            <a:chExt cx="5440000" cy="360000"/>
          </a:xfrm>
        </p:grpSpPr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7C11D529-CFB4-A5FF-8667-A3A21FEBD5B6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C62EF61D-DE17-C4AB-A744-EE6CE612F606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8D84BF1D-5329-A82E-32C5-EF43B3F57664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BF4E3D35-24E7-973D-A5D2-25F77B015ED3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8AC0C564-A391-4E6E-46BA-66B021DE78C0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C4B42E5D-107D-248F-14D4-2CB9F7DFFD8B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63FCB3A1-2011-95C4-D331-F1DFC892751F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28B7DCB2-62F8-7729-C977-AA1299808E2D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20C6B949-C72B-79CA-E402-C6F3AAE766C6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837DA21D-E8DC-1E56-E339-273A16A3FC06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BEC6047B-C348-3252-5892-3AD523FC4DB7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AEB2A189-335C-DE39-BCD8-3E891F5F266C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781871E9-BABA-489D-1416-0A0A119F98D6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566E1021-98A7-2479-BFD5-D3075F9EADD7}"/>
              </a:ext>
            </a:extLst>
          </p:cNvPr>
          <p:cNvGrpSpPr/>
          <p:nvPr/>
        </p:nvGrpSpPr>
        <p:grpSpPr>
          <a:xfrm>
            <a:off x="1879333" y="106042"/>
            <a:ext cx="6858955" cy="1432069"/>
            <a:chOff x="623113" y="4467253"/>
            <a:chExt cx="6858955" cy="1927109"/>
          </a:xfrm>
        </p:grpSpPr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05B29533-B8CF-6C77-1FB5-5883BBCCBBA1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354" name="Speech Bubble: Rectangle with Corners Rounded 353">
                <a:extLst>
                  <a:ext uri="{FF2B5EF4-FFF2-40B4-BE49-F238E27FC236}">
                    <a16:creationId xmlns:a16="http://schemas.microsoft.com/office/drawing/2014/main" id="{43E0A092-AA14-78FD-47AF-99E2DEE9CD4F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3438"/>
                  <a:gd name="adj2" fmla="val 55580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3C070C3B-258F-4BB1-2351-B4A0053B8960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811FA592-E4E4-7BE4-CC27-4CC71D3D99B7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What is the last step?</a:t>
              </a:r>
              <a:endParaRPr lang="en-GB" sz="36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356" name="Rectangle 355">
            <a:extLst>
              <a:ext uri="{FF2B5EF4-FFF2-40B4-BE49-F238E27FC236}">
                <a16:creationId xmlns:a16="http://schemas.microsoft.com/office/drawing/2014/main" id="{4DD6C4E5-6691-3698-5223-405C62FFBEAC}"/>
              </a:ext>
            </a:extLst>
          </p:cNvPr>
          <p:cNvSpPr/>
          <p:nvPr/>
        </p:nvSpPr>
        <p:spPr>
          <a:xfrm>
            <a:off x="123256" y="6131549"/>
            <a:ext cx="8058710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Finally, we add ___  +  ___ = ___</a:t>
            </a:r>
          </a:p>
        </p:txBody>
      </p: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6EAF27CB-6151-F4F7-9D35-27B8795D4DEE}"/>
              </a:ext>
            </a:extLst>
          </p:cNvPr>
          <p:cNvGrpSpPr/>
          <p:nvPr/>
        </p:nvGrpSpPr>
        <p:grpSpPr>
          <a:xfrm>
            <a:off x="3449282" y="6118570"/>
            <a:ext cx="4581445" cy="751507"/>
            <a:chOff x="3449282" y="6118570"/>
            <a:chExt cx="4581445" cy="751507"/>
          </a:xfrm>
        </p:grpSpPr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863B506B-D5FA-2A8C-8B00-05B1D6549CDB}"/>
                </a:ext>
              </a:extLst>
            </p:cNvPr>
            <p:cNvSpPr/>
            <p:nvPr/>
          </p:nvSpPr>
          <p:spPr>
            <a:xfrm>
              <a:off x="3449282" y="6162191"/>
              <a:ext cx="185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82482892-6900-504E-1529-3CA22113DFDE}"/>
                </a:ext>
              </a:extLst>
            </p:cNvPr>
            <p:cNvSpPr/>
            <p:nvPr/>
          </p:nvSpPr>
          <p:spPr>
            <a:xfrm>
              <a:off x="4895577" y="6125410"/>
              <a:ext cx="185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F6FF5806-2E15-9D83-B406-3F1728BF02E8}"/>
                </a:ext>
              </a:extLst>
            </p:cNvPr>
            <p:cNvSpPr/>
            <p:nvPr/>
          </p:nvSpPr>
          <p:spPr>
            <a:xfrm>
              <a:off x="6171198" y="6118570"/>
              <a:ext cx="185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132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6A85F8D6-D00D-57D6-F8A3-D8CCDEC70EB5}"/>
              </a:ext>
            </a:extLst>
          </p:cNvPr>
          <p:cNvGrpSpPr/>
          <p:nvPr/>
        </p:nvGrpSpPr>
        <p:grpSpPr>
          <a:xfrm>
            <a:off x="2315311" y="1692942"/>
            <a:ext cx="5653785" cy="4457913"/>
            <a:chOff x="2315311" y="1692942"/>
            <a:chExt cx="5653785" cy="4457913"/>
          </a:xfrm>
        </p:grpSpPr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1606418E-CA9B-D96D-7C95-D3427C1222DC}"/>
                </a:ext>
              </a:extLst>
            </p:cNvPr>
            <p:cNvSpPr/>
            <p:nvPr/>
          </p:nvSpPr>
          <p:spPr>
            <a:xfrm>
              <a:off x="2315311" y="1692942"/>
              <a:ext cx="5119159" cy="445276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D77725E3-4FFC-8FF9-6085-DF6AF2D9F28D}"/>
                </a:ext>
              </a:extLst>
            </p:cNvPr>
            <p:cNvSpPr/>
            <p:nvPr/>
          </p:nvSpPr>
          <p:spPr>
            <a:xfrm>
              <a:off x="7436793" y="1698090"/>
              <a:ext cx="532303" cy="445276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27795DAC-2FF7-997D-4797-0512C873FA11}"/>
              </a:ext>
            </a:extLst>
          </p:cNvPr>
          <p:cNvGrpSpPr/>
          <p:nvPr/>
        </p:nvGrpSpPr>
        <p:grpSpPr>
          <a:xfrm>
            <a:off x="558750" y="111086"/>
            <a:ext cx="8195090" cy="1506539"/>
            <a:chOff x="623113" y="2921459"/>
            <a:chExt cx="8102283" cy="2102302"/>
          </a:xfrm>
        </p:grpSpPr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9D1490CA-AA4B-6995-56E0-85D7B9A3476F}"/>
                </a:ext>
              </a:extLst>
            </p:cNvPr>
            <p:cNvGrpSpPr/>
            <p:nvPr/>
          </p:nvGrpSpPr>
          <p:grpSpPr>
            <a:xfrm>
              <a:off x="623113" y="2921459"/>
              <a:ext cx="8102283" cy="2102302"/>
              <a:chOff x="3588774" y="448988"/>
              <a:chExt cx="5644675" cy="1131586"/>
            </a:xfrm>
          </p:grpSpPr>
          <p:sp>
            <p:nvSpPr>
              <p:cNvPr id="365" name="Speech Bubble: Rectangle with Corners Rounded 364">
                <a:extLst>
                  <a:ext uri="{FF2B5EF4-FFF2-40B4-BE49-F238E27FC236}">
                    <a16:creationId xmlns:a16="http://schemas.microsoft.com/office/drawing/2014/main" id="{A3312AE4-7198-241A-34BB-9B675020E7FB}"/>
                  </a:ext>
                </a:extLst>
              </p:cNvPr>
              <p:cNvSpPr/>
              <p:nvPr/>
            </p:nvSpPr>
            <p:spPr>
              <a:xfrm>
                <a:off x="4454972" y="448988"/>
                <a:ext cx="4778477" cy="1037285"/>
              </a:xfrm>
              <a:prstGeom prst="wedgeRoundRectCallout">
                <a:avLst>
                  <a:gd name="adj1" fmla="val -63980"/>
                  <a:gd name="adj2" fmla="val 60422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6" name="TextBox 365">
                <a:extLst>
                  <a:ext uri="{FF2B5EF4-FFF2-40B4-BE49-F238E27FC236}">
                    <a16:creationId xmlns:a16="http://schemas.microsoft.com/office/drawing/2014/main" id="{0C70D072-748B-117E-9D6A-8A61E99EB09C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E6866234-30DC-AE9C-4192-246A50BAE3C3}"/>
                </a:ext>
              </a:extLst>
            </p:cNvPr>
            <p:cNvSpPr txBox="1"/>
            <p:nvPr/>
          </p:nvSpPr>
          <p:spPr>
            <a:xfrm>
              <a:off x="2382929" y="2965209"/>
              <a:ext cx="5692876" cy="19326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dirty="0"/>
                <a:t>So:</a:t>
              </a:r>
            </a:p>
            <a:p>
              <a:pPr algn="ctr"/>
              <a:r>
                <a:rPr lang="de-DE" sz="2800" b="1" dirty="0"/>
                <a:t>12 × 11 = (12 × 10) + (12 × 1)</a:t>
              </a:r>
            </a:p>
            <a:p>
              <a:pPr algn="ctr"/>
              <a:r>
                <a:rPr lang="de-DE" sz="2800" b="1" dirty="0"/>
                <a:t>  132  =      120    +     12                     </a:t>
              </a:r>
              <a:endParaRPr lang="de-DE" sz="2800" dirty="0"/>
            </a:p>
          </p:txBody>
        </p: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13B5D9AA-FF78-6327-A03E-31F5B1340A6F}"/>
              </a:ext>
            </a:extLst>
          </p:cNvPr>
          <p:cNvGrpSpPr/>
          <p:nvPr/>
        </p:nvGrpSpPr>
        <p:grpSpPr>
          <a:xfrm>
            <a:off x="419509" y="3409401"/>
            <a:ext cx="8976158" cy="562829"/>
            <a:chOff x="419509" y="3409401"/>
            <a:chExt cx="8976158" cy="562829"/>
          </a:xfrm>
        </p:grpSpPr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D49CE0D4-B3F7-ECED-AD64-700AAD3DDF5F}"/>
                </a:ext>
              </a:extLst>
            </p:cNvPr>
            <p:cNvSpPr txBox="1"/>
            <p:nvPr/>
          </p:nvSpPr>
          <p:spPr>
            <a:xfrm>
              <a:off x="419509" y="3449010"/>
              <a:ext cx="168277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(12 × 10)            </a:t>
              </a:r>
              <a:endParaRPr lang="en-GB" sz="2800" dirty="0"/>
            </a:p>
          </p:txBody>
        </p:sp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2644B49C-78F2-D4D4-4E70-A486C00E1B2F}"/>
                </a:ext>
              </a:extLst>
            </p:cNvPr>
            <p:cNvSpPr txBox="1"/>
            <p:nvPr/>
          </p:nvSpPr>
          <p:spPr>
            <a:xfrm>
              <a:off x="7712894" y="3409401"/>
              <a:ext cx="168277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(12 × 1)            </a:t>
              </a:r>
              <a:endParaRPr lang="en-GB" sz="2800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A76A5DE-5054-6C0C-7C51-0A729F8B5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1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8" grpId="0" animBg="1"/>
      <p:bldP spid="179" grpId="0"/>
      <p:bldP spid="334" grpId="0" animBg="1"/>
      <p:bldP spid="3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6" y="56058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413" y="107879"/>
            <a:ext cx="1327676" cy="1327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1D046F-2A2D-72AA-45DE-F4EA2B1AA745}"/>
              </a:ext>
            </a:extLst>
          </p:cNvPr>
          <p:cNvSpPr/>
          <p:nvPr/>
        </p:nvSpPr>
        <p:spPr>
          <a:xfrm>
            <a:off x="364481" y="1447886"/>
            <a:ext cx="845574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Partition the 11 into different parts and use the distributive law to work out 12 × 11 in different ways. One example has been done for you.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203A28-F18E-8F90-C07F-C324AD07FC39}"/>
              </a:ext>
            </a:extLst>
          </p:cNvPr>
          <p:cNvSpPr txBox="1"/>
          <p:nvPr/>
        </p:nvSpPr>
        <p:spPr>
          <a:xfrm>
            <a:off x="46111" y="2919389"/>
            <a:ext cx="4496547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/>
              <a:t>11 = 6 + 5</a:t>
            </a:r>
            <a:br>
              <a:rPr lang="en-GB" sz="2800" dirty="0"/>
            </a:br>
            <a:r>
              <a:rPr lang="en-GB" sz="2800" dirty="0"/>
              <a:t>12 × 11 = (12 × 6) + (12 × 5)</a:t>
            </a:r>
            <a:br>
              <a:rPr lang="en-GB" sz="2800" dirty="0"/>
            </a:br>
            <a:r>
              <a:rPr lang="en-GB" sz="2800" dirty="0"/>
              <a:t>              =    72     +     60 </a:t>
            </a:r>
          </a:p>
          <a:p>
            <a:r>
              <a:rPr lang="en-GB" sz="2800" dirty="0"/>
              <a:t>              = </a:t>
            </a:r>
            <a:r>
              <a:rPr lang="en-GB" sz="2800" b="1" dirty="0"/>
              <a:t>132</a:t>
            </a:r>
            <a:endParaRPr lang="en-GB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C801A4-F645-A5E1-BBC1-3F359BA1FC49}"/>
              </a:ext>
            </a:extLst>
          </p:cNvPr>
          <p:cNvSpPr/>
          <p:nvPr/>
        </p:nvSpPr>
        <p:spPr>
          <a:xfrm>
            <a:off x="78526" y="1663331"/>
            <a:ext cx="8937521" cy="954107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Here are some ways to solve 12 × 11 using the distributive law. Which way is the most helpful? Why?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DB890-F4E7-27D9-A52F-D54A48BD04AF}"/>
              </a:ext>
            </a:extLst>
          </p:cNvPr>
          <p:cNvSpPr txBox="1"/>
          <p:nvPr/>
        </p:nvSpPr>
        <p:spPr>
          <a:xfrm>
            <a:off x="4607697" y="2919389"/>
            <a:ext cx="4496547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/>
              <a:t>11 = 10 + 1</a:t>
            </a:r>
            <a:br>
              <a:rPr lang="en-GB" sz="2800" dirty="0"/>
            </a:br>
            <a:r>
              <a:rPr lang="en-GB" sz="2800" dirty="0"/>
              <a:t>12 × 11 = (12 × 10) + (12 × 1)</a:t>
            </a:r>
            <a:br>
              <a:rPr lang="en-GB" sz="2800" dirty="0"/>
            </a:br>
            <a:r>
              <a:rPr lang="en-GB" sz="2800" dirty="0"/>
              <a:t>              =    120     +     12 </a:t>
            </a:r>
          </a:p>
          <a:p>
            <a:r>
              <a:rPr lang="en-GB" sz="2800" dirty="0"/>
              <a:t>              = </a:t>
            </a:r>
            <a:r>
              <a:rPr lang="en-GB" sz="2800" b="1" dirty="0"/>
              <a:t>132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C4E52-1CF6-793A-E125-A4BC71B180D9}"/>
              </a:ext>
            </a:extLst>
          </p:cNvPr>
          <p:cNvSpPr txBox="1"/>
          <p:nvPr/>
        </p:nvSpPr>
        <p:spPr>
          <a:xfrm>
            <a:off x="2511823" y="4907816"/>
            <a:ext cx="4496547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/>
              <a:t>11 = 9 + 2</a:t>
            </a:r>
            <a:br>
              <a:rPr lang="en-GB" sz="2800" dirty="0"/>
            </a:br>
            <a:r>
              <a:rPr lang="en-GB" sz="2800" dirty="0"/>
              <a:t>12 × 11 = (12 × 9) + (12 × 2)</a:t>
            </a:r>
            <a:br>
              <a:rPr lang="en-GB" sz="2800" dirty="0"/>
            </a:br>
            <a:r>
              <a:rPr lang="en-GB" sz="2800" dirty="0"/>
              <a:t>              =     108    +     24 </a:t>
            </a:r>
          </a:p>
          <a:p>
            <a:r>
              <a:rPr lang="en-GB" sz="2800" dirty="0"/>
              <a:t>              = </a:t>
            </a:r>
            <a:r>
              <a:rPr lang="en-GB" sz="2800" b="1" dirty="0"/>
              <a:t>132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4791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606288" y="1356866"/>
            <a:ext cx="9869556" cy="2020610"/>
            <a:chOff x="1931000" y="1350547"/>
            <a:chExt cx="9549167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465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1931000" y="1733857"/>
              <a:ext cx="9549167" cy="4360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 x 11 = ( 12 x 7 ) + ( 12 x 4 )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86139" y="4124638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1140</TotalTime>
  <Words>451</Words>
  <Application>Microsoft Office PowerPoint</Application>
  <PresentationFormat>On-screen Show (4:3)</PresentationFormat>
  <Paragraphs>76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55</cp:revision>
  <dcterms:created xsi:type="dcterms:W3CDTF">2013-01-27T09:14:16Z</dcterms:created>
  <dcterms:modified xsi:type="dcterms:W3CDTF">2026-01-29T13:17:35Z</dcterms:modified>
  <cp:category/>
</cp:coreProperties>
</file>