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57" r:id="rId3"/>
    <p:sldId id="258" r:id="rId4"/>
    <p:sldId id="276" r:id="rId5"/>
    <p:sldId id="278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86740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Cartoon purple cylinder with arms and legs holding a paper&#10;&#10;AI-generated content may be incorrect.">
            <a:extLst>
              <a:ext uri="{FF2B5EF4-FFF2-40B4-BE49-F238E27FC236}">
                <a16:creationId xmlns:a16="http://schemas.microsoft.com/office/drawing/2014/main" id="{710C9701-3769-4AFF-AF12-0A2DC2D96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486" y="2148512"/>
            <a:ext cx="3498514" cy="37877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26424" y="63148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E690C11-D5E1-0EE5-B3B1-A9A229170AB0}"/>
              </a:ext>
            </a:extLst>
          </p:cNvPr>
          <p:cNvSpPr txBox="1"/>
          <p:nvPr/>
        </p:nvSpPr>
        <p:spPr>
          <a:xfrm>
            <a:off x="1898328" y="902872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/>
              <a:t>x4 Table </a:t>
            </a:r>
          </a:p>
          <a:p>
            <a:pPr algn="ctr"/>
            <a:r>
              <a:rPr lang="en-GB" sz="5400" dirty="0"/>
              <a:t>(Focus 8 x 4)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4834BAE4-7B66-2D0A-77F6-C6DEA4700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47890"/>
              </p:ext>
            </p:extLst>
          </p:nvPr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7310CFC7-A8C9-BC36-AB32-2ADD070047A7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BFF48D-5DB0-EA12-BD4C-51E8EC2C2285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B792F5-0AAD-02F1-C1D0-C3D61BC37E66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2F4F3F-82C6-19CA-1466-86284B690CB5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70B880-3947-046F-0A8D-88B081C83EB8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57866D-4E2B-04B1-771E-284FB7A7D625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59DD12-A99E-4A48-841E-C0730AE41BCD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5B711C-D12B-949B-8A84-E93E81B7245E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6299336-27BB-7F7B-9CA6-968A7BB67B83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E44437-AD26-7709-1C3B-9CB929DA123C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A628FE-7766-1A2A-59B8-140784AD3C30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512B6CD2-96DD-FB5B-12DE-A4C35EC4F81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6E9AAA3-47B5-EAC1-3DF7-12F5D196588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59D641-4D2B-D001-2179-AC132F972C97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522FF20-2DB2-C19F-984D-886C51AE47F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9783B74-C8BA-EC09-6ED0-38BC5EF8556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6773835-075D-13FB-85DA-1BEF0B6170BB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616D2299-65EA-A22A-2FFF-A54D5AFCF9C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C32E578-9D40-E1E3-2A09-D98DC087978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9A057FE-3CBF-2E96-0F0F-49CB27561907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CD2F7575-AA60-E8DC-8CED-35DB4E694A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AC600D0-46A7-4E94-1AD4-8A649ABFF1C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974BD78-871A-71D7-FC59-C77F8FB80779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15987EA0-EAF5-E3E4-C867-167F4F51F76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477293F-7680-AF1F-6DE1-46CD367B605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1689D9C-55B1-B76E-451E-297FC092FA5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82E15241-6B95-D16E-1967-853C726AB8F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2CA8025-51D7-EC62-E3FE-2279C3331E6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62CD677-82AD-1E3F-C642-3F8C93C12CEC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00128A21-7D62-3D1B-BE63-050298A2008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FE9D093-A030-C1BA-4084-320E4EBE15F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84802CA-8BF8-2B08-16DF-24E8BBB05373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022F96BE-FFE9-0163-0997-77787DB0940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A1D1EFC-2907-1EBB-CCA1-DF955446C6C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AF3C86C-6159-94D3-2097-9769C60B046B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CB5279E8-22F2-298E-8C10-D672C3A0A3C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FB53B79-800C-7E30-3CAC-208F68EDB58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E11ACE52-CE8C-C1F0-01C8-A4BC55D1C520}"/>
              </a:ext>
            </a:extLst>
          </p:cNvPr>
          <p:cNvSpPr/>
          <p:nvPr/>
        </p:nvSpPr>
        <p:spPr>
          <a:xfrm>
            <a:off x="901072" y="4090227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4s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BADBEB0-DDD6-1A80-B912-EF8EDDDF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4262816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3438345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421309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33929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508728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848273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50014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2DBD-5A6A-7041-8663-D1EA52841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-314782"/>
            <a:ext cx="1578154" cy="2367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60635-F04A-3B57-5F49-4FB6FC38E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-314782"/>
            <a:ext cx="1578154" cy="236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4920E-BFAE-0608-241F-736F6497C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-314782"/>
            <a:ext cx="1578154" cy="236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7D8FD-5490-9702-0900-71025DE73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-314782"/>
            <a:ext cx="1578154" cy="2367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D85517-528D-0D71-85E8-32BDECF4D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1072378"/>
            <a:ext cx="1578154" cy="2367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B0E66A-A42F-988B-06E2-205FC4ED2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1072378"/>
            <a:ext cx="1578154" cy="2367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42D314-9D3D-705D-0EE2-9628684A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1072378"/>
            <a:ext cx="1578154" cy="2367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27DB-308B-BE0E-4020-DDE1AB781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1072378"/>
            <a:ext cx="1578154" cy="23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AF3A2-A7D1-8E55-4F28-5950B3BC2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470" y="-179991"/>
            <a:ext cx="1837042" cy="2755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BB1DC-02C5-A08F-2770-6FF0B070B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401" y="-179991"/>
            <a:ext cx="1837042" cy="2755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30069-D462-8A50-AF06-4649B1531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32" y="-179991"/>
            <a:ext cx="1837042" cy="275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F4957-D3E2-AB88-E7EF-104EABE38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264" y="-179991"/>
            <a:ext cx="1837042" cy="27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8 x 4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827314" y="5911020"/>
            <a:ext cx="74330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pic>
        <p:nvPicPr>
          <p:cNvPr id="24" name="Picture 2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12FA259C-5304-FADD-3AB7-116841B2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1" y="1663714"/>
            <a:ext cx="1765286" cy="17652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9510C6-6AE5-8A6C-A8A2-72322752ABCD}"/>
              </a:ext>
            </a:extLst>
          </p:cNvPr>
          <p:cNvSpPr/>
          <p:nvPr/>
        </p:nvSpPr>
        <p:spPr>
          <a:xfrm>
            <a:off x="3030822" y="4455442"/>
            <a:ext cx="564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C364B4-E718-F6AB-4D7F-4970232EC080}"/>
              </a:ext>
            </a:extLst>
          </p:cNvPr>
          <p:cNvGrpSpPr/>
          <p:nvPr/>
        </p:nvGrpSpPr>
        <p:grpSpPr>
          <a:xfrm>
            <a:off x="3865615" y="4455442"/>
            <a:ext cx="1762045" cy="400110"/>
            <a:chOff x="1893312" y="2870438"/>
            <a:chExt cx="1762045" cy="4001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FAD577-DEA9-28BC-B37C-E9F2A950E498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2733AB-86BE-FBD4-2734-D50F65F05F44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38581D-24F0-5A8C-0742-EE4E640D7926}"/>
              </a:ext>
            </a:extLst>
          </p:cNvPr>
          <p:cNvGrpSpPr/>
          <p:nvPr/>
        </p:nvGrpSpPr>
        <p:grpSpPr>
          <a:xfrm>
            <a:off x="6527757" y="4455442"/>
            <a:ext cx="1762045" cy="400110"/>
            <a:chOff x="1893312" y="2870438"/>
            <a:chExt cx="1762045" cy="40011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A65BB67-45DB-487F-0C23-2AE6151C17F2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0B3B6A-F4F4-E061-7513-BE924E5A946C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7B9EB8C-0852-B65E-A029-CFECFE20A2B1}"/>
              </a:ext>
            </a:extLst>
          </p:cNvPr>
          <p:cNvSpPr/>
          <p:nvPr/>
        </p:nvSpPr>
        <p:spPr>
          <a:xfrm>
            <a:off x="5370595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EB51BC-4833-80FE-1A45-55B5B5A8AFBA}"/>
              </a:ext>
            </a:extLst>
          </p:cNvPr>
          <p:cNvSpPr/>
          <p:nvPr/>
        </p:nvSpPr>
        <p:spPr>
          <a:xfrm>
            <a:off x="7868004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689B94E-D23F-E793-F863-390A931B2969}"/>
              </a:ext>
            </a:extLst>
          </p:cNvPr>
          <p:cNvSpPr/>
          <p:nvPr/>
        </p:nvSpPr>
        <p:spPr>
          <a:xfrm>
            <a:off x="2806718" y="3599442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Alice: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use the double, then double again strategy.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72C96C-4B87-4543-476C-8A5A08C2C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1" y="3874150"/>
            <a:ext cx="1914304" cy="19143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66EEC7-31E3-9461-4B25-3FBF80EA18A6}"/>
              </a:ext>
            </a:extLst>
          </p:cNvPr>
          <p:cNvCxnSpPr>
            <a:cxnSpLocks/>
            <a:endCxn id="31" idx="0"/>
          </p:cNvCxnSpPr>
          <p:nvPr/>
        </p:nvCxnSpPr>
        <p:spPr>
          <a:xfrm flipV="1">
            <a:off x="3132875" y="2654028"/>
            <a:ext cx="5250551" cy="175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3BCE6960-A98F-9D32-C04C-7610AED5A88F}"/>
              </a:ext>
            </a:extLst>
          </p:cNvPr>
          <p:cNvSpPr/>
          <p:nvPr/>
        </p:nvSpPr>
        <p:spPr>
          <a:xfrm flipH="1">
            <a:off x="3141950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A8FF0-AEBA-115A-AC46-53C5FB392F8D}"/>
              </a:ext>
            </a:extLst>
          </p:cNvPr>
          <p:cNvSpPr txBox="1"/>
          <p:nvPr/>
        </p:nvSpPr>
        <p:spPr>
          <a:xfrm>
            <a:off x="3051640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79DC7-8941-CF50-9CFE-8DD03C1CF6B5}"/>
              </a:ext>
            </a:extLst>
          </p:cNvPr>
          <p:cNvSpPr txBox="1"/>
          <p:nvPr/>
        </p:nvSpPr>
        <p:spPr>
          <a:xfrm>
            <a:off x="4232213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F926C-1FB3-0A78-9758-EFCBBAE76A7D}"/>
              </a:ext>
            </a:extLst>
          </p:cNvPr>
          <p:cNvSpPr txBox="1"/>
          <p:nvPr/>
        </p:nvSpPr>
        <p:spPr>
          <a:xfrm>
            <a:off x="5412786" y="2657851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9266D-2B17-A5EB-D63F-FDCCC1A198E1}"/>
              </a:ext>
            </a:extLst>
          </p:cNvPr>
          <p:cNvSpPr txBox="1"/>
          <p:nvPr/>
        </p:nvSpPr>
        <p:spPr>
          <a:xfrm>
            <a:off x="6702288" y="2657851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D967C-A0D2-BC58-78AF-EAE2A27B6103}"/>
              </a:ext>
            </a:extLst>
          </p:cNvPr>
          <p:cNvSpPr txBox="1"/>
          <p:nvPr/>
        </p:nvSpPr>
        <p:spPr>
          <a:xfrm>
            <a:off x="3566746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98B2C-7ED1-86F5-2D86-13D38CCD7627}"/>
              </a:ext>
            </a:extLst>
          </p:cNvPr>
          <p:cNvSpPr txBox="1"/>
          <p:nvPr/>
        </p:nvSpPr>
        <p:spPr>
          <a:xfrm>
            <a:off x="4776994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D1E8C4-D9DB-3569-1210-1F192B8B3CBE}"/>
              </a:ext>
            </a:extLst>
          </p:cNvPr>
          <p:cNvSpPr txBox="1"/>
          <p:nvPr/>
        </p:nvSpPr>
        <p:spPr>
          <a:xfrm>
            <a:off x="5987241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A85A2A4-9C82-A651-6CC0-EB1C1CC56505}"/>
              </a:ext>
            </a:extLst>
          </p:cNvPr>
          <p:cNvSpPr/>
          <p:nvPr/>
        </p:nvSpPr>
        <p:spPr>
          <a:xfrm flipH="1">
            <a:off x="4394747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8496D3E-B5FE-25C7-FFDE-2F03084CDC35}"/>
              </a:ext>
            </a:extLst>
          </p:cNvPr>
          <p:cNvSpPr/>
          <p:nvPr/>
        </p:nvSpPr>
        <p:spPr>
          <a:xfrm flipH="1">
            <a:off x="5658594" y="2157854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C108E9-ECEE-15E4-47DB-34A8BC797B18}"/>
              </a:ext>
            </a:extLst>
          </p:cNvPr>
          <p:cNvSpPr txBox="1"/>
          <p:nvPr/>
        </p:nvSpPr>
        <p:spPr>
          <a:xfrm>
            <a:off x="8066695" y="265402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32</a:t>
            </a:r>
            <a:endParaRPr lang="en-GB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5E525B-0E52-9FA9-F0DE-6760E6354A59}"/>
              </a:ext>
            </a:extLst>
          </p:cNvPr>
          <p:cNvSpPr txBox="1"/>
          <p:nvPr/>
        </p:nvSpPr>
        <p:spPr>
          <a:xfrm>
            <a:off x="7351648" y="1700012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3E8082BE-E9C0-7E02-2B4E-4421AE4AE77E}"/>
              </a:ext>
            </a:extLst>
          </p:cNvPr>
          <p:cNvSpPr/>
          <p:nvPr/>
        </p:nvSpPr>
        <p:spPr>
          <a:xfrm flipH="1">
            <a:off x="7023001" y="2154031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751761" y="1455860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8s, four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827166-6CB3-6270-3481-AA430198F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760413"/>
              </p:ext>
            </p:extLst>
          </p:nvPr>
        </p:nvGraphicFramePr>
        <p:xfrm>
          <a:off x="460905" y="1706910"/>
          <a:ext cx="7993626" cy="42335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C208C66-9C72-0B30-81D2-3BCE00B9C8D6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8 x 4 = 32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4 x 8 = 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7EFBB-117D-C8EE-DD35-053B50FEB8D4}"/>
              </a:ext>
            </a:extLst>
          </p:cNvPr>
          <p:cNvSpPr txBox="1"/>
          <p:nvPr/>
        </p:nvSpPr>
        <p:spPr>
          <a:xfrm>
            <a:off x="3644516" y="4231679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29C44-6756-30E2-57EA-53A6BFFA7FB3}"/>
              </a:ext>
            </a:extLst>
          </p:cNvPr>
          <p:cNvSpPr txBox="1"/>
          <p:nvPr/>
        </p:nvSpPr>
        <p:spPr>
          <a:xfrm>
            <a:off x="3734076" y="5515461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21742-26EF-2442-CDE8-711F0FE93997}"/>
              </a:ext>
            </a:extLst>
          </p:cNvPr>
          <p:cNvSpPr txBox="1"/>
          <p:nvPr/>
        </p:nvSpPr>
        <p:spPr>
          <a:xfrm>
            <a:off x="555645" y="1752764"/>
            <a:ext cx="374351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There are </a:t>
            </a:r>
            <a:r>
              <a:rPr lang="en-US" sz="2000" b="1" dirty="0"/>
              <a:t>8 crates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/>
              <a:t>There are </a:t>
            </a:r>
            <a:r>
              <a:rPr lang="en-US" sz="2000" b="1" dirty="0"/>
              <a:t>4 apples in each crate.</a:t>
            </a:r>
            <a:br>
              <a:rPr lang="en-US" sz="2000" b="1" dirty="0"/>
            </a:br>
            <a:r>
              <a:rPr lang="en-US" sz="2000" dirty="0"/>
              <a:t>How many apples are there </a:t>
            </a:r>
            <a:r>
              <a:rPr lang="en-US" sz="2000" b="1" dirty="0"/>
              <a:t>all together?</a:t>
            </a:r>
            <a:endParaRPr lang="en-GB" sz="2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B4B72B-6A48-E11B-6FE9-77CB56A186C0}"/>
              </a:ext>
            </a:extLst>
          </p:cNvPr>
          <p:cNvSpPr/>
          <p:nvPr/>
        </p:nvSpPr>
        <p:spPr>
          <a:xfrm>
            <a:off x="5054180" y="1760434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4 x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/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             </a:t>
                </a:r>
              </a:p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                     = ____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  <a:blipFill>
                <a:blip r:embed="rId5"/>
                <a:stretch>
                  <a:fillRect l="-2606" t="-5839" r="-3257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031994A-4A60-0998-B17D-AA5D7FA2CC91}"/>
              </a:ext>
            </a:extLst>
          </p:cNvPr>
          <p:cNvSpPr txBox="1"/>
          <p:nvPr/>
        </p:nvSpPr>
        <p:spPr>
          <a:xfrm>
            <a:off x="502190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D80EFC-7B20-5B4F-7442-34B951F79637}"/>
              </a:ext>
            </a:extLst>
          </p:cNvPr>
          <p:cNvSpPr txBox="1"/>
          <p:nvPr/>
        </p:nvSpPr>
        <p:spPr>
          <a:xfrm>
            <a:off x="5940568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EDB63A-06C8-A5E9-B2B9-6C33AE9CBDFB}"/>
              </a:ext>
            </a:extLst>
          </p:cNvPr>
          <p:cNvSpPr txBox="1"/>
          <p:nvPr/>
        </p:nvSpPr>
        <p:spPr>
          <a:xfrm>
            <a:off x="691366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8C85B-5E2B-AD82-56D2-187E7F5E34DB}"/>
              </a:ext>
            </a:extLst>
          </p:cNvPr>
          <p:cNvSpPr txBox="1"/>
          <p:nvPr/>
        </p:nvSpPr>
        <p:spPr>
          <a:xfrm>
            <a:off x="7909790" y="2591431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B4C96-373B-0420-3FF4-0A61B40FDB08}"/>
              </a:ext>
            </a:extLst>
          </p:cNvPr>
          <p:cNvSpPr txBox="1"/>
          <p:nvPr/>
        </p:nvSpPr>
        <p:spPr>
          <a:xfrm>
            <a:off x="6504130" y="2973492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6BD0C-96D5-4C2F-A891-CCD880830143}"/>
              </a:ext>
            </a:extLst>
          </p:cNvPr>
          <p:cNvSpPr txBox="1"/>
          <p:nvPr/>
        </p:nvSpPr>
        <p:spPr>
          <a:xfrm>
            <a:off x="1802796" y="3019917"/>
            <a:ext cx="179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8 x 4 = 32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D5F557-DE74-7AEC-460D-5D7572E18484}"/>
              </a:ext>
            </a:extLst>
          </p:cNvPr>
          <p:cNvSpPr txBox="1"/>
          <p:nvPr/>
        </p:nvSpPr>
        <p:spPr>
          <a:xfrm>
            <a:off x="536922" y="4292937"/>
            <a:ext cx="487779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Draw this question using bar model:</a:t>
            </a:r>
            <a:br>
              <a:rPr lang="en-US" sz="2000" dirty="0"/>
            </a:br>
            <a:r>
              <a:rPr lang="en-US" sz="2000" dirty="0"/>
              <a:t>There are 4 bags of sweets.</a:t>
            </a:r>
            <a:br>
              <a:rPr lang="en-US" sz="2000" dirty="0"/>
            </a:br>
            <a:r>
              <a:rPr lang="en-US" sz="2000" dirty="0"/>
              <a:t>There are 8 sweets in each bag.</a:t>
            </a:r>
            <a:br>
              <a:rPr lang="en-US" sz="2000" dirty="0"/>
            </a:br>
            <a:r>
              <a:rPr lang="en-US" sz="2000" b="1" dirty="0"/>
              <a:t>What times table does this represent?</a:t>
            </a:r>
            <a:endParaRPr lang="en-GB" sz="2000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90797C2-CD98-8914-49AD-651FECB66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349767"/>
              </p:ext>
            </p:extLst>
          </p:nvPr>
        </p:nvGraphicFramePr>
        <p:xfrm>
          <a:off x="5166547" y="4194393"/>
          <a:ext cx="294984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461">
                  <a:extLst>
                    <a:ext uri="{9D8B030D-6E8A-4147-A177-3AD203B41FA5}">
                      <a16:colId xmlns:a16="http://schemas.microsoft.com/office/drawing/2014/main" val="2294081951"/>
                    </a:ext>
                  </a:extLst>
                </a:gridCol>
                <a:gridCol w="737461">
                  <a:extLst>
                    <a:ext uri="{9D8B030D-6E8A-4147-A177-3AD203B41FA5}">
                      <a16:colId xmlns:a16="http://schemas.microsoft.com/office/drawing/2014/main" val="2267055448"/>
                    </a:ext>
                  </a:extLst>
                </a:gridCol>
                <a:gridCol w="737461">
                  <a:extLst>
                    <a:ext uri="{9D8B030D-6E8A-4147-A177-3AD203B41FA5}">
                      <a16:colId xmlns:a16="http://schemas.microsoft.com/office/drawing/2014/main" val="3643608780"/>
                    </a:ext>
                  </a:extLst>
                </a:gridCol>
                <a:gridCol w="737461">
                  <a:extLst>
                    <a:ext uri="{9D8B030D-6E8A-4147-A177-3AD203B41FA5}">
                      <a16:colId xmlns:a16="http://schemas.microsoft.com/office/drawing/2014/main" val="135558701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3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0626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82F77C0-0BA4-217A-6C3B-E4FC53AE177D}"/>
              </a:ext>
            </a:extLst>
          </p:cNvPr>
          <p:cNvSpPr txBox="1"/>
          <p:nvPr/>
        </p:nvSpPr>
        <p:spPr>
          <a:xfrm>
            <a:off x="5899429" y="5222639"/>
            <a:ext cx="179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4 x 8 = 32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30" grpId="0"/>
      <p:bldP spid="2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5" y="1849907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363113" y="1417826"/>
            <a:ext cx="6284498" cy="1432675"/>
            <a:chOff x="3588774" y="1281028"/>
            <a:chExt cx="3465196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3465196" cy="1432675"/>
            </a:xfrm>
            <a:prstGeom prst="wedgeRoundRectCallout">
              <a:avLst>
                <a:gd name="adj1" fmla="val -66637"/>
                <a:gd name="adj2" fmla="val 45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857675" y="1571491"/>
              <a:ext cx="313950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 x 4 = 8 x 2 x 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4068460"/>
            <a:ext cx="4645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rgbClr val="00B050"/>
                </a:solidFill>
              </a:rPr>
              <a:t>True</a:t>
            </a:r>
            <a:endParaRPr lang="en-GB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863</TotalTime>
  <Words>288</Words>
  <Application>Microsoft Office PowerPoint</Application>
  <PresentationFormat>On-screen Show (4:3)</PresentationFormat>
  <Paragraphs>88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54</cp:revision>
  <dcterms:created xsi:type="dcterms:W3CDTF">2013-01-27T09:14:16Z</dcterms:created>
  <dcterms:modified xsi:type="dcterms:W3CDTF">2026-01-21T08:18:16Z</dcterms:modified>
  <cp:category/>
</cp:coreProperties>
</file>