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3" r:id="rId2"/>
    <p:sldId id="286" r:id="rId3"/>
    <p:sldId id="282" r:id="rId4"/>
    <p:sldId id="276" r:id="rId5"/>
    <p:sldId id="290" r:id="rId6"/>
    <p:sldId id="291" r:id="rId7"/>
    <p:sldId id="278" r:id="rId8"/>
    <p:sldId id="287" r:id="rId9"/>
    <p:sldId id="288" r:id="rId10"/>
    <p:sldId id="28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128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B6AEE-0ACE-4020-BA65-FD3E439DF3C2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856C4-2A84-45C1-ADBB-C0862943B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414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8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NUL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81493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Cartoon of a hat and a purple ball&#10;&#10;AI-generated content may be incorrect.">
            <a:extLst>
              <a:ext uri="{FF2B5EF4-FFF2-40B4-BE49-F238E27FC236}">
                <a16:creationId xmlns:a16="http://schemas.microsoft.com/office/drawing/2014/main" id="{0C9AD90B-565A-2D5A-D0D1-00315BFF4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588" y="2350170"/>
            <a:ext cx="3934602" cy="3964672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00803" y="631484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B412E517-37D2-0808-BE72-60EFA69D6CCE}"/>
              </a:ext>
            </a:extLst>
          </p:cNvPr>
          <p:cNvSpPr txBox="1"/>
          <p:nvPr/>
        </p:nvSpPr>
        <p:spPr>
          <a:xfrm>
            <a:off x="1801409" y="917327"/>
            <a:ext cx="61950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/>
              <a:t>Recap: x4 Table </a:t>
            </a: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5A4A2E-02EC-2FBA-45CB-C8A2190B0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B95E5ED5-F47D-5D25-E147-8B990CB33610}"/>
              </a:ext>
            </a:extLst>
          </p:cNvPr>
          <p:cNvGraphicFramePr>
            <a:graphicFrameLocks noGrp="1"/>
          </p:cNvGraphicFramePr>
          <p:nvPr/>
        </p:nvGraphicFramePr>
        <p:xfrm>
          <a:off x="117714" y="2417373"/>
          <a:ext cx="8873282" cy="365464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436641">
                  <a:extLst>
                    <a:ext uri="{9D8B030D-6E8A-4147-A177-3AD203B41FA5}">
                      <a16:colId xmlns:a16="http://schemas.microsoft.com/office/drawing/2014/main" val="297541662"/>
                    </a:ext>
                  </a:extLst>
                </a:gridCol>
                <a:gridCol w="4436641">
                  <a:extLst>
                    <a:ext uri="{9D8B030D-6E8A-4147-A177-3AD203B41FA5}">
                      <a16:colId xmlns:a16="http://schemas.microsoft.com/office/drawing/2014/main" val="2378225381"/>
                    </a:ext>
                  </a:extLst>
                </a:gridCol>
              </a:tblGrid>
              <a:tr h="365464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658367"/>
                  </a:ext>
                </a:extLst>
              </a:tr>
            </a:tbl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4960112B-CB33-C152-7CA6-8D8978C3D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F5B4B4-9C5E-20E6-4C8D-FA3E667BE508}"/>
              </a:ext>
            </a:extLst>
          </p:cNvPr>
          <p:cNvSpPr/>
          <p:nvPr/>
        </p:nvSpPr>
        <p:spPr>
          <a:xfrm>
            <a:off x="484225" y="32587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37A4B59-0539-A2D6-5C5D-45D9A62BB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085" y="173910"/>
            <a:ext cx="1327676" cy="1327676"/>
          </a:xfrm>
          <a:prstGeom prst="rect">
            <a:avLst/>
          </a:prstGeom>
        </p:spPr>
      </p:pic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FF917BBF-0DFF-DF4D-FB70-BAFCD2330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14" y="138191"/>
            <a:ext cx="1327675" cy="1327675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8C209C24-BE77-9B6F-62F2-C687A32DD4EA}"/>
              </a:ext>
            </a:extLst>
          </p:cNvPr>
          <p:cNvSpPr/>
          <p:nvPr/>
        </p:nvSpPr>
        <p:spPr>
          <a:xfrm>
            <a:off x="177848" y="2540663"/>
            <a:ext cx="4712794" cy="286232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/>
              <a:t>“Ping–Pong Recall”</a:t>
            </a:r>
          </a:p>
          <a:p>
            <a:r>
              <a:rPr lang="en-US" sz="2000" dirty="0"/>
              <a:t>One partner says the question, the other fires back the answer </a:t>
            </a:r>
            <a:r>
              <a:rPr lang="en-US" sz="2000" i="1" dirty="0"/>
              <a:t>instantly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dirty="0"/>
              <a:t>Example:</a:t>
            </a:r>
            <a:br>
              <a:rPr lang="en-US" sz="2000" dirty="0"/>
            </a:br>
            <a:r>
              <a:rPr lang="en-US" sz="2000" dirty="0"/>
              <a:t>Partner A: “4×4?”</a:t>
            </a:r>
            <a:br>
              <a:rPr lang="en-US" sz="2000" dirty="0"/>
            </a:br>
            <a:r>
              <a:rPr lang="en-US" sz="2000" dirty="0"/>
              <a:t>Partner B: “16!”</a:t>
            </a:r>
          </a:p>
          <a:p>
            <a:br>
              <a:rPr lang="en-US" sz="2000" dirty="0"/>
            </a:br>
            <a:r>
              <a:rPr lang="en-US" sz="2000" dirty="0"/>
              <a:t>Then swap.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5F756F5-643A-5725-1FEB-B1F0A5D0F78B}"/>
              </a:ext>
            </a:extLst>
          </p:cNvPr>
          <p:cNvSpPr txBox="1"/>
          <p:nvPr/>
        </p:nvSpPr>
        <p:spPr>
          <a:xfrm>
            <a:off x="4685641" y="2574722"/>
            <a:ext cx="4572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/>
              <a:t>“Missing Number Challenge”</a:t>
            </a:r>
          </a:p>
          <a:p>
            <a:pPr>
              <a:buNone/>
            </a:pPr>
            <a:r>
              <a:rPr lang="en-US" sz="2000" dirty="0"/>
              <a:t>Partner A gives the </a:t>
            </a:r>
            <a:r>
              <a:rPr lang="en-US" sz="2000" i="1" dirty="0"/>
              <a:t>answer</a:t>
            </a:r>
            <a:r>
              <a:rPr lang="en-US" sz="2000" dirty="0"/>
              <a:t>, </a:t>
            </a:r>
          </a:p>
          <a:p>
            <a:pPr>
              <a:buNone/>
            </a:pPr>
            <a:r>
              <a:rPr lang="en-US" sz="2000" dirty="0"/>
              <a:t>Partner B says the fact.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Example:</a:t>
            </a:r>
            <a:br>
              <a:rPr lang="en-US" sz="2000" dirty="0"/>
            </a:br>
            <a:r>
              <a:rPr lang="en-US" sz="2000" dirty="0"/>
              <a:t>A: “32.”</a:t>
            </a:r>
            <a:br>
              <a:rPr lang="en-US" sz="2000" dirty="0"/>
            </a:br>
            <a:r>
              <a:rPr lang="en-US" sz="2000" dirty="0"/>
              <a:t>B: “That’s 8×4”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Then swap.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2834962-4974-1241-5D4C-1F5ECEC5F1E2}"/>
              </a:ext>
            </a:extLst>
          </p:cNvPr>
          <p:cNvSpPr/>
          <p:nvPr/>
        </p:nvSpPr>
        <p:spPr>
          <a:xfrm>
            <a:off x="1047368" y="1007571"/>
            <a:ext cx="68045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Focus on the x4 tables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11982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36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4s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93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87" name="Table 86">
            <a:extLst>
              <a:ext uri="{FF2B5EF4-FFF2-40B4-BE49-F238E27FC236}">
                <a16:creationId xmlns:a16="http://schemas.microsoft.com/office/drawing/2014/main" id="{C355FCE1-5654-DBFC-AE33-80E9786FA1D9}"/>
              </a:ext>
            </a:extLst>
          </p:cNvPr>
          <p:cNvGraphicFramePr>
            <a:graphicFrameLocks noGrp="1"/>
          </p:cNvGraphicFramePr>
          <p:nvPr/>
        </p:nvGraphicFramePr>
        <p:xfrm>
          <a:off x="1083230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88" name="TextBox 87">
            <a:extLst>
              <a:ext uri="{FF2B5EF4-FFF2-40B4-BE49-F238E27FC236}">
                <a16:creationId xmlns:a16="http://schemas.microsoft.com/office/drawing/2014/main" id="{241189F8-BD3A-C47A-A362-2A449139D725}"/>
              </a:ext>
            </a:extLst>
          </p:cNvPr>
          <p:cNvSpPr txBox="1"/>
          <p:nvPr/>
        </p:nvSpPr>
        <p:spPr>
          <a:xfrm>
            <a:off x="113238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A3B30D6-CBFF-EEE2-AF94-B2E90893D613}"/>
              </a:ext>
            </a:extLst>
          </p:cNvPr>
          <p:cNvSpPr txBox="1"/>
          <p:nvPr/>
        </p:nvSpPr>
        <p:spPr>
          <a:xfrm>
            <a:off x="410101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DC87791-34D2-5738-B16D-05AA6ADAE47A}"/>
              </a:ext>
            </a:extLst>
          </p:cNvPr>
          <p:cNvSpPr txBox="1"/>
          <p:nvPr/>
        </p:nvSpPr>
        <p:spPr>
          <a:xfrm>
            <a:off x="187454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62E1043-513E-379F-A6F4-1B52F521E8AD}"/>
              </a:ext>
            </a:extLst>
          </p:cNvPr>
          <p:cNvSpPr txBox="1"/>
          <p:nvPr/>
        </p:nvSpPr>
        <p:spPr>
          <a:xfrm>
            <a:off x="335886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B4D42D-75A1-F510-D17C-E191C3A82470}"/>
              </a:ext>
            </a:extLst>
          </p:cNvPr>
          <p:cNvSpPr txBox="1"/>
          <p:nvPr/>
        </p:nvSpPr>
        <p:spPr>
          <a:xfrm>
            <a:off x="261670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290B527-21F1-5BFF-6001-382A7D9C1FCA}"/>
              </a:ext>
            </a:extLst>
          </p:cNvPr>
          <p:cNvSpPr txBox="1"/>
          <p:nvPr/>
        </p:nvSpPr>
        <p:spPr>
          <a:xfrm>
            <a:off x="484317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05A79BD-0597-0D7D-B27F-A8CB149885F1}"/>
              </a:ext>
            </a:extLst>
          </p:cNvPr>
          <p:cNvSpPr txBox="1"/>
          <p:nvPr/>
        </p:nvSpPr>
        <p:spPr>
          <a:xfrm>
            <a:off x="558533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28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BB84BC2-9B0F-21A8-A39F-7AFBE2371F45}"/>
              </a:ext>
            </a:extLst>
          </p:cNvPr>
          <p:cNvSpPr txBox="1"/>
          <p:nvPr/>
        </p:nvSpPr>
        <p:spPr>
          <a:xfrm>
            <a:off x="632749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46810EA-8827-14B9-D6A9-E3DC10FE911D}"/>
              </a:ext>
            </a:extLst>
          </p:cNvPr>
          <p:cNvSpPr txBox="1"/>
          <p:nvPr/>
        </p:nvSpPr>
        <p:spPr>
          <a:xfrm>
            <a:off x="706965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36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3045DA7-4A50-58D9-90B4-AC8B653D54D6}"/>
              </a:ext>
            </a:extLst>
          </p:cNvPr>
          <p:cNvSpPr txBox="1"/>
          <p:nvPr/>
        </p:nvSpPr>
        <p:spPr>
          <a:xfrm>
            <a:off x="7782011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FB0D64F-210B-3E82-4BBB-77B729020F59}"/>
              </a:ext>
            </a:extLst>
          </p:cNvPr>
          <p:cNvGrpSpPr/>
          <p:nvPr/>
        </p:nvGrpSpPr>
        <p:grpSpPr>
          <a:xfrm flipH="1">
            <a:off x="1400058" y="1796813"/>
            <a:ext cx="829559" cy="1029273"/>
            <a:chOff x="2870600" y="17176"/>
            <a:chExt cx="829559" cy="1029273"/>
          </a:xfrm>
        </p:grpSpPr>
        <p:sp>
          <p:nvSpPr>
            <p:cNvPr id="99" name="Arrow: Curved Down 98">
              <a:extLst>
                <a:ext uri="{FF2B5EF4-FFF2-40B4-BE49-F238E27FC236}">
                  <a16:creationId xmlns:a16="http://schemas.microsoft.com/office/drawing/2014/main" id="{F06BEABD-7A30-C237-8BAB-BCFD2F0D555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89B7CEC-FA63-6AB0-6FCC-4ED0717D45C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C5EFDFE-85D1-2916-65E3-1276A3F9C5EF}"/>
              </a:ext>
            </a:extLst>
          </p:cNvPr>
          <p:cNvGrpSpPr/>
          <p:nvPr/>
        </p:nvGrpSpPr>
        <p:grpSpPr>
          <a:xfrm flipH="1">
            <a:off x="2158222" y="1796813"/>
            <a:ext cx="829559" cy="1029273"/>
            <a:chOff x="2870600" y="17176"/>
            <a:chExt cx="829559" cy="1029273"/>
          </a:xfrm>
        </p:grpSpPr>
        <p:sp>
          <p:nvSpPr>
            <p:cNvPr id="102" name="Arrow: Curved Down 101">
              <a:extLst>
                <a:ext uri="{FF2B5EF4-FFF2-40B4-BE49-F238E27FC236}">
                  <a16:creationId xmlns:a16="http://schemas.microsoft.com/office/drawing/2014/main" id="{7E992E89-5522-5D33-37D0-0B22D193D13F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5BDD708-47D2-C1CD-D34A-B0632DD897A0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0BF23BB-08D3-49C2-1215-E9EBCA6F5284}"/>
              </a:ext>
            </a:extLst>
          </p:cNvPr>
          <p:cNvGrpSpPr/>
          <p:nvPr/>
        </p:nvGrpSpPr>
        <p:grpSpPr>
          <a:xfrm flipH="1">
            <a:off x="2916386" y="1796813"/>
            <a:ext cx="829559" cy="1029273"/>
            <a:chOff x="2870600" y="17176"/>
            <a:chExt cx="829559" cy="1029273"/>
          </a:xfrm>
        </p:grpSpPr>
        <p:sp>
          <p:nvSpPr>
            <p:cNvPr id="105" name="Arrow: Curved Down 104">
              <a:extLst>
                <a:ext uri="{FF2B5EF4-FFF2-40B4-BE49-F238E27FC236}">
                  <a16:creationId xmlns:a16="http://schemas.microsoft.com/office/drawing/2014/main" id="{61CDDB8D-D251-DD4B-883E-94E80668A32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0440AE7-B33C-DF22-6114-E4721EE7BE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0BA1049-22B5-7881-B187-1BFC54E2760D}"/>
              </a:ext>
            </a:extLst>
          </p:cNvPr>
          <p:cNvGrpSpPr/>
          <p:nvPr/>
        </p:nvGrpSpPr>
        <p:grpSpPr>
          <a:xfrm flipH="1">
            <a:off x="5190878" y="1796813"/>
            <a:ext cx="829559" cy="1029273"/>
            <a:chOff x="2870600" y="17176"/>
            <a:chExt cx="829559" cy="1029273"/>
          </a:xfrm>
        </p:grpSpPr>
        <p:sp>
          <p:nvSpPr>
            <p:cNvPr id="108" name="Arrow: Curved Down 107">
              <a:extLst>
                <a:ext uri="{FF2B5EF4-FFF2-40B4-BE49-F238E27FC236}">
                  <a16:creationId xmlns:a16="http://schemas.microsoft.com/office/drawing/2014/main" id="{09CD1FCA-856C-4240-CDBF-86D803FE43E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7A183E9-8458-3435-F0AE-009189640B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7F843FE-5CEF-E67B-6672-AB7A7570D746}"/>
              </a:ext>
            </a:extLst>
          </p:cNvPr>
          <p:cNvGrpSpPr/>
          <p:nvPr/>
        </p:nvGrpSpPr>
        <p:grpSpPr>
          <a:xfrm flipH="1">
            <a:off x="3674550" y="1796813"/>
            <a:ext cx="829559" cy="1029273"/>
            <a:chOff x="2870600" y="17176"/>
            <a:chExt cx="829559" cy="1029273"/>
          </a:xfrm>
        </p:grpSpPr>
        <p:sp>
          <p:nvSpPr>
            <p:cNvPr id="111" name="Arrow: Curved Down 110">
              <a:extLst>
                <a:ext uri="{FF2B5EF4-FFF2-40B4-BE49-F238E27FC236}">
                  <a16:creationId xmlns:a16="http://schemas.microsoft.com/office/drawing/2014/main" id="{5BA7B5EE-0EC2-349B-DEB2-8F8FEEE1FA6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FAC662A-908E-EF13-F69A-C96E03A1DE8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6B7EEFC-36DD-DCC0-3EBF-733288614F74}"/>
              </a:ext>
            </a:extLst>
          </p:cNvPr>
          <p:cNvGrpSpPr/>
          <p:nvPr/>
        </p:nvGrpSpPr>
        <p:grpSpPr>
          <a:xfrm flipH="1">
            <a:off x="4432714" y="1796813"/>
            <a:ext cx="829559" cy="1029273"/>
            <a:chOff x="2870600" y="17176"/>
            <a:chExt cx="829559" cy="1029273"/>
          </a:xfrm>
        </p:grpSpPr>
        <p:sp>
          <p:nvSpPr>
            <p:cNvPr id="114" name="Arrow: Curved Down 113">
              <a:extLst>
                <a:ext uri="{FF2B5EF4-FFF2-40B4-BE49-F238E27FC236}">
                  <a16:creationId xmlns:a16="http://schemas.microsoft.com/office/drawing/2014/main" id="{030F9289-E6B0-5A1B-178B-AC1DD390E70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9E9D76D-EF4B-C741-09AB-24684BF3590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EE31E4A-76DF-35DA-567C-6DCB508E3996}"/>
              </a:ext>
            </a:extLst>
          </p:cNvPr>
          <p:cNvGrpSpPr/>
          <p:nvPr/>
        </p:nvGrpSpPr>
        <p:grpSpPr>
          <a:xfrm flipH="1">
            <a:off x="5949042" y="1796813"/>
            <a:ext cx="829559" cy="1029273"/>
            <a:chOff x="2870600" y="17176"/>
            <a:chExt cx="829559" cy="1029273"/>
          </a:xfrm>
        </p:grpSpPr>
        <p:sp>
          <p:nvSpPr>
            <p:cNvPr id="117" name="Arrow: Curved Down 116">
              <a:extLst>
                <a:ext uri="{FF2B5EF4-FFF2-40B4-BE49-F238E27FC236}">
                  <a16:creationId xmlns:a16="http://schemas.microsoft.com/office/drawing/2014/main" id="{F9FE92B8-1B2A-1019-4435-A5FC8297404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F71388F3-FC6A-338B-01D3-37662C4B492F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95F2384-EFC9-4857-9774-1C19FE7851D7}"/>
              </a:ext>
            </a:extLst>
          </p:cNvPr>
          <p:cNvGrpSpPr/>
          <p:nvPr/>
        </p:nvGrpSpPr>
        <p:grpSpPr>
          <a:xfrm flipH="1">
            <a:off x="6707206" y="1796813"/>
            <a:ext cx="829559" cy="1029273"/>
            <a:chOff x="2870600" y="17176"/>
            <a:chExt cx="829559" cy="1029273"/>
          </a:xfrm>
        </p:grpSpPr>
        <p:sp>
          <p:nvSpPr>
            <p:cNvPr id="120" name="Arrow: Curved Down 119">
              <a:extLst>
                <a:ext uri="{FF2B5EF4-FFF2-40B4-BE49-F238E27FC236}">
                  <a16:creationId xmlns:a16="http://schemas.microsoft.com/office/drawing/2014/main" id="{9C8CE7B2-CE95-080F-F84D-E480F6213C7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4DDE64D8-9E65-43F7-E235-A0C6D04D426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FA2681A-9454-73E4-DAD0-540337658189}"/>
              </a:ext>
            </a:extLst>
          </p:cNvPr>
          <p:cNvGrpSpPr/>
          <p:nvPr/>
        </p:nvGrpSpPr>
        <p:grpSpPr>
          <a:xfrm flipH="1">
            <a:off x="7465368" y="1796813"/>
            <a:ext cx="829559" cy="1029273"/>
            <a:chOff x="2870600" y="17176"/>
            <a:chExt cx="829559" cy="1029273"/>
          </a:xfrm>
        </p:grpSpPr>
        <p:sp>
          <p:nvSpPr>
            <p:cNvPr id="123" name="Arrow: Curved Down 122">
              <a:extLst>
                <a:ext uri="{FF2B5EF4-FFF2-40B4-BE49-F238E27FC236}">
                  <a16:creationId xmlns:a16="http://schemas.microsoft.com/office/drawing/2014/main" id="{4345C651-2584-B0C6-A9F1-6B06091E4C15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04BC6937-7873-7744-BC17-3E326FCFCFA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1DB69D5-E5C6-6B42-D747-BDDF6FEE2722}"/>
              </a:ext>
            </a:extLst>
          </p:cNvPr>
          <p:cNvSpPr/>
          <p:nvPr/>
        </p:nvSpPr>
        <p:spPr>
          <a:xfrm>
            <a:off x="901072" y="4090227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4s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31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1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BD7F61-54AE-D667-7068-950E50601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89FDB253-1793-D02D-B3F7-A326108EA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9" y="1682249"/>
            <a:ext cx="1710812" cy="1880948"/>
          </a:xfrm>
          <a:prstGeom prst="rect">
            <a:avLst/>
          </a:prstGeom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9F9D62C2-1796-2140-3869-5E2E15B924BC}"/>
              </a:ext>
            </a:extLst>
          </p:cNvPr>
          <p:cNvSpPr/>
          <p:nvPr/>
        </p:nvSpPr>
        <p:spPr>
          <a:xfrm>
            <a:off x="1966449" y="1547859"/>
            <a:ext cx="6971072" cy="1880948"/>
          </a:xfrm>
          <a:prstGeom prst="wedgeRoundRectCallout">
            <a:avLst>
              <a:gd name="adj1" fmla="val -62582"/>
              <a:gd name="adj2" fmla="val 1863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570A16A-CA01-6201-5831-14BE75E62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1BE2B8-8BE5-5058-F3C7-62A00BA276F0}"/>
              </a:ext>
            </a:extLst>
          </p:cNvPr>
          <p:cNvSpPr txBox="1"/>
          <p:nvPr/>
        </p:nvSpPr>
        <p:spPr>
          <a:xfrm>
            <a:off x="1553495" y="1619146"/>
            <a:ext cx="78264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Multiplying a number by 4 is the same as </a:t>
            </a:r>
            <a:r>
              <a:rPr lang="en-US" sz="4000" b="1" dirty="0"/>
              <a:t>doubling</a:t>
            </a:r>
            <a:r>
              <a:rPr lang="en-US" sz="4000" dirty="0"/>
              <a:t> and </a:t>
            </a:r>
            <a:r>
              <a:rPr lang="en-US" sz="4000" b="1" dirty="0"/>
              <a:t>doubling again.</a:t>
            </a:r>
            <a:endParaRPr lang="en-GB" sz="4000" b="1" dirty="0"/>
          </a:p>
        </p:txBody>
      </p:sp>
      <p:pic>
        <p:nvPicPr>
          <p:cNvPr id="16" name="Picture 15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0F2CD2C7-08E1-63A7-2B10-D592373A9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77D236D-3B5A-F0CA-9538-1A71BCA8BB93}"/>
              </a:ext>
            </a:extLst>
          </p:cNvPr>
          <p:cNvSpPr txBox="1"/>
          <p:nvPr/>
        </p:nvSpPr>
        <p:spPr>
          <a:xfrm>
            <a:off x="1111043" y="14848"/>
            <a:ext cx="78264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/>
              <a:t>True or False</a:t>
            </a:r>
            <a:endParaRPr lang="en-GB" sz="540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C96B51-E82C-ADEE-1872-81D48593312D}"/>
              </a:ext>
            </a:extLst>
          </p:cNvPr>
          <p:cNvSpPr txBox="1"/>
          <p:nvPr/>
        </p:nvSpPr>
        <p:spPr>
          <a:xfrm>
            <a:off x="1111043" y="3922314"/>
            <a:ext cx="78264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</a:rPr>
              <a:t>True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8049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D3E2CF-5152-68B9-F6D2-C42019CABA92}"/>
              </a:ext>
            </a:extLst>
          </p:cNvPr>
          <p:cNvSpPr/>
          <p:nvPr/>
        </p:nvSpPr>
        <p:spPr>
          <a:xfrm>
            <a:off x="2573041" y="4262816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389F5-0857-909A-F421-FB58AAD9F783}"/>
              </a:ext>
            </a:extLst>
          </p:cNvPr>
          <p:cNvSpPr/>
          <p:nvPr/>
        </p:nvSpPr>
        <p:spPr>
          <a:xfrm>
            <a:off x="2592698" y="3438345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4AF9D-53B9-E247-6B9D-B87860A519D6}"/>
              </a:ext>
            </a:extLst>
          </p:cNvPr>
          <p:cNvSpPr txBox="1"/>
          <p:nvPr/>
        </p:nvSpPr>
        <p:spPr>
          <a:xfrm>
            <a:off x="4331686" y="4213099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3B063-D63A-1EBC-C27F-7241CE897806}"/>
              </a:ext>
            </a:extLst>
          </p:cNvPr>
          <p:cNvSpPr txBox="1"/>
          <p:nvPr/>
        </p:nvSpPr>
        <p:spPr>
          <a:xfrm>
            <a:off x="4306521" y="339297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846F4-2E9B-0121-67FA-5EEEA536BA54}"/>
              </a:ext>
            </a:extLst>
          </p:cNvPr>
          <p:cNvSpPr/>
          <p:nvPr/>
        </p:nvSpPr>
        <p:spPr>
          <a:xfrm>
            <a:off x="2611700" y="508728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/>
              <p:nvPr/>
            </p:nvSpPr>
            <p:spPr>
              <a:xfrm>
                <a:off x="2944930" y="5860803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860803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DD6DBF1-2984-DDDB-47C5-878FF533BB2E}"/>
              </a:ext>
            </a:extLst>
          </p:cNvPr>
          <p:cNvSpPr txBox="1"/>
          <p:nvPr/>
        </p:nvSpPr>
        <p:spPr>
          <a:xfrm>
            <a:off x="4566965" y="586520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DE0485-CDAE-B68D-393C-3AD4FE27ECE4}"/>
              </a:ext>
            </a:extLst>
          </p:cNvPr>
          <p:cNvSpPr txBox="1"/>
          <p:nvPr/>
        </p:nvSpPr>
        <p:spPr>
          <a:xfrm>
            <a:off x="3180231" y="586520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3933CC-6E55-4298-856C-FB38F67F724E}"/>
              </a:ext>
            </a:extLst>
          </p:cNvPr>
          <p:cNvSpPr txBox="1"/>
          <p:nvPr/>
        </p:nvSpPr>
        <p:spPr>
          <a:xfrm>
            <a:off x="5845690" y="5848273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625E8D-048B-ABA0-6E3E-D4A2625A9F7B}"/>
              </a:ext>
            </a:extLst>
          </p:cNvPr>
          <p:cNvSpPr txBox="1"/>
          <p:nvPr/>
        </p:nvSpPr>
        <p:spPr>
          <a:xfrm>
            <a:off x="4261031" y="500141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A22DBD-5A6A-7041-8663-D1EA52841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054" y="-314782"/>
            <a:ext cx="1578154" cy="2367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A60635-F04A-3B57-5F49-4FB6FC38E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846" y="-314782"/>
            <a:ext cx="1578154" cy="2367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04920E-BFAE-0608-241F-736F6497C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638" y="-314782"/>
            <a:ext cx="1578154" cy="2367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7D8FD-5490-9702-0900-71025DE73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431" y="-314782"/>
            <a:ext cx="1578154" cy="23672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D85517-528D-0D71-85E8-32BDECF4D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054" y="1072378"/>
            <a:ext cx="1578154" cy="23672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B0E66A-A42F-988B-06E2-205FC4ED2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846" y="1072378"/>
            <a:ext cx="1578154" cy="23672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42D314-9D3D-705D-0EE2-9628684A8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638" y="1072378"/>
            <a:ext cx="1578154" cy="23672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3827DB-308B-BE0E-4020-DDE1AB781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431" y="1072378"/>
            <a:ext cx="1578154" cy="236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5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9" grpId="0"/>
      <p:bldP spid="30" grpId="0"/>
      <p:bldP spid="31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C8BE5F-7381-C065-1B93-3224DEC9A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54E7904-0ADD-77D0-68DA-D1A4506E9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3FE4E9-4557-3FB0-BF4B-7BD6744C6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25EDBB11-398A-3993-C843-4FCFDE01531B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5717513-FE2E-93F8-E25A-0805EEAD7C5E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DF66552-130C-3DFE-4BD0-8AE6AE0F9F3D}"/>
              </a:ext>
            </a:extLst>
          </p:cNvPr>
          <p:cNvSpPr txBox="1"/>
          <p:nvPr/>
        </p:nvSpPr>
        <p:spPr>
          <a:xfrm>
            <a:off x="4331686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2EB0B05-F59E-95FD-0D6A-00DC63216608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412087D-0775-5B8F-8B77-748FE541E5E6}"/>
              </a:ext>
            </a:extLst>
          </p:cNvPr>
          <p:cNvSpPr/>
          <p:nvPr/>
        </p:nvSpPr>
        <p:spPr>
          <a:xfrm>
            <a:off x="2611700" y="461701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/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210BAAC1-89AE-90D1-4D60-5CE75175903D}"/>
              </a:ext>
            </a:extLst>
          </p:cNvPr>
          <p:cNvSpPr txBox="1"/>
          <p:nvPr/>
        </p:nvSpPr>
        <p:spPr>
          <a:xfrm>
            <a:off x="4566965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1264A9C-D8EC-8B48-268E-DAE1B671E2E6}"/>
              </a:ext>
            </a:extLst>
          </p:cNvPr>
          <p:cNvSpPr txBox="1"/>
          <p:nvPr/>
        </p:nvSpPr>
        <p:spPr>
          <a:xfrm>
            <a:off x="3180231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886E62-D486-7B39-41A5-2049EC4E2161}"/>
              </a:ext>
            </a:extLst>
          </p:cNvPr>
          <p:cNvSpPr txBox="1"/>
          <p:nvPr/>
        </p:nvSpPr>
        <p:spPr>
          <a:xfrm>
            <a:off x="5845690" y="5378005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EA418D-0253-2423-4020-301387701158}"/>
              </a:ext>
            </a:extLst>
          </p:cNvPr>
          <p:cNvSpPr txBox="1"/>
          <p:nvPr/>
        </p:nvSpPr>
        <p:spPr>
          <a:xfrm>
            <a:off x="4261031" y="4531150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5AF3A2-A7D1-8E55-4F28-5950B3BC2B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3470" y="-179991"/>
            <a:ext cx="1837042" cy="27555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BB1DC-02C5-A08F-2770-6FF0B070B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4401" y="-179991"/>
            <a:ext cx="1837042" cy="2755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430069-D462-8A50-AF06-4649B15312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332" y="-179991"/>
            <a:ext cx="1837042" cy="2755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6F4957-D3E2-AB88-E7EF-104EABE38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264" y="-179991"/>
            <a:ext cx="1837042" cy="27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7" grpId="0"/>
      <p:bldP spid="68" grpId="0"/>
      <p:bldP spid="69" grpId="0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98EBFC-84BD-736A-4BD4-173DB2647576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8 x 4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3A3794-842C-88C5-5A48-31C16A1B3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13D929-D144-511E-2B59-75057D75173C}"/>
              </a:ext>
            </a:extLst>
          </p:cNvPr>
          <p:cNvSpPr/>
          <p:nvPr/>
        </p:nvSpPr>
        <p:spPr>
          <a:xfrm>
            <a:off x="827314" y="5911020"/>
            <a:ext cx="743304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do you prefer – why?</a:t>
            </a:r>
          </a:p>
        </p:txBody>
      </p:sp>
      <p:pic>
        <p:nvPicPr>
          <p:cNvPr id="24" name="Picture 23" descr="Cartoon a cartoon of a child wearing a person hat&#10;&#10;AI-generated content may be incorrect.">
            <a:extLst>
              <a:ext uri="{FF2B5EF4-FFF2-40B4-BE49-F238E27FC236}">
                <a16:creationId xmlns:a16="http://schemas.microsoft.com/office/drawing/2014/main" id="{12FA259C-5304-FADD-3AB7-116841B21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71" y="1663714"/>
            <a:ext cx="1765286" cy="17652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29510C6-6AE5-8A6C-A8A2-72322752ABCD}"/>
              </a:ext>
            </a:extLst>
          </p:cNvPr>
          <p:cNvSpPr/>
          <p:nvPr/>
        </p:nvSpPr>
        <p:spPr>
          <a:xfrm>
            <a:off x="3030822" y="4455442"/>
            <a:ext cx="5647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8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C364B4-E718-F6AB-4D7F-4970232EC080}"/>
              </a:ext>
            </a:extLst>
          </p:cNvPr>
          <p:cNvGrpSpPr/>
          <p:nvPr/>
        </p:nvGrpSpPr>
        <p:grpSpPr>
          <a:xfrm>
            <a:off x="3865615" y="4455442"/>
            <a:ext cx="1762045" cy="400110"/>
            <a:chOff x="1893312" y="2870438"/>
            <a:chExt cx="1762045" cy="40011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4FAD577-DEA9-28BC-B37C-E9F2A950E498}"/>
                </a:ext>
              </a:extLst>
            </p:cNvPr>
            <p:cNvCxnSpPr/>
            <p:nvPr/>
          </p:nvCxnSpPr>
          <p:spPr>
            <a:xfrm>
              <a:off x="1893312" y="3244928"/>
              <a:ext cx="1012098" cy="1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2733AB-86BE-FBD4-2734-D50F65F05F44}"/>
                </a:ext>
              </a:extLst>
            </p:cNvPr>
            <p:cNvSpPr txBox="1"/>
            <p:nvPr/>
          </p:nvSpPr>
          <p:spPr>
            <a:xfrm>
              <a:off x="1917997" y="2870438"/>
              <a:ext cx="1737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double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38581D-24F0-5A8C-0742-EE4E640D7926}"/>
              </a:ext>
            </a:extLst>
          </p:cNvPr>
          <p:cNvGrpSpPr/>
          <p:nvPr/>
        </p:nvGrpSpPr>
        <p:grpSpPr>
          <a:xfrm>
            <a:off x="6527757" y="4455442"/>
            <a:ext cx="1762045" cy="400110"/>
            <a:chOff x="1893312" y="2870438"/>
            <a:chExt cx="1762045" cy="400110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A65BB67-45DB-487F-0C23-2AE6151C17F2}"/>
                </a:ext>
              </a:extLst>
            </p:cNvPr>
            <p:cNvCxnSpPr/>
            <p:nvPr/>
          </p:nvCxnSpPr>
          <p:spPr>
            <a:xfrm>
              <a:off x="1893312" y="3244928"/>
              <a:ext cx="1012098" cy="1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40B3B6A-F4F4-E061-7513-BE924E5A946C}"/>
                </a:ext>
              </a:extLst>
            </p:cNvPr>
            <p:cNvSpPr txBox="1"/>
            <p:nvPr/>
          </p:nvSpPr>
          <p:spPr>
            <a:xfrm>
              <a:off x="1917997" y="2870438"/>
              <a:ext cx="1737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double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B7B9EB8C-0852-B65E-A029-CFECFE20A2B1}"/>
              </a:ext>
            </a:extLst>
          </p:cNvPr>
          <p:cNvSpPr/>
          <p:nvPr/>
        </p:nvSpPr>
        <p:spPr>
          <a:xfrm>
            <a:off x="5370595" y="4455442"/>
            <a:ext cx="636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EB51BC-4833-80FE-1A45-55B5B5A8AFBA}"/>
              </a:ext>
            </a:extLst>
          </p:cNvPr>
          <p:cNvSpPr/>
          <p:nvPr/>
        </p:nvSpPr>
        <p:spPr>
          <a:xfrm>
            <a:off x="7868004" y="4455442"/>
            <a:ext cx="636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8689B94E-D23F-E793-F863-390A931B2969}"/>
              </a:ext>
            </a:extLst>
          </p:cNvPr>
          <p:cNvSpPr/>
          <p:nvPr/>
        </p:nvSpPr>
        <p:spPr>
          <a:xfrm>
            <a:off x="2806718" y="3599442"/>
            <a:ext cx="6012778" cy="1950379"/>
          </a:xfrm>
          <a:prstGeom prst="wedgeRoundRectCallout">
            <a:avLst>
              <a:gd name="adj1" fmla="val -66628"/>
              <a:gd name="adj2" fmla="val 2760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Alice: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use the double, then double again strategy. 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272C96C-4B87-4543-476C-8A5A08C2C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61" y="3874150"/>
            <a:ext cx="1914304" cy="191430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66EEC7-31E3-9461-4B25-3FBF80EA18A6}"/>
              </a:ext>
            </a:extLst>
          </p:cNvPr>
          <p:cNvCxnSpPr>
            <a:cxnSpLocks/>
            <a:endCxn id="31" idx="0"/>
          </p:cNvCxnSpPr>
          <p:nvPr/>
        </p:nvCxnSpPr>
        <p:spPr>
          <a:xfrm flipV="1">
            <a:off x="3132875" y="2654028"/>
            <a:ext cx="5250551" cy="1753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3BCE6960-A98F-9D32-C04C-7610AED5A88F}"/>
              </a:ext>
            </a:extLst>
          </p:cNvPr>
          <p:cNvSpPr/>
          <p:nvPr/>
        </p:nvSpPr>
        <p:spPr>
          <a:xfrm flipH="1">
            <a:off x="3141950" y="2160171"/>
            <a:ext cx="1256035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6A8FF0-AEBA-115A-AC46-53C5FB392F8D}"/>
              </a:ext>
            </a:extLst>
          </p:cNvPr>
          <p:cNvSpPr txBox="1"/>
          <p:nvPr/>
        </p:nvSpPr>
        <p:spPr>
          <a:xfrm>
            <a:off x="3051640" y="2657851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B79DC7-8941-CF50-9CFE-8DD03C1CF6B5}"/>
              </a:ext>
            </a:extLst>
          </p:cNvPr>
          <p:cNvSpPr txBox="1"/>
          <p:nvPr/>
        </p:nvSpPr>
        <p:spPr>
          <a:xfrm>
            <a:off x="4232213" y="2657851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</a:t>
            </a:r>
            <a:endParaRPr lang="en-GB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6F926C-1FB3-0A78-9758-EFCBBAE76A7D}"/>
              </a:ext>
            </a:extLst>
          </p:cNvPr>
          <p:cNvSpPr txBox="1"/>
          <p:nvPr/>
        </p:nvSpPr>
        <p:spPr>
          <a:xfrm>
            <a:off x="5412786" y="2657851"/>
            <a:ext cx="501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16</a:t>
            </a:r>
            <a:endParaRPr lang="en-GB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B9266D-2B17-A5EB-D63F-FDCCC1A198E1}"/>
              </a:ext>
            </a:extLst>
          </p:cNvPr>
          <p:cNvSpPr txBox="1"/>
          <p:nvPr/>
        </p:nvSpPr>
        <p:spPr>
          <a:xfrm>
            <a:off x="6702288" y="2657851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24</a:t>
            </a:r>
            <a:endParaRPr lang="en-GB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8D967C-A0D2-BC58-78AF-EAE2A27B6103}"/>
              </a:ext>
            </a:extLst>
          </p:cNvPr>
          <p:cNvSpPr txBox="1"/>
          <p:nvPr/>
        </p:nvSpPr>
        <p:spPr>
          <a:xfrm>
            <a:off x="3566746" y="1703835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98B2C-7ED1-86F5-2D86-13D38CCD7627}"/>
              </a:ext>
            </a:extLst>
          </p:cNvPr>
          <p:cNvSpPr txBox="1"/>
          <p:nvPr/>
        </p:nvSpPr>
        <p:spPr>
          <a:xfrm>
            <a:off x="4776994" y="1703835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D1E8C4-D9DB-3569-1210-1F192B8B3CBE}"/>
              </a:ext>
            </a:extLst>
          </p:cNvPr>
          <p:cNvSpPr txBox="1"/>
          <p:nvPr/>
        </p:nvSpPr>
        <p:spPr>
          <a:xfrm>
            <a:off x="5987241" y="1703835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BA85A2A4-9C82-A651-6CC0-EB1C1CC56505}"/>
              </a:ext>
            </a:extLst>
          </p:cNvPr>
          <p:cNvSpPr/>
          <p:nvPr/>
        </p:nvSpPr>
        <p:spPr>
          <a:xfrm flipH="1">
            <a:off x="4394747" y="2160171"/>
            <a:ext cx="1256035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38496D3E-B5FE-25C7-FFDE-2F03084CDC35}"/>
              </a:ext>
            </a:extLst>
          </p:cNvPr>
          <p:cNvSpPr/>
          <p:nvPr/>
        </p:nvSpPr>
        <p:spPr>
          <a:xfrm flipH="1">
            <a:off x="5658594" y="2157854"/>
            <a:ext cx="1352613" cy="838201"/>
          </a:xfrm>
          <a:prstGeom prst="arc">
            <a:avLst>
              <a:gd name="adj1" fmla="val 10699874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C108E9-ECEE-15E4-47DB-34A8BC797B18}"/>
              </a:ext>
            </a:extLst>
          </p:cNvPr>
          <p:cNvSpPr txBox="1"/>
          <p:nvPr/>
        </p:nvSpPr>
        <p:spPr>
          <a:xfrm>
            <a:off x="8066695" y="2654028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32</a:t>
            </a:r>
            <a:endParaRPr lang="en-GB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5E525B-0E52-9FA9-F0DE-6760E6354A59}"/>
              </a:ext>
            </a:extLst>
          </p:cNvPr>
          <p:cNvSpPr txBox="1"/>
          <p:nvPr/>
        </p:nvSpPr>
        <p:spPr>
          <a:xfrm>
            <a:off x="7351648" y="1700012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3E8082BE-E9C0-7E02-2B4E-4421AE4AE77E}"/>
              </a:ext>
            </a:extLst>
          </p:cNvPr>
          <p:cNvSpPr/>
          <p:nvPr/>
        </p:nvSpPr>
        <p:spPr>
          <a:xfrm flipH="1">
            <a:off x="7023001" y="2154031"/>
            <a:ext cx="1352613" cy="838201"/>
          </a:xfrm>
          <a:prstGeom prst="arc">
            <a:avLst>
              <a:gd name="adj1" fmla="val 10699874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56BB9717-8197-B701-098C-F71184C38E29}"/>
              </a:ext>
            </a:extLst>
          </p:cNvPr>
          <p:cNvSpPr/>
          <p:nvPr/>
        </p:nvSpPr>
        <p:spPr>
          <a:xfrm>
            <a:off x="2751761" y="1455860"/>
            <a:ext cx="6012778" cy="1950379"/>
          </a:xfrm>
          <a:prstGeom prst="wedgeRoundRectCallout">
            <a:avLst>
              <a:gd name="adj1" fmla="val -65723"/>
              <a:gd name="adj2" fmla="val 1867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Jasmin: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8s, four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8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EDA1E017-832B-098D-C682-D435A2B0D197}"/>
              </a:ext>
            </a:extLst>
          </p:cNvPr>
          <p:cNvSpPr/>
          <p:nvPr/>
        </p:nvSpPr>
        <p:spPr>
          <a:xfrm>
            <a:off x="1169702" y="102738"/>
            <a:ext cx="68045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There are lots of different strategies for the ×4 table.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55A615-650B-E53B-FECE-054D8F674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61" y="1956748"/>
            <a:ext cx="808672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C56D2-B45A-BBED-8BFF-95F457378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193" y="3429000"/>
            <a:ext cx="437197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53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B1972C-E6F8-0C92-36A4-C93E87413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9A7077-A44C-7320-AE0C-9EA6EDA4A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9" y="3838265"/>
            <a:ext cx="1710812" cy="188094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D1D7FCE-83C9-58C7-9135-D418E5B95B28}"/>
              </a:ext>
            </a:extLst>
          </p:cNvPr>
          <p:cNvSpPr/>
          <p:nvPr/>
        </p:nvSpPr>
        <p:spPr>
          <a:xfrm>
            <a:off x="1848461" y="3716189"/>
            <a:ext cx="6971072" cy="1880948"/>
          </a:xfrm>
          <a:prstGeom prst="wedgeRoundRectCallout">
            <a:avLst>
              <a:gd name="adj1" fmla="val -62582"/>
              <a:gd name="adj2" fmla="val 1863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3C85BA9-E942-C846-2D62-4AE457689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2E7DBF3D-799E-A451-3721-FC5383499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F8A674-6E94-787F-EEB3-43E03B7DCC08}"/>
              </a:ext>
            </a:extLst>
          </p:cNvPr>
          <p:cNvSpPr/>
          <p:nvPr/>
        </p:nvSpPr>
        <p:spPr>
          <a:xfrm>
            <a:off x="1651483" y="156690"/>
            <a:ext cx="68045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Some ×4 facts can be tricky, so it is best to learn them off by heart.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1DD24C7-0A86-177C-A6ED-F7A6D6C6A3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5186" y="2381561"/>
          <a:ext cx="807720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8077072" imgH="638331" progId="Excel.Sheet.12">
                  <p:embed/>
                </p:oleObj>
              </mc:Choice>
              <mc:Fallback>
                <p:oleObj name="Worksheet" r:id="rId5" imgW="8077072" imgH="638331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1DD24C7-0A86-177C-A6ED-F7A6D6C6A3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5186" y="2381561"/>
                        <a:ext cx="8077200" cy="63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8BFF7E08-83B7-958B-103F-CA8B8953D0A8}"/>
              </a:ext>
            </a:extLst>
          </p:cNvPr>
          <p:cNvSpPr/>
          <p:nvPr/>
        </p:nvSpPr>
        <p:spPr>
          <a:xfrm>
            <a:off x="2014936" y="3994943"/>
            <a:ext cx="68045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Have you learnt these facts off by heart?</a:t>
            </a:r>
          </a:p>
        </p:txBody>
      </p:sp>
    </p:spTree>
    <p:extLst>
      <p:ext uri="{BB962C8B-B14F-4D97-AF65-F5344CB8AC3E}">
        <p14:creationId xmlns:p14="http://schemas.microsoft.com/office/powerpoint/2010/main" val="219554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1013</TotalTime>
  <Words>345</Words>
  <Application>Microsoft Office PowerPoint</Application>
  <PresentationFormat>On-screen Show (4:3)</PresentationFormat>
  <Paragraphs>106</Paragraphs>
  <Slides>10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Arial</vt:lpstr>
      <vt:lpstr>Calibri</vt:lpstr>
      <vt:lpstr>Cambria Math</vt:lpstr>
      <vt:lpstr>Comic Sans MS</vt:lpstr>
      <vt:lpstr>KG Primary Penmanship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68</cp:revision>
  <dcterms:created xsi:type="dcterms:W3CDTF">2013-01-27T09:14:16Z</dcterms:created>
  <dcterms:modified xsi:type="dcterms:W3CDTF">2026-01-20T15:02:32Z</dcterms:modified>
  <cp:category/>
</cp:coreProperties>
</file>