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90" r:id="rId3"/>
    <p:sldId id="291" r:id="rId4"/>
    <p:sldId id="284" r:id="rId5"/>
    <p:sldId id="29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10/02/2026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1012722" y="1118864"/>
            <a:ext cx="79247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Ordering Percentages &amp; Decimals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6" name="Picture 5" descr="A cartoon of a wizard hat&#10;&#10;AI-generated content may be incorrect.">
            <a:extLst>
              <a:ext uri="{FF2B5EF4-FFF2-40B4-BE49-F238E27FC236}">
                <a16:creationId xmlns:a16="http://schemas.microsoft.com/office/drawing/2014/main" id="{4C444983-E5A3-4DE6-79E4-30D5E97EC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4173" y="2899530"/>
            <a:ext cx="4718082" cy="395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B6BA459-630D-EB7A-DC44-44EB32307461}"/>
              </a:ext>
            </a:extLst>
          </p:cNvPr>
          <p:cNvSpPr/>
          <p:nvPr/>
        </p:nvSpPr>
        <p:spPr>
          <a:xfrm>
            <a:off x="1656124" y="95661"/>
            <a:ext cx="73494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dirty="0"/>
              <a:t>Put the following numbers in descending order.</a:t>
            </a:r>
          </a:p>
        </p:txBody>
      </p:sp>
      <p:pic>
        <p:nvPicPr>
          <p:cNvPr id="2" name="Picture 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E95199F1-F067-85F7-3B5E-6F9026CD8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D0065A3-5D8A-D268-8342-5A55E9D8C1A9}"/>
              </a:ext>
            </a:extLst>
          </p:cNvPr>
          <p:cNvGrpSpPr/>
          <p:nvPr/>
        </p:nvGrpSpPr>
        <p:grpSpPr>
          <a:xfrm>
            <a:off x="1731539" y="3651927"/>
            <a:ext cx="6349775" cy="536351"/>
            <a:chOff x="1731539" y="3651927"/>
            <a:chExt cx="6349775" cy="53635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40372D6-DC76-F388-1F7F-8DACB0450C1D}"/>
                </a:ext>
              </a:extLst>
            </p:cNvPr>
            <p:cNvSpPr txBox="1"/>
            <p:nvPr/>
          </p:nvSpPr>
          <p:spPr>
            <a:xfrm>
              <a:off x="3180167" y="3665058"/>
              <a:ext cx="16881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27%</a:t>
              </a:r>
              <a:endParaRPr lang="en-GB" sz="28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62F31E9-8846-8DA1-3363-E47F2A2F3DBA}"/>
                </a:ext>
              </a:extLst>
            </p:cNvPr>
            <p:cNvSpPr txBox="1"/>
            <p:nvPr/>
          </p:nvSpPr>
          <p:spPr>
            <a:xfrm>
              <a:off x="6873837" y="3665058"/>
              <a:ext cx="12074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45</a:t>
              </a:r>
              <a:r>
                <a:rPr lang="en-GB" sz="2800" b="0" dirty="0"/>
                <a:t>%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77CBCE6-893A-7CE9-37C7-4C59EB64447C}"/>
                </a:ext>
              </a:extLst>
            </p:cNvPr>
            <p:cNvSpPr txBox="1"/>
            <p:nvPr/>
          </p:nvSpPr>
          <p:spPr>
            <a:xfrm>
              <a:off x="1731539" y="3651927"/>
              <a:ext cx="11605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0.12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C96E593-5953-60EE-0867-B27C0F6D73B9}"/>
                </a:ext>
              </a:extLst>
            </p:cNvPr>
            <p:cNvSpPr txBox="1"/>
            <p:nvPr/>
          </p:nvSpPr>
          <p:spPr>
            <a:xfrm>
              <a:off x="5156334" y="3665058"/>
              <a:ext cx="11605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 0.9</a:t>
              </a:r>
            </a:p>
          </p:txBody>
        </p:sp>
      </p:grpSp>
      <p:pic>
        <p:nvPicPr>
          <p:cNvPr id="11" name="Picture 10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D4A0B852-6D38-5C66-6AFD-0EE974048B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9" y="1808196"/>
            <a:ext cx="1744160" cy="143647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2F5C2EB-11E6-15EC-901D-DE2201DFD1FF}"/>
              </a:ext>
            </a:extLst>
          </p:cNvPr>
          <p:cNvGrpSpPr/>
          <p:nvPr/>
        </p:nvGrpSpPr>
        <p:grpSpPr>
          <a:xfrm>
            <a:off x="1897526" y="1629321"/>
            <a:ext cx="6728898" cy="1160206"/>
            <a:chOff x="1923488" y="1700981"/>
            <a:chExt cx="6728898" cy="1160206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5B57CA64-9C72-24C1-773B-0FCD189E966A}"/>
                </a:ext>
              </a:extLst>
            </p:cNvPr>
            <p:cNvSpPr/>
            <p:nvPr/>
          </p:nvSpPr>
          <p:spPr>
            <a:xfrm>
              <a:off x="2154319" y="1700981"/>
              <a:ext cx="6353071" cy="1160206"/>
            </a:xfrm>
            <a:prstGeom prst="wedgeRoundRectCallout">
              <a:avLst>
                <a:gd name="adj1" fmla="val -69055"/>
                <a:gd name="adj2" fmla="val 12383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3B23074-AE89-990F-1FA4-A449352B37F7}"/>
                </a:ext>
              </a:extLst>
            </p:cNvPr>
            <p:cNvSpPr txBox="1"/>
            <p:nvPr/>
          </p:nvSpPr>
          <p:spPr>
            <a:xfrm>
              <a:off x="1923488" y="1808196"/>
              <a:ext cx="672889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</a:rPr>
                <a:t>First, I will convert the decimals into percentages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EE65AC8-1042-B885-9625-88E95587B299}"/>
              </a:ext>
            </a:extLst>
          </p:cNvPr>
          <p:cNvSpPr txBox="1"/>
          <p:nvPr/>
        </p:nvSpPr>
        <p:spPr>
          <a:xfrm>
            <a:off x="1790571" y="4730541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12%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10B611-4EFE-4E18-AB59-C3A019417BDB}"/>
              </a:ext>
            </a:extLst>
          </p:cNvPr>
          <p:cNvSpPr txBox="1"/>
          <p:nvPr/>
        </p:nvSpPr>
        <p:spPr>
          <a:xfrm>
            <a:off x="3500624" y="4730540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27%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FB5562-1DFF-1CD8-163C-B735CCC41433}"/>
              </a:ext>
            </a:extLst>
          </p:cNvPr>
          <p:cNvSpPr txBox="1"/>
          <p:nvPr/>
        </p:nvSpPr>
        <p:spPr>
          <a:xfrm>
            <a:off x="5210677" y="4730539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90%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53CAC3-9D39-C775-F5AA-667A22462EDA}"/>
              </a:ext>
            </a:extLst>
          </p:cNvPr>
          <p:cNvSpPr txBox="1"/>
          <p:nvPr/>
        </p:nvSpPr>
        <p:spPr>
          <a:xfrm>
            <a:off x="6920730" y="4730538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45%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A151F3A-2576-BEA5-1A2E-6E0BDA5C807D}"/>
              </a:ext>
            </a:extLst>
          </p:cNvPr>
          <p:cNvGrpSpPr/>
          <p:nvPr/>
        </p:nvGrpSpPr>
        <p:grpSpPr>
          <a:xfrm>
            <a:off x="1897526" y="1629321"/>
            <a:ext cx="6728898" cy="1160206"/>
            <a:chOff x="1923488" y="1700981"/>
            <a:chExt cx="6728898" cy="1160206"/>
          </a:xfrm>
        </p:grpSpPr>
        <p:sp>
          <p:nvSpPr>
            <p:cNvPr id="20" name="Speech Bubble: Rectangle with Corners Rounded 19">
              <a:extLst>
                <a:ext uri="{FF2B5EF4-FFF2-40B4-BE49-F238E27FC236}">
                  <a16:creationId xmlns:a16="http://schemas.microsoft.com/office/drawing/2014/main" id="{5D0D2F7A-63B9-1F60-F9FB-3CA6B54417D1}"/>
                </a:ext>
              </a:extLst>
            </p:cNvPr>
            <p:cNvSpPr/>
            <p:nvPr/>
          </p:nvSpPr>
          <p:spPr>
            <a:xfrm>
              <a:off x="2154319" y="1700981"/>
              <a:ext cx="6353071" cy="1160206"/>
            </a:xfrm>
            <a:prstGeom prst="wedgeRoundRectCallout">
              <a:avLst>
                <a:gd name="adj1" fmla="val -69055"/>
                <a:gd name="adj2" fmla="val 12383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EBEF3B4-2874-2FD1-9AFA-70379675F7F8}"/>
                </a:ext>
              </a:extLst>
            </p:cNvPr>
            <p:cNvSpPr txBox="1"/>
            <p:nvPr/>
          </p:nvSpPr>
          <p:spPr>
            <a:xfrm>
              <a:off x="1923488" y="1808196"/>
              <a:ext cx="672889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Next, I will order the percentages from the </a:t>
              </a:r>
              <a:r>
                <a:rPr lang="en-US" sz="2800" b="1" dirty="0"/>
                <a:t>largest</a:t>
              </a:r>
              <a:r>
                <a:rPr lang="en-US" sz="2800" dirty="0"/>
                <a:t> to the </a:t>
              </a:r>
              <a:r>
                <a:rPr lang="en-US" sz="2800" b="1" dirty="0"/>
                <a:t>smallest.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FA57C8E-561A-FDB1-BD3A-E7571DD9C123}"/>
              </a:ext>
            </a:extLst>
          </p:cNvPr>
          <p:cNvGrpSpPr/>
          <p:nvPr/>
        </p:nvGrpSpPr>
        <p:grpSpPr>
          <a:xfrm>
            <a:off x="1897526" y="1629321"/>
            <a:ext cx="6728898" cy="1160206"/>
            <a:chOff x="1923488" y="1700981"/>
            <a:chExt cx="6728898" cy="1160206"/>
          </a:xfrm>
        </p:grpSpPr>
        <p:sp>
          <p:nvSpPr>
            <p:cNvPr id="23" name="Speech Bubble: Rectangle with Corners Rounded 22">
              <a:extLst>
                <a:ext uri="{FF2B5EF4-FFF2-40B4-BE49-F238E27FC236}">
                  <a16:creationId xmlns:a16="http://schemas.microsoft.com/office/drawing/2014/main" id="{8B50B711-D1CF-C221-F3BA-04CA3CECA18F}"/>
                </a:ext>
              </a:extLst>
            </p:cNvPr>
            <p:cNvSpPr/>
            <p:nvPr/>
          </p:nvSpPr>
          <p:spPr>
            <a:xfrm>
              <a:off x="2154319" y="1700981"/>
              <a:ext cx="6353071" cy="1160206"/>
            </a:xfrm>
            <a:prstGeom prst="wedgeRoundRectCallout">
              <a:avLst>
                <a:gd name="adj1" fmla="val -69055"/>
                <a:gd name="adj2" fmla="val 12383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48F9E9D-9F39-1023-7D1A-0BB4DF841237}"/>
                </a:ext>
              </a:extLst>
            </p:cNvPr>
            <p:cNvSpPr txBox="1"/>
            <p:nvPr/>
          </p:nvSpPr>
          <p:spPr>
            <a:xfrm>
              <a:off x="1923488" y="1808196"/>
              <a:ext cx="672889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Finally, I will </a:t>
              </a:r>
              <a:r>
                <a:rPr lang="en-US" sz="2800" b="1" dirty="0"/>
                <a:t>write out</a:t>
              </a:r>
              <a:r>
                <a:rPr lang="en-US" sz="2800" dirty="0"/>
                <a:t> the new order.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2934B38-EF6A-46C4-7876-905F1198D8B8}"/>
              </a:ext>
            </a:extLst>
          </p:cNvPr>
          <p:cNvGrpSpPr/>
          <p:nvPr/>
        </p:nvGrpSpPr>
        <p:grpSpPr>
          <a:xfrm>
            <a:off x="1834508" y="5545574"/>
            <a:ext cx="6199913" cy="542673"/>
            <a:chOff x="1834508" y="5545574"/>
            <a:chExt cx="6199913" cy="54267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E4EDB79-44C6-7A03-BCF7-D9AD8CBF581C}"/>
                </a:ext>
              </a:extLst>
            </p:cNvPr>
            <p:cNvSpPr txBox="1"/>
            <p:nvPr/>
          </p:nvSpPr>
          <p:spPr>
            <a:xfrm>
              <a:off x="4860556" y="5545574"/>
              <a:ext cx="16881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27%</a:t>
              </a:r>
              <a:endParaRPr lang="en-GB" sz="28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427D338-1E1D-8A53-F6AC-7B72B7484E8A}"/>
                </a:ext>
              </a:extLst>
            </p:cNvPr>
            <p:cNvSpPr txBox="1"/>
            <p:nvPr/>
          </p:nvSpPr>
          <p:spPr>
            <a:xfrm>
              <a:off x="3327922" y="5545574"/>
              <a:ext cx="12074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45</a:t>
              </a:r>
              <a:r>
                <a:rPr lang="en-GB" sz="2800" b="0" dirty="0"/>
                <a:t>%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ABFAEED-3EA5-78E4-01AA-F43D253C70F4}"/>
                </a:ext>
              </a:extLst>
            </p:cNvPr>
            <p:cNvSpPr txBox="1"/>
            <p:nvPr/>
          </p:nvSpPr>
          <p:spPr>
            <a:xfrm>
              <a:off x="6873837" y="5545574"/>
              <a:ext cx="11605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0.12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B192F72-3447-EE16-8A29-C5E1F3FF3B19}"/>
                </a:ext>
              </a:extLst>
            </p:cNvPr>
            <p:cNvSpPr txBox="1"/>
            <p:nvPr/>
          </p:nvSpPr>
          <p:spPr>
            <a:xfrm>
              <a:off x="1834508" y="5565027"/>
              <a:ext cx="11605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0.9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263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22222E-6 L -0.37535 0.003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7" y="18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0.38003 -0.000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0" y="-4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2222E-6 L 0.56111 3.33333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17" y="6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22222E-6 L 0.18698 -3.33333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19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A6FA6E-6E9D-1440-16AA-D29C2217C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45E9004D-4B23-7C0A-C74C-52B2FD25B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047D47E-E324-00F8-13CD-E067E3DDF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093850-394C-C61B-A0EA-5CAAF494D82A}"/>
              </a:ext>
            </a:extLst>
          </p:cNvPr>
          <p:cNvSpPr/>
          <p:nvPr/>
        </p:nvSpPr>
        <p:spPr>
          <a:xfrm>
            <a:off x="1656124" y="95661"/>
            <a:ext cx="73494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dirty="0"/>
              <a:t>Put the following numbers in descending order.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363850-0F62-6C36-B90E-6838BA94DF2D}"/>
              </a:ext>
            </a:extLst>
          </p:cNvPr>
          <p:cNvSpPr txBox="1"/>
          <p:nvPr/>
        </p:nvSpPr>
        <p:spPr>
          <a:xfrm>
            <a:off x="2879105" y="3399829"/>
            <a:ext cx="1688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46%</a:t>
            </a:r>
            <a:endParaRPr lang="en-GB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4DA929-FE63-63E9-3330-4E042FB06D1E}"/>
              </a:ext>
            </a:extLst>
          </p:cNvPr>
          <p:cNvSpPr txBox="1"/>
          <p:nvPr/>
        </p:nvSpPr>
        <p:spPr>
          <a:xfrm>
            <a:off x="6572775" y="3399829"/>
            <a:ext cx="1207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55</a:t>
            </a:r>
            <a:r>
              <a:rPr lang="en-GB" sz="2800" b="0" dirty="0"/>
              <a:t>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CA9756-EC97-707C-E5AA-334EA632BE1A}"/>
              </a:ext>
            </a:extLst>
          </p:cNvPr>
          <p:cNvSpPr txBox="1"/>
          <p:nvPr/>
        </p:nvSpPr>
        <p:spPr>
          <a:xfrm>
            <a:off x="1449647" y="3443623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0.5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2DF387-C4FA-974E-813E-2CB0E5F4E35F}"/>
              </a:ext>
            </a:extLst>
          </p:cNvPr>
          <p:cNvSpPr txBox="1"/>
          <p:nvPr/>
        </p:nvSpPr>
        <p:spPr>
          <a:xfrm>
            <a:off x="4836102" y="3399829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0.05 </a:t>
            </a:r>
          </a:p>
        </p:txBody>
      </p:sp>
      <p:pic>
        <p:nvPicPr>
          <p:cNvPr id="9" name="Picture 8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39621B44-2B5A-5D69-72CB-CDE00B948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05253"/>
            <a:ext cx="1744160" cy="1436471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7423CEBF-F849-C0C2-689C-1D1622F170C8}"/>
              </a:ext>
            </a:extLst>
          </p:cNvPr>
          <p:cNvSpPr/>
          <p:nvPr/>
        </p:nvSpPr>
        <p:spPr>
          <a:xfrm>
            <a:off x="2147770" y="1434805"/>
            <a:ext cx="6353071" cy="1593530"/>
          </a:xfrm>
          <a:prstGeom prst="wedgeRoundRectCallout">
            <a:avLst>
              <a:gd name="adj1" fmla="val -69210"/>
              <a:gd name="adj2" fmla="val 6213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7A5B49B-3408-841E-4181-C4991D5B26F8}"/>
              </a:ext>
            </a:extLst>
          </p:cNvPr>
          <p:cNvSpPr txBox="1"/>
          <p:nvPr/>
        </p:nvSpPr>
        <p:spPr>
          <a:xfrm>
            <a:off x="2175553" y="1585513"/>
            <a:ext cx="6728898" cy="12875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latin typeface="Arial" panose="020B0604020202020204" pitchFamily="34" charset="0"/>
              </a:rPr>
              <a:t>First</a:t>
            </a:r>
            <a:r>
              <a:rPr lang="en-US" altLang="en-US" dirty="0">
                <a:latin typeface="Arial" panose="020B0604020202020204" pitchFamily="34" charset="0"/>
              </a:rPr>
              <a:t>, convert decimals to percentages.</a:t>
            </a: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latin typeface="Arial" panose="020B0604020202020204" pitchFamily="34" charset="0"/>
              </a:rPr>
              <a:t>Next, </a:t>
            </a:r>
            <a:r>
              <a:rPr lang="en-US" altLang="en-US" dirty="0">
                <a:latin typeface="Arial" panose="020B0604020202020204" pitchFamily="34" charset="0"/>
              </a:rPr>
              <a:t>order the percentages from largest to smallest.</a:t>
            </a: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latin typeface="Arial" panose="020B0604020202020204" pitchFamily="34" charset="0"/>
              </a:rPr>
              <a:t>Finally</a:t>
            </a:r>
            <a:r>
              <a:rPr lang="en-US" altLang="en-US" dirty="0">
                <a:latin typeface="Arial" panose="020B0604020202020204" pitchFamily="34" charset="0"/>
              </a:rPr>
              <a:t>, write out the new order correctly.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95F00C5-024E-4CE0-24DE-BD52B59A6420}"/>
              </a:ext>
            </a:extLst>
          </p:cNvPr>
          <p:cNvSpPr txBox="1"/>
          <p:nvPr/>
        </p:nvSpPr>
        <p:spPr>
          <a:xfrm>
            <a:off x="1449647" y="4424941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50%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CEEA1AC-34F1-1B85-3906-813F635EC97C}"/>
              </a:ext>
            </a:extLst>
          </p:cNvPr>
          <p:cNvSpPr txBox="1"/>
          <p:nvPr/>
        </p:nvSpPr>
        <p:spPr>
          <a:xfrm>
            <a:off x="3159700" y="4414942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46%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43E8E35-DA3D-6DF0-F354-3961A269B274}"/>
              </a:ext>
            </a:extLst>
          </p:cNvPr>
          <p:cNvSpPr txBox="1"/>
          <p:nvPr/>
        </p:nvSpPr>
        <p:spPr>
          <a:xfrm>
            <a:off x="4869753" y="4424941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5%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798ADC-8FD0-35B0-67C6-5E50FD64EE3F}"/>
              </a:ext>
            </a:extLst>
          </p:cNvPr>
          <p:cNvSpPr txBox="1"/>
          <p:nvPr/>
        </p:nvSpPr>
        <p:spPr>
          <a:xfrm>
            <a:off x="6579806" y="4424941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55%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48345B3-CF98-4DE5-1E41-4BCD8F33BC92}"/>
              </a:ext>
            </a:extLst>
          </p:cNvPr>
          <p:cNvGrpSpPr/>
          <p:nvPr/>
        </p:nvGrpSpPr>
        <p:grpSpPr>
          <a:xfrm>
            <a:off x="1524541" y="5464946"/>
            <a:ext cx="6255711" cy="523220"/>
            <a:chOff x="1524541" y="5464946"/>
            <a:chExt cx="6255711" cy="52322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23C8893-C33E-529D-7B87-7A36986376F3}"/>
                </a:ext>
              </a:extLst>
            </p:cNvPr>
            <p:cNvSpPr txBox="1"/>
            <p:nvPr/>
          </p:nvSpPr>
          <p:spPr>
            <a:xfrm>
              <a:off x="4585230" y="5464946"/>
              <a:ext cx="16881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46%</a:t>
              </a:r>
              <a:endParaRPr lang="en-GB" sz="28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B90DD4F-F8FA-B921-B0E8-73D499C131F8}"/>
                </a:ext>
              </a:extLst>
            </p:cNvPr>
            <p:cNvSpPr txBox="1"/>
            <p:nvPr/>
          </p:nvSpPr>
          <p:spPr>
            <a:xfrm>
              <a:off x="1524541" y="5464946"/>
              <a:ext cx="12074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55</a:t>
              </a:r>
              <a:r>
                <a:rPr lang="en-GB" sz="2800" b="0" dirty="0"/>
                <a:t>%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16D3062-04AF-1BC3-9B31-ED7997887A9B}"/>
                </a:ext>
              </a:extLst>
            </p:cNvPr>
            <p:cNvSpPr txBox="1"/>
            <p:nvPr/>
          </p:nvSpPr>
          <p:spPr>
            <a:xfrm>
              <a:off x="3078332" y="5464946"/>
              <a:ext cx="11605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0.5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7206D5-2CCD-73D2-AAAB-97646A4E3B9D}"/>
                </a:ext>
              </a:extLst>
            </p:cNvPr>
            <p:cNvSpPr txBox="1"/>
            <p:nvPr/>
          </p:nvSpPr>
          <p:spPr>
            <a:xfrm>
              <a:off x="6619668" y="5464946"/>
              <a:ext cx="11605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0.05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360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33333E-6 L -0.55921 -0.0078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69" y="-39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18698 -0.0013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19" y="-2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18455 0.0037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19" y="18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L 0.18698 -3.33333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-16533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C347DB-5E09-FD37-40DE-9D4AB4D15324}"/>
              </a:ext>
            </a:extLst>
          </p:cNvPr>
          <p:cNvSpPr txBox="1"/>
          <p:nvPr/>
        </p:nvSpPr>
        <p:spPr>
          <a:xfrm>
            <a:off x="666539" y="675602"/>
            <a:ext cx="77429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Put the following numbers in </a:t>
            </a:r>
          </a:p>
          <a:p>
            <a:pPr algn="ctr"/>
            <a:r>
              <a:rPr lang="en-GB" sz="3600" dirty="0"/>
              <a:t>descending order.</a:t>
            </a:r>
          </a:p>
        </p:txBody>
      </p:sp>
      <p:pic>
        <p:nvPicPr>
          <p:cNvPr id="4" name="Picture 3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AB188781-3199-E7A4-48FB-77D6518DF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6954" y="2158001"/>
            <a:ext cx="1744160" cy="1436471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EC81AB5F-72C6-DBF7-719E-A1FC4B5C28C4}"/>
              </a:ext>
            </a:extLst>
          </p:cNvPr>
          <p:cNvSpPr/>
          <p:nvPr/>
        </p:nvSpPr>
        <p:spPr>
          <a:xfrm>
            <a:off x="1985803" y="1892726"/>
            <a:ext cx="6353071" cy="1593530"/>
          </a:xfrm>
          <a:prstGeom prst="wedgeRoundRectCallout">
            <a:avLst>
              <a:gd name="adj1" fmla="val -69210"/>
              <a:gd name="adj2" fmla="val 6213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D819B3-A879-D23F-04FE-971BAC61BBE5}"/>
              </a:ext>
            </a:extLst>
          </p:cNvPr>
          <p:cNvSpPr txBox="1"/>
          <p:nvPr/>
        </p:nvSpPr>
        <p:spPr>
          <a:xfrm>
            <a:off x="2208623" y="1914910"/>
            <a:ext cx="6728898" cy="12875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latin typeface="Arial" panose="020B0604020202020204" pitchFamily="34" charset="0"/>
              </a:rPr>
              <a:t>First</a:t>
            </a:r>
            <a:r>
              <a:rPr lang="en-US" altLang="en-US" dirty="0">
                <a:latin typeface="Arial" panose="020B0604020202020204" pitchFamily="34" charset="0"/>
              </a:rPr>
              <a:t>, convert fractions to percentages.</a:t>
            </a: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latin typeface="Arial" panose="020B0604020202020204" pitchFamily="34" charset="0"/>
              </a:rPr>
              <a:t>Next, </a:t>
            </a:r>
            <a:r>
              <a:rPr lang="en-US" altLang="en-US" dirty="0">
                <a:latin typeface="Arial" panose="020B0604020202020204" pitchFamily="34" charset="0"/>
              </a:rPr>
              <a:t>order the percentages from largest to smallest.</a:t>
            </a: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latin typeface="Arial" panose="020B0604020202020204" pitchFamily="34" charset="0"/>
              </a:rPr>
              <a:t>Finally</a:t>
            </a:r>
            <a:r>
              <a:rPr lang="en-US" altLang="en-US" dirty="0">
                <a:latin typeface="Arial" panose="020B0604020202020204" pitchFamily="34" charset="0"/>
              </a:rPr>
              <a:t>, write out the new order correctly.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897873-4285-6516-D8D7-245BEE119A2C}"/>
              </a:ext>
            </a:extLst>
          </p:cNvPr>
          <p:cNvSpPr txBox="1"/>
          <p:nvPr/>
        </p:nvSpPr>
        <p:spPr>
          <a:xfrm>
            <a:off x="3116233" y="3772236"/>
            <a:ext cx="1688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20%</a:t>
            </a:r>
            <a:endParaRPr lang="en-GB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C882F1-B156-E2D3-FE19-E64B667D9B9D}"/>
              </a:ext>
            </a:extLst>
          </p:cNvPr>
          <p:cNvSpPr txBox="1"/>
          <p:nvPr/>
        </p:nvSpPr>
        <p:spPr>
          <a:xfrm>
            <a:off x="6809903" y="3772236"/>
            <a:ext cx="1207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75</a:t>
            </a:r>
            <a:r>
              <a:rPr lang="en-GB" sz="2800" b="0" dirty="0"/>
              <a:t>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4F6F9D-51EF-69CF-1FD1-5572FEED344C}"/>
              </a:ext>
            </a:extLst>
          </p:cNvPr>
          <p:cNvSpPr txBox="1"/>
          <p:nvPr/>
        </p:nvSpPr>
        <p:spPr>
          <a:xfrm>
            <a:off x="1677206" y="3811638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0.4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32DA0F-2F8D-7D44-9CD4-B86D463026AB}"/>
              </a:ext>
            </a:extLst>
          </p:cNvPr>
          <p:cNvSpPr txBox="1"/>
          <p:nvPr/>
        </p:nvSpPr>
        <p:spPr>
          <a:xfrm>
            <a:off x="5073230" y="3772236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0.02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1884BF-9DCE-F4FF-3874-D6784B2311CA}"/>
              </a:ext>
            </a:extLst>
          </p:cNvPr>
          <p:cNvSpPr txBox="1"/>
          <p:nvPr/>
        </p:nvSpPr>
        <p:spPr>
          <a:xfrm>
            <a:off x="1686775" y="4786095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40%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75B3F7-C2F5-490E-788D-7B6555E3CFFA}"/>
              </a:ext>
            </a:extLst>
          </p:cNvPr>
          <p:cNvSpPr txBox="1"/>
          <p:nvPr/>
        </p:nvSpPr>
        <p:spPr>
          <a:xfrm>
            <a:off x="3377411" y="4786095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20%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B93716-B672-E456-2ABC-ED5FA2544003}"/>
              </a:ext>
            </a:extLst>
          </p:cNvPr>
          <p:cNvSpPr txBox="1"/>
          <p:nvPr/>
        </p:nvSpPr>
        <p:spPr>
          <a:xfrm>
            <a:off x="5106881" y="4786095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2%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5EE619-2F51-8786-059A-79DBBD258B11}"/>
              </a:ext>
            </a:extLst>
          </p:cNvPr>
          <p:cNvSpPr txBox="1"/>
          <p:nvPr/>
        </p:nvSpPr>
        <p:spPr>
          <a:xfrm>
            <a:off x="6816934" y="4786095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75%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C48C75B-887E-0FB0-9BA8-6DC1417D0698}"/>
              </a:ext>
            </a:extLst>
          </p:cNvPr>
          <p:cNvGrpSpPr/>
          <p:nvPr/>
        </p:nvGrpSpPr>
        <p:grpSpPr>
          <a:xfrm>
            <a:off x="1733767" y="5646642"/>
            <a:ext cx="6236720" cy="523220"/>
            <a:chOff x="1733767" y="5646642"/>
            <a:chExt cx="6236720" cy="52322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08D9B8E-65E4-DFEE-45ED-DFB11660738F}"/>
                </a:ext>
              </a:extLst>
            </p:cNvPr>
            <p:cNvSpPr txBox="1"/>
            <p:nvPr/>
          </p:nvSpPr>
          <p:spPr>
            <a:xfrm>
              <a:off x="4781796" y="5646642"/>
              <a:ext cx="16881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20%</a:t>
              </a:r>
              <a:endParaRPr lang="en-GB" sz="28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F0083C7-AE45-A9DE-AB3F-4ED3E1A4477B}"/>
                </a:ext>
              </a:extLst>
            </p:cNvPr>
            <p:cNvSpPr txBox="1"/>
            <p:nvPr/>
          </p:nvSpPr>
          <p:spPr>
            <a:xfrm>
              <a:off x="1733767" y="5646642"/>
              <a:ext cx="12074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75</a:t>
              </a:r>
              <a:r>
                <a:rPr lang="en-GB" sz="2800" b="0" dirty="0"/>
                <a:t>%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5E498D3-0850-7A1D-7B7A-D15E601E8768}"/>
                </a:ext>
              </a:extLst>
            </p:cNvPr>
            <p:cNvSpPr txBox="1"/>
            <p:nvPr/>
          </p:nvSpPr>
          <p:spPr>
            <a:xfrm>
              <a:off x="3281228" y="5646642"/>
              <a:ext cx="11605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0.4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B526A72-A918-5A1E-EEF8-06484D4709A4}"/>
                </a:ext>
              </a:extLst>
            </p:cNvPr>
            <p:cNvSpPr txBox="1"/>
            <p:nvPr/>
          </p:nvSpPr>
          <p:spPr>
            <a:xfrm>
              <a:off x="6809903" y="5646642"/>
              <a:ext cx="11605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0.02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124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-0.55937 0.0050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69" y="25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18455 -0.005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19" y="-27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0.18698 3.33333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19" y="-2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0.18906 4.44444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056A012B-32CF-047F-F940-F31AEC64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2029" y="2086733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085164" y="1145861"/>
            <a:ext cx="6990010" cy="2020610"/>
            <a:chOff x="3089488" y="1208197"/>
            <a:chExt cx="6990010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350600" y="1208197"/>
              <a:ext cx="6728898" cy="1363156"/>
            </a:xfrm>
            <a:prstGeom prst="wedgeRoundRectCallout">
              <a:avLst>
                <a:gd name="adj1" fmla="val -67861"/>
                <a:gd name="adj2" fmla="val 5147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089488" y="1534850"/>
              <a:ext cx="6728898" cy="4775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0.09  =  90%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631411" y="3619320"/>
            <a:ext cx="539376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FF0000"/>
                </a:solidFill>
              </a:rPr>
              <a:t>False: Can you explain why?</a:t>
            </a:r>
            <a:endParaRPr lang="en-GB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42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1415</TotalTime>
  <Words>199</Words>
  <Application>Microsoft Office PowerPoint</Application>
  <PresentationFormat>On-screen Show (4:3)</PresentationFormat>
  <Paragraphs>57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74</cp:revision>
  <dcterms:created xsi:type="dcterms:W3CDTF">2013-01-27T09:14:16Z</dcterms:created>
  <dcterms:modified xsi:type="dcterms:W3CDTF">2026-02-10T12:43:33Z</dcterms:modified>
  <cp:category/>
</cp:coreProperties>
</file>