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11" r:id="rId10"/>
    <p:sldId id="31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 hat&#10;&#10;AI-generated content may be incorrect.">
            <a:extLst>
              <a:ext uri="{FF2B5EF4-FFF2-40B4-BE49-F238E27FC236}">
                <a16:creationId xmlns:a16="http://schemas.microsoft.com/office/drawing/2014/main" id="{4C444983-E5A3-4DE6-79E4-30D5E97EC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173" y="2899530"/>
            <a:ext cx="4718082" cy="39584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56BF3F-35D8-2854-E997-6A43532ABF18}"/>
              </a:ext>
            </a:extLst>
          </p:cNvPr>
          <p:cNvSpPr txBox="1"/>
          <p:nvPr/>
        </p:nvSpPr>
        <p:spPr>
          <a:xfrm>
            <a:off x="1280300" y="939713"/>
            <a:ext cx="74015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Percentage of an amount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28898" cy="2020610"/>
            <a:chOff x="3350600" y="1208197"/>
            <a:chExt cx="6728898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350600" y="1415445"/>
              <a:ext cx="6728898" cy="8928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20% of a number is the same as one quarter of the number.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2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998572" y="810259"/>
            <a:ext cx="6972883" cy="2460842"/>
          </a:xfrm>
          <a:prstGeom prst="wedgeRoundRectCallout">
            <a:avLst>
              <a:gd name="adj1" fmla="val -61294"/>
              <a:gd name="adj2" fmla="val 1712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2953905" y="836237"/>
            <a:ext cx="5413346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Jasmine</a:t>
            </a:r>
          </a:p>
          <a:p>
            <a:pPr algn="ctr"/>
            <a:r>
              <a:rPr lang="en-US" sz="3600" dirty="0"/>
              <a:t>First, I will calculate 100% and 1% of 200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AA5E12-3643-2916-0092-B2D669B3B870}"/>
              </a:ext>
            </a:extLst>
          </p:cNvPr>
          <p:cNvSpPr txBox="1"/>
          <p:nvPr/>
        </p:nvSpPr>
        <p:spPr>
          <a:xfrm>
            <a:off x="3041077" y="1490141"/>
            <a:ext cx="541334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100% = 200</a:t>
            </a:r>
          </a:p>
          <a:p>
            <a:pPr algn="ctr"/>
            <a:r>
              <a:rPr lang="en-GB" sz="3600" dirty="0"/>
              <a:t>1% = 2 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2E02C1-B66F-6E16-3E74-70C8D2CB62EA}"/>
              </a:ext>
            </a:extLst>
          </p:cNvPr>
          <p:cNvSpPr/>
          <p:nvPr/>
        </p:nvSpPr>
        <p:spPr>
          <a:xfrm>
            <a:off x="3397069" y="231289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99%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3B24AB-749B-5E83-9A6B-C996BF56C3D6}"/>
              </a:ext>
            </a:extLst>
          </p:cNvPr>
          <p:cNvSpPr txBox="1"/>
          <p:nvPr/>
        </p:nvSpPr>
        <p:spPr>
          <a:xfrm>
            <a:off x="2866733" y="1400296"/>
            <a:ext cx="541334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I know that:</a:t>
            </a:r>
          </a:p>
          <a:p>
            <a:pPr algn="ctr"/>
            <a:r>
              <a:rPr lang="en-GB" sz="3600" dirty="0"/>
              <a:t> 100% – 1% = 99%</a:t>
            </a:r>
          </a:p>
          <a:p>
            <a:pPr algn="ctr"/>
            <a:r>
              <a:rPr lang="en-GB" sz="3600" dirty="0"/>
              <a:t>200  –   2   = 198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2953905" y="1490141"/>
            <a:ext cx="529229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3600" dirty="0"/>
          </a:p>
          <a:p>
            <a:pPr algn="ctr"/>
            <a:r>
              <a:rPr lang="en-GB" sz="3600" dirty="0"/>
              <a:t>So, 99% of 200 = 198</a:t>
            </a:r>
          </a:p>
          <a:p>
            <a:pPr algn="ctr"/>
            <a:endParaRPr lang="en-GB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A461F5-7FF6-F898-D2E0-69A481E3D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20" y="1454537"/>
            <a:ext cx="1598718" cy="1598718"/>
          </a:xfrm>
          <a:prstGeom prst="rect">
            <a:avLst/>
          </a:prstGeom>
        </p:spPr>
      </p:pic>
      <p:pic>
        <p:nvPicPr>
          <p:cNvPr id="10" name="Picture 9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C1205DC-2CDA-9C07-3B1A-EE74C19A4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E4CDEB-E83A-9EF4-A20A-07867DADA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767" y="3532426"/>
            <a:ext cx="7277484" cy="31522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041AC6-5A3C-1597-5CB1-547281DEA064}"/>
              </a:ext>
            </a:extLst>
          </p:cNvPr>
          <p:cNvSpPr txBox="1"/>
          <p:nvPr/>
        </p:nvSpPr>
        <p:spPr>
          <a:xfrm>
            <a:off x="6862714" y="3614699"/>
            <a:ext cx="914400" cy="523220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198</a:t>
            </a:r>
          </a:p>
        </p:txBody>
      </p:sp>
    </p:spTree>
    <p:extLst>
      <p:ext uri="{BB962C8B-B14F-4D97-AF65-F5344CB8AC3E}">
        <p14:creationId xmlns:p14="http://schemas.microsoft.com/office/powerpoint/2010/main" val="417534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540F63-6422-45D8-953F-2A4B7BEBBCDB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D44832C-AB3E-458D-9D12-7DCBB8DD76B3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B003BD-B244-45E4-BE54-98E2D82B66B2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218FDA4-2C1D-44B7-8F04-91A6D3D7F1FC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8143A03-5CDF-4EEB-88B2-B881B3AA04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3D7B6F6-31E3-4DF1-9D59-767E879C1BEF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A3A66C-165E-43FF-B6AE-A671A9EEE4CE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1AB0C8F-60C2-4C5B-AF89-FA5E027766AC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DD2580D-8BFC-47E7-981E-F70C413315DF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2282DF-34CE-4D3C-BD3A-5F5CF5CC3F23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41F25D5-3015-4258-8E7A-DC5B61608274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5EFC05-8BC9-4A97-B901-9C91F9973A6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0FBFEEC-ECAB-4F4E-847C-34E1EA1A9C24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2EB62F9-7397-4A55-9EB7-8D3EADA09F87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ECAABC-E3C7-4ED7-AC57-A407D44C1A8B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D7F36D-C5CB-47AB-B007-8FBA02A75CB6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5479AD0-E5E8-4B83-AD3E-22029A736996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A8568-6876-4992-9D14-7C5AD0936553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F6485B2-CDA3-4920-A280-95A92437102D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42ECC64-DFB2-4CBD-87CC-8D44DD8AA3C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2649BED-099C-47D1-BA25-B355EF2A621A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635F3D-5948-4CC0-99F1-CD47FE3A657F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B70537E-C395-4C38-8C00-B0D57BECBB0F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B69B29-E8E2-4436-AFEF-3EED9A7AD98B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30896FB-7A4D-41E0-AB96-D562DAC2F0CF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D637A6-9098-4EFC-82EA-E1C5DDD82187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0CFDC2F-1198-4822-B551-2087744D94AB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715281-76CF-431B-919B-02813AF247F6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95B30-686B-46EB-B432-4142F1CF288D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3DA6A7-E152-47FB-AE8C-CAFB7E75F3A1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1CB7B8-D4F4-47B2-8F03-1E5E336511A3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2B2603-AF26-4F10-BC7B-BD0CA3B1C0B8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F52D28-9CDA-4157-9B2D-F51FEE30F193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855A349-C76A-42B8-897F-4E66B561FD0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9C1E180-68B6-4E98-87A5-F9A7589DBF4F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A0C25BF-FB82-4F1D-8DE3-1805AE528FB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C273B3B-8912-4B6A-87A0-682462EB77A7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B1FE167-1D54-4520-A85F-6FD8299A1C84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DF499-D555-488E-AEBD-2857B06D3BF7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22D4A1-6355-46F8-9301-BD9E98388E4E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B7E440-C31F-4C4B-B9A7-3A2C8009E2AF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B4EE80-65C4-4A90-BD0B-CE89BD7008C6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20FAE0B-A190-4BAF-8E81-DCD41012D462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8E4425-5BC4-43E6-99FC-32820ABE6C24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095EC7-559A-4365-BB88-18BDF99C2DF5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3009DB-D106-409E-A4B4-E931414EB0ED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56D9F97-39A0-4A1E-B471-2FE9A899F7B4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F2507F-0436-4766-8FA2-18EA04A55BBA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1779933-B253-47B0-939C-212C67C9C9C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C16DE62-FAAA-47A9-827B-C58666EC032A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97B3DB5-77FB-42FA-A081-61D9E2708EE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D42B1F-4E9C-480C-B828-6A6714756FEF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0A1829-2899-461B-89AC-583C8D90E65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60F6F8C-9EC8-4A31-9C61-5816A27C06D9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909A517-0597-45B1-9CDF-86C8AE8662BB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58090C9-975D-4E9B-8776-57F4CC1C5446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973C09E-0D89-4134-A0F7-162002F77040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34A55C2-58FF-4AAB-9FED-AE6D123CBAF4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D531B08-ECA8-42EF-A233-1BFD30A53F4E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5036DB-69FF-4B96-A5BD-368015B368C1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4D9EAF-5B4E-4436-8679-07C1DC8B8E2C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1DA3294-1080-42A2-873F-7AF7570B41B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C91E9-DC53-4C73-B7B4-FAD0D43F8F3D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7A0AC64-7063-4B43-A2B5-4D1B78DB5C9A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DB4682A-F59B-4A7A-BDDC-58EE1FFB8153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9A530B-FA53-4617-8657-A14B8ECECF90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C53072-A73B-436A-8CF0-F8EE54B0E2FB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B9784D-6BD7-42C8-81B4-609441FC9001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1A4D26E-7F25-432C-8472-00E089A3530A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87AB88-7695-4BD3-8D62-2DF0D07301D2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CDE7DBD-7747-4BD3-B2C3-AAAEFD89A07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DAA4A1A-932E-4480-A41D-B8BF1D556041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FBE1BB-F8F0-4B8E-89DE-C2BEE0E7110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DB8152-290F-45BA-B030-08A146A599E9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A9836D1-EED4-4E57-865B-A8D2BE4FACFD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E89AF1-7C42-44E0-81EB-2B6C36E9E042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5298032-2B7F-40AE-AD0F-813A0690B60E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91C2E02-E1C8-4A1E-8B85-93CEC6F0019C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C61A167-8D0C-4A22-AC8E-CAE7E4F213F8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F848FB-CA75-4DBA-94BA-3AD19AFE86E7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41B1FD-EE65-4B2B-AFC6-646F48A08131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B92B4E6-C98F-419B-AEB7-48B6819169FB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65271E-27AE-42E1-BE93-F5D7F56ED72D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81AD56-42E3-4FEE-9869-540D00449F53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EA21A1E-838F-405E-B020-A76EF9674F50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68F334-8970-4E65-8CA2-CC7F99C42EBF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3213F0-F8DB-448C-A39C-E50F6787410B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AFB445F-5810-4134-A78F-131F143DC91D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5B7B36-AE11-458C-84A2-3279ECF22DE2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D9D1A4-B665-4050-9462-8ED4AE80CD3B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90%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57008"/>
              <a:gd name="adj2" fmla="val 244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1920083" y="1703233"/>
            <a:ext cx="30390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Aisha:</a:t>
            </a: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  <a:p>
            <a:pPr algn="ctr"/>
            <a:r>
              <a:rPr lang="en-US" sz="3600" dirty="0"/>
              <a:t>First, I will calculate 10%.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424D7-CACB-DDDC-223C-81AA5B6CFF8C}"/>
              </a:ext>
            </a:extLst>
          </p:cNvPr>
          <p:cNvSpPr txBox="1"/>
          <p:nvPr/>
        </p:nvSpPr>
        <p:spPr>
          <a:xfrm>
            <a:off x="1680837" y="2506654"/>
            <a:ext cx="322651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3600" dirty="0"/>
          </a:p>
          <a:p>
            <a:pPr algn="ctr"/>
            <a:r>
              <a:rPr lang="en-GB" sz="3600" dirty="0"/>
              <a:t>10% of 200 = 20</a:t>
            </a:r>
          </a:p>
          <a:p>
            <a:pPr algn="ctr"/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1835422" y="2736559"/>
            <a:ext cx="315452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multiply 20 by 9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78102-9B17-1528-54C3-B7AE5D7DD893}"/>
              </a:ext>
            </a:extLst>
          </p:cNvPr>
          <p:cNvGrpSpPr/>
          <p:nvPr/>
        </p:nvGrpSpPr>
        <p:grpSpPr>
          <a:xfrm>
            <a:off x="1904164" y="2476320"/>
            <a:ext cx="3039078" cy="1754326"/>
            <a:chOff x="2066613" y="4604776"/>
            <a:chExt cx="3039078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AA5E12-3643-2916-0092-B2D669B3B870}"/>
                </a:ext>
              </a:extLst>
            </p:cNvPr>
            <p:cNvSpPr txBox="1"/>
            <p:nvPr/>
          </p:nvSpPr>
          <p:spPr>
            <a:xfrm>
              <a:off x="2066613" y="4604776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10% = 20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90% = 180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CAB96CF1-6BC9-166A-2F7A-6830DCB0EBDB}"/>
                </a:ext>
              </a:extLst>
            </p:cNvPr>
            <p:cNvSpPr/>
            <p:nvPr/>
          </p:nvSpPr>
          <p:spPr>
            <a:xfrm>
              <a:off x="4554022" y="4807024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87AD5D-4167-60A4-A97C-1BF71A38B8CE}"/>
                </a:ext>
              </a:extLst>
            </p:cNvPr>
            <p:cNvSpPr txBox="1"/>
            <p:nvPr/>
          </p:nvSpPr>
          <p:spPr>
            <a:xfrm>
              <a:off x="4213824" y="5231107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x9</a:t>
              </a:r>
            </a:p>
          </p:txBody>
        </p:sp>
      </p:grpSp>
      <p:pic>
        <p:nvPicPr>
          <p:cNvPr id="15" name="Picture 1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1611E2C-95B6-0DDA-0A7E-D8225AB2B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33D845-30E3-7F8D-4E81-89AD664457E5}"/>
              </a:ext>
            </a:extLst>
          </p:cNvPr>
          <p:cNvSpPr txBox="1"/>
          <p:nvPr/>
        </p:nvSpPr>
        <p:spPr>
          <a:xfrm>
            <a:off x="1904164" y="2437965"/>
            <a:ext cx="303907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calculate 1% &amp; multiply it by 9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C76522-6BD7-A99F-8B75-1655136B0B87}"/>
              </a:ext>
            </a:extLst>
          </p:cNvPr>
          <p:cNvGrpSpPr/>
          <p:nvPr/>
        </p:nvGrpSpPr>
        <p:grpSpPr>
          <a:xfrm>
            <a:off x="1791104" y="2455329"/>
            <a:ext cx="3039078" cy="1754326"/>
            <a:chOff x="2066613" y="4604776"/>
            <a:chExt cx="3039078" cy="175432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8CABBD-D53D-BD04-FBB2-B2099B2AE08E}"/>
                </a:ext>
              </a:extLst>
            </p:cNvPr>
            <p:cNvSpPr txBox="1"/>
            <p:nvPr/>
          </p:nvSpPr>
          <p:spPr>
            <a:xfrm>
              <a:off x="2066613" y="4604776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1% = 2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9% = 18</a:t>
              </a:r>
            </a:p>
          </p:txBody>
        </p:sp>
        <p:sp>
          <p:nvSpPr>
            <p:cNvPr id="20" name="Arrow: Curved Left 19">
              <a:extLst>
                <a:ext uri="{FF2B5EF4-FFF2-40B4-BE49-F238E27FC236}">
                  <a16:creationId xmlns:a16="http://schemas.microsoft.com/office/drawing/2014/main" id="{FC0F4A71-FE46-A286-C654-F66A8A69BF02}"/>
                </a:ext>
              </a:extLst>
            </p:cNvPr>
            <p:cNvSpPr/>
            <p:nvPr/>
          </p:nvSpPr>
          <p:spPr>
            <a:xfrm>
              <a:off x="4389170" y="4807024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904BEF-45CF-C451-76F9-59A549CF0848}"/>
                </a:ext>
              </a:extLst>
            </p:cNvPr>
            <p:cNvSpPr txBox="1"/>
            <p:nvPr/>
          </p:nvSpPr>
          <p:spPr>
            <a:xfrm>
              <a:off x="4136728" y="5231107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x9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B770C46-DA7B-254A-ECE3-FA2892BFFF86}"/>
              </a:ext>
            </a:extLst>
          </p:cNvPr>
          <p:cNvSpPr txBox="1"/>
          <p:nvPr/>
        </p:nvSpPr>
        <p:spPr>
          <a:xfrm>
            <a:off x="1615240" y="2327723"/>
            <a:ext cx="346676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90% + 9% = 99%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180 + 18 = 198</a:t>
            </a:r>
          </a:p>
        </p:txBody>
      </p:sp>
      <p:pic>
        <p:nvPicPr>
          <p:cNvPr id="4" name="Picture 3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8BA0C2DF-BFDF-488E-E6FA-ACA7A542C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7" y="2747799"/>
            <a:ext cx="1357758" cy="135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1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6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4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7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6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5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9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3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1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7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1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4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5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8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9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2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3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4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4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1135612" y="3959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99% of 800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54E5FE-159A-DF28-8165-57D5A1156056}"/>
              </a:ext>
            </a:extLst>
          </p:cNvPr>
          <p:cNvCxnSpPr>
            <a:cxnSpLocks/>
          </p:cNvCxnSpPr>
          <p:nvPr/>
        </p:nvCxnSpPr>
        <p:spPr>
          <a:xfrm>
            <a:off x="3644636" y="2653956"/>
            <a:ext cx="4103720" cy="83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3042891B-52B4-6ED1-F3C9-EB53CE2E3ECA}"/>
              </a:ext>
            </a:extLst>
          </p:cNvPr>
          <p:cNvSpPr/>
          <p:nvPr/>
        </p:nvSpPr>
        <p:spPr>
          <a:xfrm flipH="1">
            <a:off x="3653711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40EC98-9C8D-6EE1-BAD3-5E42949C5666}"/>
              </a:ext>
            </a:extLst>
          </p:cNvPr>
          <p:cNvSpPr txBox="1"/>
          <p:nvPr/>
        </p:nvSpPr>
        <p:spPr>
          <a:xfrm>
            <a:off x="3563401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25CE03-2C7C-D7D0-4F50-3D2B30D392F7}"/>
              </a:ext>
            </a:extLst>
          </p:cNvPr>
          <p:cNvSpPr txBox="1"/>
          <p:nvPr/>
        </p:nvSpPr>
        <p:spPr>
          <a:xfrm>
            <a:off x="4743974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DD515E-EBC2-C851-7AD9-2DBF3D8F8264}"/>
              </a:ext>
            </a:extLst>
          </p:cNvPr>
          <p:cNvSpPr txBox="1"/>
          <p:nvPr/>
        </p:nvSpPr>
        <p:spPr>
          <a:xfrm>
            <a:off x="5924547" y="2640244"/>
            <a:ext cx="50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3E5648-157D-42F5-1FE5-327E43B37B0E}"/>
              </a:ext>
            </a:extLst>
          </p:cNvPr>
          <p:cNvSpPr txBox="1"/>
          <p:nvPr/>
        </p:nvSpPr>
        <p:spPr>
          <a:xfrm>
            <a:off x="7214049" y="2640244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8D2A075-D019-946F-7EF6-B81E76CF9606}"/>
              </a:ext>
            </a:extLst>
          </p:cNvPr>
          <p:cNvGrpSpPr/>
          <p:nvPr/>
        </p:nvGrpSpPr>
        <p:grpSpPr>
          <a:xfrm>
            <a:off x="3563401" y="4014797"/>
            <a:ext cx="4390302" cy="961295"/>
            <a:chOff x="3342264" y="3913160"/>
            <a:chExt cx="4109352" cy="96129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CCDBD4-8B8D-15ED-7113-DC0A18BCB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944" y="4358247"/>
              <a:ext cx="3971672" cy="480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7B850397-86D1-122E-534A-5BB648BFE448}"/>
                </a:ext>
              </a:extLst>
            </p:cNvPr>
            <p:cNvSpPr/>
            <p:nvPr/>
          </p:nvSpPr>
          <p:spPr>
            <a:xfrm flipH="1">
              <a:off x="3515016" y="3922498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61F2C7-BEA4-045F-C548-D482FB6B8CE7}"/>
                </a:ext>
              </a:extLst>
            </p:cNvPr>
            <p:cNvSpPr txBox="1"/>
            <p:nvPr/>
          </p:nvSpPr>
          <p:spPr>
            <a:xfrm>
              <a:off x="3342264" y="439552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  <a:endParaRPr lang="en-GB" sz="2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3B82D0-56B7-C104-5A5A-A5E86FC8BCD1}"/>
                </a:ext>
              </a:extLst>
            </p:cNvPr>
            <p:cNvSpPr txBox="1"/>
            <p:nvPr/>
          </p:nvSpPr>
          <p:spPr>
            <a:xfrm>
              <a:off x="3970714" y="4411822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endParaRPr lang="en-GB" sz="2400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EF318B50-2609-833A-7116-600C07F82FC9}"/>
                </a:ext>
              </a:extLst>
            </p:cNvPr>
            <p:cNvSpPr/>
            <p:nvPr/>
          </p:nvSpPr>
          <p:spPr>
            <a:xfrm flipH="1">
              <a:off x="4146754" y="3923466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1768D4-2E9F-37D7-DF08-77204FA03CA1}"/>
                </a:ext>
              </a:extLst>
            </p:cNvPr>
            <p:cNvSpPr txBox="1"/>
            <p:nvPr/>
          </p:nvSpPr>
          <p:spPr>
            <a:xfrm>
              <a:off x="4602452" y="441279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  <a:endParaRPr lang="en-GB" sz="2400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25D10287-28CF-80AD-66E3-983A818B8F90}"/>
                </a:ext>
              </a:extLst>
            </p:cNvPr>
            <p:cNvSpPr/>
            <p:nvPr/>
          </p:nvSpPr>
          <p:spPr>
            <a:xfrm flipH="1">
              <a:off x="477381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57805A-49D4-B962-08FC-C1FEA91E138F}"/>
                </a:ext>
              </a:extLst>
            </p:cNvPr>
            <p:cNvSpPr txBox="1"/>
            <p:nvPr/>
          </p:nvSpPr>
          <p:spPr>
            <a:xfrm>
              <a:off x="5209513" y="4392631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9C2009B2-954C-09C6-5C26-CA9CDD62C953}"/>
                </a:ext>
              </a:extLst>
            </p:cNvPr>
            <p:cNvSpPr/>
            <p:nvPr/>
          </p:nvSpPr>
          <p:spPr>
            <a:xfrm flipH="1">
              <a:off x="540857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78FB58-C060-F181-B093-BE6B092EFD5B}"/>
                </a:ext>
              </a:extLst>
            </p:cNvPr>
            <p:cNvSpPr txBox="1"/>
            <p:nvPr/>
          </p:nvSpPr>
          <p:spPr>
            <a:xfrm>
              <a:off x="5844273" y="4358247"/>
              <a:ext cx="5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12</a:t>
              </a:r>
              <a:endParaRPr lang="en-GB" sz="2400" dirty="0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4FB9839-9988-5601-08FB-ACC032C3704C}"/>
              </a:ext>
            </a:extLst>
          </p:cNvPr>
          <p:cNvSpPr txBox="1"/>
          <p:nvPr/>
        </p:nvSpPr>
        <p:spPr>
          <a:xfrm>
            <a:off x="4078507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245EFED-5054-1AA3-1AAC-E07936615D17}"/>
              </a:ext>
            </a:extLst>
          </p:cNvPr>
          <p:cNvSpPr txBox="1"/>
          <p:nvPr/>
        </p:nvSpPr>
        <p:spPr>
          <a:xfrm>
            <a:off x="5288755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DD3427-E4E2-9F24-5254-D4FD90C7B5D2}"/>
              </a:ext>
            </a:extLst>
          </p:cNvPr>
          <p:cNvSpPr txBox="1"/>
          <p:nvPr/>
        </p:nvSpPr>
        <p:spPr>
          <a:xfrm>
            <a:off x="6499002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A85160D-5482-BE28-3FC0-533569AD7E22}"/>
              </a:ext>
            </a:extLst>
          </p:cNvPr>
          <p:cNvSpPr txBox="1"/>
          <p:nvPr/>
        </p:nvSpPr>
        <p:spPr>
          <a:xfrm>
            <a:off x="3794761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F349D9A-5598-8836-D85B-0591F42C3F4C}"/>
              </a:ext>
            </a:extLst>
          </p:cNvPr>
          <p:cNvSpPr txBox="1"/>
          <p:nvPr/>
        </p:nvSpPr>
        <p:spPr>
          <a:xfrm>
            <a:off x="4475812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F01B19-FDC4-0A5F-1517-2B628C1F0E79}"/>
              </a:ext>
            </a:extLst>
          </p:cNvPr>
          <p:cNvSpPr txBox="1"/>
          <p:nvPr/>
        </p:nvSpPr>
        <p:spPr>
          <a:xfrm>
            <a:off x="5156863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968B1C-4F68-1F26-73FF-69E37FE96AF3}"/>
              </a:ext>
            </a:extLst>
          </p:cNvPr>
          <p:cNvSpPr txBox="1"/>
          <p:nvPr/>
        </p:nvSpPr>
        <p:spPr>
          <a:xfrm>
            <a:off x="5837915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1612702" y="5610983"/>
            <a:ext cx="6655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do you prefer – why?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D3274-FC06-4C64-2952-316795872EB1}"/>
              </a:ext>
            </a:extLst>
          </p:cNvPr>
          <p:cNvSpPr txBox="1"/>
          <p:nvPr/>
        </p:nvSpPr>
        <p:spPr>
          <a:xfrm>
            <a:off x="6881922" y="4459884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00210-8764-4253-B3C7-BDEDAEF6CA54}"/>
              </a:ext>
            </a:extLst>
          </p:cNvPr>
          <p:cNvSpPr txBox="1"/>
          <p:nvPr/>
        </p:nvSpPr>
        <p:spPr>
          <a:xfrm>
            <a:off x="7427043" y="4459883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179EF38-97F3-35AF-4583-FBA1CC5B79AD}"/>
              </a:ext>
            </a:extLst>
          </p:cNvPr>
          <p:cNvSpPr/>
          <p:nvPr/>
        </p:nvSpPr>
        <p:spPr>
          <a:xfrm flipH="1">
            <a:off x="6432066" y="4016977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1562463-0938-AFAC-F62A-535B532E6940}"/>
              </a:ext>
            </a:extLst>
          </p:cNvPr>
          <p:cNvSpPr/>
          <p:nvPr/>
        </p:nvSpPr>
        <p:spPr>
          <a:xfrm flipH="1">
            <a:off x="7087269" y="4014796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40677CA4-5C5C-AA27-6050-A844C242767A}"/>
              </a:ext>
            </a:extLst>
          </p:cNvPr>
          <p:cNvSpPr/>
          <p:nvPr/>
        </p:nvSpPr>
        <p:spPr>
          <a:xfrm flipH="1">
            <a:off x="4906508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13FD788-0A7D-BB8E-0516-20BC5782AFD5}"/>
              </a:ext>
            </a:extLst>
          </p:cNvPr>
          <p:cNvSpPr/>
          <p:nvPr/>
        </p:nvSpPr>
        <p:spPr>
          <a:xfrm flipH="1">
            <a:off x="6170355" y="2140247"/>
            <a:ext cx="1352613" cy="838201"/>
          </a:xfrm>
          <a:prstGeom prst="arc">
            <a:avLst>
              <a:gd name="adj1" fmla="val 10699874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65C15A-8014-09AD-5DF7-01D372911B40}"/>
              </a:ext>
            </a:extLst>
          </p:cNvPr>
          <p:cNvSpPr txBox="1"/>
          <p:nvPr/>
        </p:nvSpPr>
        <p:spPr>
          <a:xfrm>
            <a:off x="6493118" y="3616886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4AA697-8F26-95C5-B831-FD0F41B2A542}"/>
              </a:ext>
            </a:extLst>
          </p:cNvPr>
          <p:cNvSpPr txBox="1"/>
          <p:nvPr/>
        </p:nvSpPr>
        <p:spPr>
          <a:xfrm>
            <a:off x="7144456" y="3613301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761886" y="1419439"/>
            <a:ext cx="6012778" cy="1950379"/>
          </a:xfrm>
          <a:prstGeom prst="wedgeRoundRectCallout">
            <a:avLst>
              <a:gd name="adj1" fmla="val -71586"/>
              <a:gd name="adj2" fmla="val 3009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Jasmine: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will find 100% and subtract 1% </a:t>
            </a:r>
            <a:r>
              <a:rPr lang="en-US" sz="2800">
                <a:solidFill>
                  <a:schemeClr val="tx1"/>
                </a:solidFill>
              </a:rPr>
              <a:t>from it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690107" y="3538269"/>
            <a:ext cx="6012778" cy="1950379"/>
          </a:xfrm>
          <a:prstGeom prst="wedgeRoundRectCallout">
            <a:avLst>
              <a:gd name="adj1" fmla="val -70226"/>
              <a:gd name="adj2" fmla="val 3012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will find 90% and add it to 9%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649F3A-AC3E-A266-D2E2-246B96A06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37" y="2011602"/>
            <a:ext cx="1598718" cy="1598718"/>
          </a:xfrm>
          <a:prstGeom prst="rect">
            <a:avLst/>
          </a:prstGeom>
        </p:spPr>
      </p:pic>
      <p:pic>
        <p:nvPicPr>
          <p:cNvPr id="3" name="Picture 2" descr="Cartoon a cartoon of a child wearing a person hat&#10;&#10;AI-generated content may be incorrect.">
            <a:extLst>
              <a:ext uri="{FF2B5EF4-FFF2-40B4-BE49-F238E27FC236}">
                <a16:creationId xmlns:a16="http://schemas.microsoft.com/office/drawing/2014/main" id="{57480CC6-B511-0139-E010-D5E28F8AE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35" y="4117263"/>
            <a:ext cx="1510926" cy="15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540F63-6422-45D8-953F-2A4B7BEBBCDB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D44832C-AB3E-458D-9D12-7DCBB8DD76B3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B003BD-B244-45E4-BE54-98E2D82B66B2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218FDA4-2C1D-44B7-8F04-91A6D3D7F1FC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8143A03-5CDF-4EEB-88B2-B881B3AA04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3D7B6F6-31E3-4DF1-9D59-767E879C1BEF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A3A66C-165E-43FF-B6AE-A671A9EEE4CE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1AB0C8F-60C2-4C5B-AF89-FA5E027766AC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DD2580D-8BFC-47E7-981E-F70C413315DF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2282DF-34CE-4D3C-BD3A-5F5CF5CC3F23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41F25D5-3015-4258-8E7A-DC5B61608274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5EFC05-8BC9-4A97-B901-9C91F9973A6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0FBFEEC-ECAB-4F4E-847C-34E1EA1A9C24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2EB62F9-7397-4A55-9EB7-8D3EADA09F87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ECAABC-E3C7-4ED7-AC57-A407D44C1A8B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D7F36D-C5CB-47AB-B007-8FBA02A75CB6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5479AD0-E5E8-4B83-AD3E-22029A736996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A8568-6876-4992-9D14-7C5AD0936553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F6485B2-CDA3-4920-A280-95A92437102D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42ECC64-DFB2-4CBD-87CC-8D44DD8AA3C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2649BED-099C-47D1-BA25-B355EF2A621A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635F3D-5948-4CC0-99F1-CD47FE3A657F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B70537E-C395-4C38-8C00-B0D57BECBB0F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B69B29-E8E2-4436-AFEF-3EED9A7AD98B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30896FB-7A4D-41E0-AB96-D562DAC2F0CF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D637A6-9098-4EFC-82EA-E1C5DDD82187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0CFDC2F-1198-4822-B551-2087744D94AB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715281-76CF-431B-919B-02813AF247F6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95B30-686B-46EB-B432-4142F1CF288D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3DA6A7-E152-47FB-AE8C-CAFB7E75F3A1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1CB7B8-D4F4-47B2-8F03-1E5E336511A3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2B2603-AF26-4F10-BC7B-BD0CA3B1C0B8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F52D28-9CDA-4157-9B2D-F51FEE30F193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855A349-C76A-42B8-897F-4E66B561FD0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9C1E180-68B6-4E98-87A5-F9A7589DBF4F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A0C25BF-FB82-4F1D-8DE3-1805AE528FB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C273B3B-8912-4B6A-87A0-682462EB77A7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B1FE167-1D54-4520-A85F-6FD8299A1C84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DF499-D555-488E-AEBD-2857B06D3BF7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22D4A1-6355-46F8-9301-BD9E98388E4E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B7E440-C31F-4C4B-B9A7-3A2C8009E2AF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B4EE80-65C4-4A90-BD0B-CE89BD7008C6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20FAE0B-A190-4BAF-8E81-DCD41012D462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8E4425-5BC4-43E6-99FC-32820ABE6C24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095EC7-559A-4365-BB88-18BDF99C2DF5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3009DB-D106-409E-A4B4-E931414EB0ED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56D9F97-39A0-4A1E-B471-2FE9A899F7B4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F2507F-0436-4766-8FA2-18EA04A55BBA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1779933-B253-47B0-939C-212C67C9C9C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C16DE62-FAAA-47A9-827B-C58666EC032A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97B3DB5-77FB-42FA-A081-61D9E2708EE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D42B1F-4E9C-480C-B828-6A6714756FEF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0A1829-2899-461B-89AC-583C8D90E65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60F6F8C-9EC8-4A31-9C61-5816A27C06D9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909A517-0597-45B1-9CDF-86C8AE8662BB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58090C9-975D-4E9B-8776-57F4CC1C5446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973C09E-0D89-4134-A0F7-162002F77040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34A55C2-58FF-4AAB-9FED-AE6D123CBAF4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D531B08-ECA8-42EF-A233-1BFD30A53F4E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5036DB-69FF-4B96-A5BD-368015B368C1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4D9EAF-5B4E-4436-8679-07C1DC8B8E2C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1DA3294-1080-42A2-873F-7AF7570B41B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C91E9-DC53-4C73-B7B4-FAD0D43F8F3D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7A0AC64-7063-4B43-A2B5-4D1B78DB5C9A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DB4682A-F59B-4A7A-BDDC-58EE1FFB8153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9A530B-FA53-4617-8657-A14B8ECECF90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C53072-A73B-436A-8CF0-F8EE54B0E2FB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B9784D-6BD7-42C8-81B4-609441FC9001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1A4D26E-7F25-432C-8472-00E089A3530A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87AB88-7695-4BD3-8D62-2DF0D07301D2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CDE7DBD-7747-4BD3-B2C3-AAAEFD89A07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DAA4A1A-932E-4480-A41D-B8BF1D556041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FBE1BB-F8F0-4B8E-89DE-C2BEE0E7110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DB8152-290F-45BA-B030-08A146A599E9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A9836D1-EED4-4E57-865B-A8D2BE4FACFD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E89AF1-7C42-44E0-81EB-2B6C36E9E042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5298032-2B7F-40AE-AD0F-813A0690B60E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91C2E02-E1C8-4A1E-8B85-93CEC6F0019C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C61A167-8D0C-4A22-AC8E-CAE7E4F213F8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F848FB-CA75-4DBA-94BA-3AD19AFE86E7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41B1FD-EE65-4B2B-AFC6-646F48A08131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B92B4E6-C98F-419B-AEB7-48B6819169FB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65271E-27AE-42E1-BE93-F5D7F56ED72D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81AD56-42E3-4FEE-9869-540D00449F53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EA21A1E-838F-405E-B020-A76EF9674F50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68F334-8970-4E65-8CA2-CC7F99C42EBF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3213F0-F8DB-448C-A39C-E50F6787410B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AFB445F-5810-4134-A78F-131F143DC91D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5B7B36-AE11-458C-84A2-3279ECF22DE2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D9D1A4-B665-4050-9462-8ED4AE80CD3B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57008"/>
              <a:gd name="adj2" fmla="val 244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1920083" y="1673075"/>
            <a:ext cx="30390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  <a:p>
            <a:pPr algn="ctr"/>
            <a:r>
              <a:rPr lang="en-US" sz="3600" dirty="0"/>
              <a:t>First, I will calculate 1%.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424D7-CACB-DDDC-223C-81AA5B6CFF8C}"/>
              </a:ext>
            </a:extLst>
          </p:cNvPr>
          <p:cNvSpPr txBox="1"/>
          <p:nvPr/>
        </p:nvSpPr>
        <p:spPr>
          <a:xfrm>
            <a:off x="1835422" y="2394719"/>
            <a:ext cx="322651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3600" dirty="0"/>
          </a:p>
          <a:p>
            <a:pPr algn="ctr"/>
            <a:r>
              <a:rPr lang="en-GB" sz="3600" dirty="0"/>
              <a:t>1% of 200 = 2</a:t>
            </a:r>
          </a:p>
          <a:p>
            <a:pPr algn="ctr"/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1804638" y="2639220"/>
            <a:ext cx="315452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multiply 2 by 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78102-9B17-1528-54C3-B7AE5D7DD893}"/>
              </a:ext>
            </a:extLst>
          </p:cNvPr>
          <p:cNvGrpSpPr/>
          <p:nvPr/>
        </p:nvGrpSpPr>
        <p:grpSpPr>
          <a:xfrm>
            <a:off x="1835422" y="2421639"/>
            <a:ext cx="3039078" cy="1754326"/>
            <a:chOff x="2066613" y="4604776"/>
            <a:chExt cx="3039078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AA5E12-3643-2916-0092-B2D669B3B870}"/>
                </a:ext>
              </a:extLst>
            </p:cNvPr>
            <p:cNvSpPr txBox="1"/>
            <p:nvPr/>
          </p:nvSpPr>
          <p:spPr>
            <a:xfrm>
              <a:off x="2066613" y="4604776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1% = 2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 4% = 8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CAB96CF1-6BC9-166A-2F7A-6830DCB0EBDB}"/>
                </a:ext>
              </a:extLst>
            </p:cNvPr>
            <p:cNvSpPr/>
            <p:nvPr/>
          </p:nvSpPr>
          <p:spPr>
            <a:xfrm>
              <a:off x="4554022" y="4807024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87AD5D-4167-60A4-A97C-1BF71A38B8CE}"/>
                </a:ext>
              </a:extLst>
            </p:cNvPr>
            <p:cNvSpPr txBox="1"/>
            <p:nvPr/>
          </p:nvSpPr>
          <p:spPr>
            <a:xfrm>
              <a:off x="4213824" y="5231107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x4</a:t>
              </a:r>
            </a:p>
          </p:txBody>
        </p:sp>
      </p:grpSp>
      <p:pic>
        <p:nvPicPr>
          <p:cNvPr id="3" name="Picture 2" descr="Cartoon a cartoon of a child wearing a person hat&#10;&#10;AI-generated content may be incorrect.">
            <a:extLst>
              <a:ext uri="{FF2B5EF4-FFF2-40B4-BE49-F238E27FC236}">
                <a16:creationId xmlns:a16="http://schemas.microsoft.com/office/drawing/2014/main" id="{AC25E76F-ECC5-C6E5-F439-2A5FB87A1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" y="2628491"/>
            <a:ext cx="1510926" cy="1510926"/>
          </a:xfrm>
          <a:prstGeom prst="rect">
            <a:avLst/>
          </a:prstGeom>
        </p:spPr>
      </p:pic>
      <p:pic>
        <p:nvPicPr>
          <p:cNvPr id="15" name="Picture 1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1611E2C-95B6-0DDA-0A7E-D8225AB2B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7C34C2-8E36-89BD-AE51-CAFA4475C967}"/>
              </a:ext>
            </a:extLst>
          </p:cNvPr>
          <p:cNvSpPr txBox="1"/>
          <p:nvPr/>
        </p:nvSpPr>
        <p:spPr>
          <a:xfrm>
            <a:off x="1643521" y="2292986"/>
            <a:ext cx="327959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So,</a:t>
            </a:r>
          </a:p>
          <a:p>
            <a:pPr algn="ctr"/>
            <a:r>
              <a:rPr lang="en-GB" sz="3600" dirty="0"/>
              <a:t> 4% of 200 = 8</a:t>
            </a:r>
          </a:p>
          <a:p>
            <a:pPr algn="ctr"/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993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550749" y="28422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% of 5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FA15CD-407D-01BB-1CA1-7ACE22755C5B}"/>
              </a:ext>
            </a:extLst>
          </p:cNvPr>
          <p:cNvSpPr txBox="1"/>
          <p:nvPr/>
        </p:nvSpPr>
        <p:spPr>
          <a:xfrm>
            <a:off x="2546525" y="2105783"/>
            <a:ext cx="3998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1% of 500 = _____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5AD05-CB4E-5A84-15B5-8FBF7A56835A}"/>
              </a:ext>
            </a:extLst>
          </p:cNvPr>
          <p:cNvSpPr txBox="1"/>
          <p:nvPr/>
        </p:nvSpPr>
        <p:spPr>
          <a:xfrm>
            <a:off x="2546525" y="3709296"/>
            <a:ext cx="4063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7% of 500 = _____ </a:t>
            </a: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B698C84E-075C-4D10-704E-AD3A0F1A4BB5}"/>
              </a:ext>
            </a:extLst>
          </p:cNvPr>
          <p:cNvSpPr/>
          <p:nvPr/>
        </p:nvSpPr>
        <p:spPr>
          <a:xfrm>
            <a:off x="6520069" y="2328596"/>
            <a:ext cx="944217" cy="189590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82359-A3E7-8A8A-77F3-F5005AABFD5A}"/>
              </a:ext>
            </a:extLst>
          </p:cNvPr>
          <p:cNvSpPr/>
          <p:nvPr/>
        </p:nvSpPr>
        <p:spPr>
          <a:xfrm>
            <a:off x="4764414" y="1927615"/>
            <a:ext cx="14933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D6C1DB-E42C-5D11-D83B-50762D42DA44}"/>
              </a:ext>
            </a:extLst>
          </p:cNvPr>
          <p:cNvSpPr/>
          <p:nvPr/>
        </p:nvSpPr>
        <p:spPr>
          <a:xfrm>
            <a:off x="4764414" y="3524630"/>
            <a:ext cx="14933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4400" b="1" cap="none" spc="0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709431-0167-0558-5DD6-A5BB8B7C7E84}"/>
              </a:ext>
            </a:extLst>
          </p:cNvPr>
          <p:cNvSpPr/>
          <p:nvPr/>
        </p:nvSpPr>
        <p:spPr>
          <a:xfrm>
            <a:off x="7099853" y="2844225"/>
            <a:ext cx="14933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x7</a:t>
            </a:r>
          </a:p>
        </p:txBody>
      </p:sp>
    </p:spTree>
    <p:extLst>
      <p:ext uri="{BB962C8B-B14F-4D97-AF65-F5344CB8AC3E}">
        <p14:creationId xmlns:p14="http://schemas.microsoft.com/office/powerpoint/2010/main" val="319992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540F63-6422-45D8-953F-2A4B7BEBBCDB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D44832C-AB3E-458D-9D12-7DCBB8DD76B3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B003BD-B244-45E4-BE54-98E2D82B66B2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218FDA4-2C1D-44B7-8F04-91A6D3D7F1FC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8143A03-5CDF-4EEB-88B2-B881B3AA04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3D7B6F6-31E3-4DF1-9D59-767E879C1BEF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A3A66C-165E-43FF-B6AE-A671A9EEE4CE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1AB0C8F-60C2-4C5B-AF89-FA5E027766AC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DD2580D-8BFC-47E7-981E-F70C413315DF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2282DF-34CE-4D3C-BD3A-5F5CF5CC3F23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41F25D5-3015-4258-8E7A-DC5B61608274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5EFC05-8BC9-4A97-B901-9C91F9973A6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0FBFEEC-ECAB-4F4E-847C-34E1EA1A9C24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2EB62F9-7397-4A55-9EB7-8D3EADA09F87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ECAABC-E3C7-4ED7-AC57-A407D44C1A8B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D7F36D-C5CB-47AB-B007-8FBA02A75CB6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5479AD0-E5E8-4B83-AD3E-22029A736996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A8568-6876-4992-9D14-7C5AD0936553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F6485B2-CDA3-4920-A280-95A92437102D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42ECC64-DFB2-4CBD-87CC-8D44DD8AA3C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2649BED-099C-47D1-BA25-B355EF2A621A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635F3D-5948-4CC0-99F1-CD47FE3A657F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B70537E-C395-4C38-8C00-B0D57BECBB0F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B69B29-E8E2-4436-AFEF-3EED9A7AD98B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30896FB-7A4D-41E0-AB96-D562DAC2F0CF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D637A6-9098-4EFC-82EA-E1C5DDD82187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0CFDC2F-1198-4822-B551-2087744D94AB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715281-76CF-431B-919B-02813AF247F6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95B30-686B-46EB-B432-4142F1CF288D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3DA6A7-E152-47FB-AE8C-CAFB7E75F3A1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1CB7B8-D4F4-47B2-8F03-1E5E336511A3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2B2603-AF26-4F10-BC7B-BD0CA3B1C0B8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F52D28-9CDA-4157-9B2D-F51FEE30F193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855A349-C76A-42B8-897F-4E66B561FD0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9C1E180-68B6-4E98-87A5-F9A7589DBF4F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A0C25BF-FB82-4F1D-8DE3-1805AE528FB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C273B3B-8912-4B6A-87A0-682462EB77A7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B1FE167-1D54-4520-A85F-6FD8299A1C84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DF499-D555-488E-AEBD-2857B06D3BF7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22D4A1-6355-46F8-9301-BD9E98388E4E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B7E440-C31F-4C4B-B9A7-3A2C8009E2AF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B4EE80-65C4-4A90-BD0B-CE89BD7008C6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20FAE0B-A190-4BAF-8E81-DCD41012D462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8E4425-5BC4-43E6-99FC-32820ABE6C24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095EC7-559A-4365-BB88-18BDF99C2DF5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3009DB-D106-409E-A4B4-E931414EB0ED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56D9F97-39A0-4A1E-B471-2FE9A899F7B4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F2507F-0436-4766-8FA2-18EA04A55BBA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1779933-B253-47B0-939C-212C67C9C9C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C16DE62-FAAA-47A9-827B-C58666EC032A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97B3DB5-77FB-42FA-A081-61D9E2708EE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D42B1F-4E9C-480C-B828-6A6714756FEF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0A1829-2899-461B-89AC-583C8D90E65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60F6F8C-9EC8-4A31-9C61-5816A27C06D9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909A517-0597-45B1-9CDF-86C8AE8662BB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58090C9-975D-4E9B-8776-57F4CC1C5446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973C09E-0D89-4134-A0F7-162002F77040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34A55C2-58FF-4AAB-9FED-AE6D123CBAF4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D531B08-ECA8-42EF-A233-1BFD30A53F4E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5036DB-69FF-4B96-A5BD-368015B368C1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4D9EAF-5B4E-4436-8679-07C1DC8B8E2C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1DA3294-1080-42A2-873F-7AF7570B41B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C91E9-DC53-4C73-B7B4-FAD0D43F8F3D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7A0AC64-7063-4B43-A2B5-4D1B78DB5C9A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DB4682A-F59B-4A7A-BDDC-58EE1FFB8153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9A530B-FA53-4617-8657-A14B8ECECF90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C53072-A73B-436A-8CF0-F8EE54B0E2FB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B9784D-6BD7-42C8-81B4-609441FC9001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1A4D26E-7F25-432C-8472-00E089A3530A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87AB88-7695-4BD3-8D62-2DF0D07301D2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CDE7DBD-7747-4BD3-B2C3-AAAEFD89A07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DAA4A1A-932E-4480-A41D-B8BF1D556041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FBE1BB-F8F0-4B8E-89DE-C2BEE0E7110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DB8152-290F-45BA-B030-08A146A599E9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A9836D1-EED4-4E57-865B-A8D2BE4FACFD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E89AF1-7C42-44E0-81EB-2B6C36E9E042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5298032-2B7F-40AE-AD0F-813A0690B60E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91C2E02-E1C8-4A1E-8B85-93CEC6F0019C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C61A167-8D0C-4A22-AC8E-CAE7E4F213F8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F848FB-CA75-4DBA-94BA-3AD19AFE86E7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41B1FD-EE65-4B2B-AFC6-646F48A08131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B92B4E6-C98F-419B-AEB7-48B6819169FB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65271E-27AE-42E1-BE93-F5D7F56ED72D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81AD56-42E3-4FEE-9869-540D00449F53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EA21A1E-838F-405E-B020-A76EF9674F50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68F334-8970-4E65-8CA2-CC7F99C42EBF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3213F0-F8DB-448C-A39C-E50F6787410B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AFB445F-5810-4134-A78F-131F143DC91D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5B7B36-AE11-458C-84A2-3279ECF22DE2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D9D1A4-B665-4050-9462-8ED4AE80CD3B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57008"/>
              <a:gd name="adj2" fmla="val 244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1835422" y="1679634"/>
            <a:ext cx="3039078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endParaRPr lang="en-GB" sz="3600" b="1" dirty="0">
              <a:solidFill>
                <a:schemeClr val="accent1"/>
              </a:solidFill>
            </a:endParaRPr>
          </a:p>
          <a:p>
            <a:pPr algn="ctr"/>
            <a:r>
              <a:rPr lang="en-US" sz="3600" dirty="0"/>
              <a:t>First, I will calculate 10%.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424D7-CACB-DDDC-223C-81AA5B6CFF8C}"/>
              </a:ext>
            </a:extLst>
          </p:cNvPr>
          <p:cNvSpPr txBox="1"/>
          <p:nvPr/>
        </p:nvSpPr>
        <p:spPr>
          <a:xfrm>
            <a:off x="1835422" y="2394719"/>
            <a:ext cx="322651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3600" dirty="0"/>
          </a:p>
          <a:p>
            <a:pPr algn="ctr"/>
            <a:r>
              <a:rPr lang="en-GB" sz="3600" dirty="0"/>
              <a:t>10% of 200 = 20</a:t>
            </a:r>
          </a:p>
          <a:p>
            <a:pPr algn="ctr"/>
            <a:endParaRPr lang="en-GB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1830968" y="2496841"/>
            <a:ext cx="315452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Next, I will multiply 20 by 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B78102-9B17-1528-54C3-B7AE5D7DD893}"/>
              </a:ext>
            </a:extLst>
          </p:cNvPr>
          <p:cNvGrpSpPr/>
          <p:nvPr/>
        </p:nvGrpSpPr>
        <p:grpSpPr>
          <a:xfrm>
            <a:off x="1845254" y="2385091"/>
            <a:ext cx="3039078" cy="1754326"/>
            <a:chOff x="1922969" y="2055149"/>
            <a:chExt cx="3039078" cy="17543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AA5E12-3643-2916-0092-B2D669B3B870}"/>
                </a:ext>
              </a:extLst>
            </p:cNvPr>
            <p:cNvSpPr txBox="1"/>
            <p:nvPr/>
          </p:nvSpPr>
          <p:spPr>
            <a:xfrm>
              <a:off x="1922969" y="2055149"/>
              <a:ext cx="3039078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10% = 20</a:t>
              </a:r>
            </a:p>
            <a:p>
              <a:pPr algn="ctr"/>
              <a:endParaRPr lang="en-GB" sz="3600" dirty="0"/>
            </a:p>
            <a:p>
              <a:pPr algn="ctr"/>
              <a:r>
                <a:rPr lang="en-GB" sz="3600" dirty="0"/>
                <a:t> 40% = 80</a:t>
              </a: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CAB96CF1-6BC9-166A-2F7A-6830DCB0EBDB}"/>
                </a:ext>
              </a:extLst>
            </p:cNvPr>
            <p:cNvSpPr/>
            <p:nvPr/>
          </p:nvSpPr>
          <p:spPr>
            <a:xfrm>
              <a:off x="4443031" y="2260342"/>
              <a:ext cx="408025" cy="1349829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87AD5D-4167-60A4-A97C-1BF71A38B8CE}"/>
                </a:ext>
              </a:extLst>
            </p:cNvPr>
            <p:cNvSpPr txBox="1"/>
            <p:nvPr/>
          </p:nvSpPr>
          <p:spPr>
            <a:xfrm>
              <a:off x="4139165" y="2689112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x4</a:t>
              </a:r>
            </a:p>
          </p:txBody>
        </p:sp>
      </p:grpSp>
      <p:pic>
        <p:nvPicPr>
          <p:cNvPr id="15" name="Picture 1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1611E2C-95B6-0DDA-0A7E-D8225AB2B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7C34C2-8E36-89BD-AE51-CAFA4475C967}"/>
              </a:ext>
            </a:extLst>
          </p:cNvPr>
          <p:cNvSpPr txBox="1"/>
          <p:nvPr/>
        </p:nvSpPr>
        <p:spPr>
          <a:xfrm>
            <a:off x="1755805" y="2343393"/>
            <a:ext cx="327959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So,</a:t>
            </a:r>
          </a:p>
          <a:p>
            <a:pPr algn="ctr"/>
            <a:r>
              <a:rPr lang="en-GB" sz="3600" dirty="0"/>
              <a:t> 40% of 200 = 80</a:t>
            </a:r>
          </a:p>
          <a:p>
            <a:pPr algn="ctr"/>
            <a:endParaRPr lang="en-GB" sz="3600" dirty="0"/>
          </a:p>
        </p:txBody>
      </p:sp>
      <p:pic>
        <p:nvPicPr>
          <p:cNvPr id="4" name="Picture 3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5609FF4B-96E4-2EF9-8274-1B50172D7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847750"/>
            <a:ext cx="1325118" cy="132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550749" y="28422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70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% of 5</a:t>
            </a:r>
            <a:r>
              <a:rPr lang="en-US" sz="28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FA15CD-407D-01BB-1CA1-7ACE22755C5B}"/>
              </a:ext>
            </a:extLst>
          </p:cNvPr>
          <p:cNvSpPr txBox="1"/>
          <p:nvPr/>
        </p:nvSpPr>
        <p:spPr>
          <a:xfrm>
            <a:off x="2546525" y="2105783"/>
            <a:ext cx="42482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10% of 500 = _____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5AD05-CB4E-5A84-15B5-8FBF7A56835A}"/>
              </a:ext>
            </a:extLst>
          </p:cNvPr>
          <p:cNvSpPr txBox="1"/>
          <p:nvPr/>
        </p:nvSpPr>
        <p:spPr>
          <a:xfrm>
            <a:off x="2546525" y="3709296"/>
            <a:ext cx="4314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70% of 500 = _____ </a:t>
            </a: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B698C84E-075C-4D10-704E-AD3A0F1A4BB5}"/>
              </a:ext>
            </a:extLst>
          </p:cNvPr>
          <p:cNvSpPr/>
          <p:nvPr/>
        </p:nvSpPr>
        <p:spPr>
          <a:xfrm>
            <a:off x="6520069" y="2328596"/>
            <a:ext cx="944217" cy="1895901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082359-A3E7-8A8A-77F3-F5005AABFD5A}"/>
              </a:ext>
            </a:extLst>
          </p:cNvPr>
          <p:cNvSpPr/>
          <p:nvPr/>
        </p:nvSpPr>
        <p:spPr>
          <a:xfrm>
            <a:off x="5026671" y="1908330"/>
            <a:ext cx="14933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D6C1DB-E42C-5D11-D83B-50762D42DA44}"/>
              </a:ext>
            </a:extLst>
          </p:cNvPr>
          <p:cNvSpPr/>
          <p:nvPr/>
        </p:nvSpPr>
        <p:spPr>
          <a:xfrm>
            <a:off x="5105329" y="3524630"/>
            <a:ext cx="14933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4400" b="1" cap="none" spc="0" dirty="0">
                <a:ln w="28575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709431-0167-0558-5DD6-A5BB8B7C7E84}"/>
              </a:ext>
            </a:extLst>
          </p:cNvPr>
          <p:cNvSpPr/>
          <p:nvPr/>
        </p:nvSpPr>
        <p:spPr>
          <a:xfrm>
            <a:off x="7099853" y="2844225"/>
            <a:ext cx="14933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x7</a:t>
            </a:r>
          </a:p>
        </p:txBody>
      </p:sp>
    </p:spTree>
    <p:extLst>
      <p:ext uri="{BB962C8B-B14F-4D97-AF65-F5344CB8AC3E}">
        <p14:creationId xmlns:p14="http://schemas.microsoft.com/office/powerpoint/2010/main" val="43926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41864" y="1728099"/>
            <a:ext cx="3358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99% of 400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372927" y="1720678"/>
            <a:ext cx="9639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396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372928" y="2682502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372928" y="3655841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372928" y="4629180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41864" y="2733857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90% of 400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41864" y="3739615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9% of 400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EF885-A2C8-033B-6047-EFCAA183C7F9}"/>
              </a:ext>
            </a:extLst>
          </p:cNvPr>
          <p:cNvSpPr txBox="1"/>
          <p:nvPr/>
        </p:nvSpPr>
        <p:spPr>
          <a:xfrm>
            <a:off x="41864" y="4745372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2% of 400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6CEF5-5FDC-3E5D-E4AA-64EDE940083C}"/>
              </a:ext>
            </a:extLst>
          </p:cNvPr>
          <p:cNvSpPr txBox="1"/>
          <p:nvPr/>
        </p:nvSpPr>
        <p:spPr>
          <a:xfrm>
            <a:off x="4609103" y="1771556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70% of 80 =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2AA272-1DC5-5960-AA98-5080ECB15C0F}"/>
              </a:ext>
            </a:extLst>
          </p:cNvPr>
          <p:cNvSpPr/>
          <p:nvPr/>
        </p:nvSpPr>
        <p:spPr>
          <a:xfrm>
            <a:off x="7609845" y="1768545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8C987-9AEF-57CC-54AE-6BE25C14BE10}"/>
              </a:ext>
            </a:extLst>
          </p:cNvPr>
          <p:cNvSpPr/>
          <p:nvPr/>
        </p:nvSpPr>
        <p:spPr>
          <a:xfrm>
            <a:off x="7609845" y="2741884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33639-8F3C-EB14-6D01-BFF0BDC44242}"/>
              </a:ext>
            </a:extLst>
          </p:cNvPr>
          <p:cNvSpPr/>
          <p:nvPr/>
        </p:nvSpPr>
        <p:spPr>
          <a:xfrm>
            <a:off x="7609846" y="3715223"/>
            <a:ext cx="72311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4B91B-4BEF-032E-B1BF-38095D71A96C}"/>
              </a:ext>
            </a:extLst>
          </p:cNvPr>
          <p:cNvSpPr/>
          <p:nvPr/>
        </p:nvSpPr>
        <p:spPr>
          <a:xfrm>
            <a:off x="7609844" y="4684696"/>
            <a:ext cx="88498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2.4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0A122-5FBE-837B-5D12-7FFAD6685DF5}"/>
              </a:ext>
            </a:extLst>
          </p:cNvPr>
          <p:cNvSpPr txBox="1"/>
          <p:nvPr/>
        </p:nvSpPr>
        <p:spPr>
          <a:xfrm>
            <a:off x="4609103" y="2777314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40% of 80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B032C-3086-7C1B-E379-0552CF2D519D}"/>
              </a:ext>
            </a:extLst>
          </p:cNvPr>
          <p:cNvSpPr txBox="1"/>
          <p:nvPr/>
        </p:nvSpPr>
        <p:spPr>
          <a:xfrm>
            <a:off x="4609103" y="3783072"/>
            <a:ext cx="292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5% of 80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30000C-9928-1FCF-FBA5-5FD1E42E59FF}"/>
              </a:ext>
            </a:extLst>
          </p:cNvPr>
          <p:cNvSpPr txBox="1"/>
          <p:nvPr/>
        </p:nvSpPr>
        <p:spPr>
          <a:xfrm>
            <a:off x="4609103" y="4788829"/>
            <a:ext cx="2924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3% of 80 = </a:t>
            </a:r>
          </a:p>
        </p:txBody>
      </p:sp>
    </p:spTree>
    <p:extLst>
      <p:ext uri="{BB962C8B-B14F-4D97-AF65-F5344CB8AC3E}">
        <p14:creationId xmlns:p14="http://schemas.microsoft.com/office/powerpoint/2010/main" val="36417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1438</TotalTime>
  <Words>737</Words>
  <Application>Microsoft Office PowerPoint</Application>
  <PresentationFormat>On-screen Show (4:3)</PresentationFormat>
  <Paragraphs>421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79</cp:revision>
  <dcterms:created xsi:type="dcterms:W3CDTF">2013-01-27T09:14:16Z</dcterms:created>
  <dcterms:modified xsi:type="dcterms:W3CDTF">2026-02-10T22:04:56Z</dcterms:modified>
  <cp:category/>
</cp:coreProperties>
</file>