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8" r:id="rId3"/>
    <p:sldId id="319" r:id="rId4"/>
    <p:sldId id="321" r:id="rId5"/>
    <p:sldId id="31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752335" y="-155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17B19B-7092-85B2-C030-04596C379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3592" y="2112817"/>
            <a:ext cx="3622177" cy="382340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6D4D-DA28-C38E-6795-96EEB599D10B}"/>
              </a:ext>
            </a:extLst>
          </p:cNvPr>
          <p:cNvSpPr txBox="1"/>
          <p:nvPr/>
        </p:nvSpPr>
        <p:spPr>
          <a:xfrm>
            <a:off x="1136941" y="943482"/>
            <a:ext cx="7816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the inverse strategy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DD4CC4-8662-781D-D531-3DDFF197352C}"/>
              </a:ext>
            </a:extLst>
          </p:cNvPr>
          <p:cNvSpPr/>
          <p:nvPr/>
        </p:nvSpPr>
        <p:spPr>
          <a:xfrm>
            <a:off x="371195" y="425361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__ =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A6B5EDB-FD74-3314-1FB6-09343A9A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8C6AD0-A395-9701-1E8E-76ED9BA6F617}"/>
              </a:ext>
            </a:extLst>
          </p:cNvPr>
          <p:cNvGrpSpPr/>
          <p:nvPr/>
        </p:nvGrpSpPr>
        <p:grpSpPr>
          <a:xfrm>
            <a:off x="2181831" y="311135"/>
            <a:ext cx="5671457" cy="1872960"/>
            <a:chOff x="2181831" y="609291"/>
            <a:chExt cx="5671457" cy="1872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832ED7-0F2E-ACC3-515A-73DEA56C7882}"/>
                </a:ext>
              </a:extLst>
            </p:cNvPr>
            <p:cNvSpPr/>
            <p:nvPr/>
          </p:nvSpPr>
          <p:spPr>
            <a:xfrm>
              <a:off x="2181831" y="631371"/>
              <a:ext cx="5671457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12544-6F20-FBB6-9C86-2553AE883062}"/>
                </a:ext>
              </a:extLst>
            </p:cNvPr>
            <p:cNvSpPr/>
            <p:nvPr/>
          </p:nvSpPr>
          <p:spPr>
            <a:xfrm>
              <a:off x="2181831" y="1556811"/>
              <a:ext cx="3407230" cy="914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398241-DF07-85E9-55E9-5A229BD55A91}"/>
                </a:ext>
              </a:extLst>
            </p:cNvPr>
            <p:cNvSpPr/>
            <p:nvPr/>
          </p:nvSpPr>
          <p:spPr>
            <a:xfrm>
              <a:off x="5589061" y="1567851"/>
              <a:ext cx="2264227" cy="914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FC81F-934B-F8D6-42BF-EDECAF790E16}"/>
                </a:ext>
              </a:extLst>
            </p:cNvPr>
            <p:cNvSpPr/>
            <p:nvPr/>
          </p:nvSpPr>
          <p:spPr>
            <a:xfrm>
              <a:off x="4691735" y="609291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1CE773-F508-6460-F317-0ABA5A5497A0}"/>
                </a:ext>
              </a:extLst>
            </p:cNvPr>
            <p:cNvSpPr/>
            <p:nvPr/>
          </p:nvSpPr>
          <p:spPr>
            <a:xfrm>
              <a:off x="3657592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487BAB-A64C-3A28-C4EF-F11CFF853162}"/>
                </a:ext>
              </a:extLst>
            </p:cNvPr>
            <p:cNvSpPr/>
            <p:nvPr/>
          </p:nvSpPr>
          <p:spPr>
            <a:xfrm>
              <a:off x="6410931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1D641-D15F-D338-21AC-0402AAC3D599}"/>
              </a:ext>
            </a:extLst>
          </p:cNvPr>
          <p:cNvSpPr/>
          <p:nvPr/>
        </p:nvSpPr>
        <p:spPr>
          <a:xfrm>
            <a:off x="371195" y="5487664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__ =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176AE-52C3-FF1F-2565-95DDD81F5B97}"/>
              </a:ext>
            </a:extLst>
          </p:cNvPr>
          <p:cNvSpPr/>
          <p:nvPr/>
        </p:nvSpPr>
        <p:spPr>
          <a:xfrm>
            <a:off x="371195" y="3091796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+ 2 =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43172-EC62-25B8-4EBD-F0ED5305B2AE}"/>
              </a:ext>
            </a:extLst>
          </p:cNvPr>
          <p:cNvSpPr/>
          <p:nvPr/>
        </p:nvSpPr>
        <p:spPr>
          <a:xfrm>
            <a:off x="5589061" y="303569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1D9D8-E5D1-C1A4-7C72-F91F8AB054E0}"/>
              </a:ext>
            </a:extLst>
          </p:cNvPr>
          <p:cNvSpPr/>
          <p:nvPr/>
        </p:nvSpPr>
        <p:spPr>
          <a:xfrm>
            <a:off x="4033688" y="5454010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9F208-6FFC-979C-3FB3-FBD9FEF549CE}"/>
              </a:ext>
            </a:extLst>
          </p:cNvPr>
          <p:cNvSpPr/>
          <p:nvPr/>
        </p:nvSpPr>
        <p:spPr>
          <a:xfrm>
            <a:off x="4020763" y="4190145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C547C6-FA98-9C81-F771-ABD9CC08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00486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679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solve this by doing the inverse…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9E891E-BB9E-EFDE-2AE0-FA55328E97F8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60287"/>
              <a:gd name="adj2" fmla="val 786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…instead of solving: 7 – 4 = 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579-D0E1-9147-C63D-D2045F1ABC6D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528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do the inverse and solve: 4 + ? = 7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9E374C-C71D-28DE-7EAF-E258111858C2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9073"/>
              <a:gd name="adj2" fmla="val 739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It is a lot easier to </a:t>
            </a:r>
            <a:r>
              <a:rPr lang="en-GB" sz="4400" b="1" dirty="0">
                <a:solidFill>
                  <a:schemeClr val="tx1"/>
                </a:solidFill>
              </a:rPr>
              <a:t>add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on</a:t>
            </a:r>
            <a:r>
              <a:rPr lang="en-GB" sz="4400" dirty="0">
                <a:solidFill>
                  <a:schemeClr val="tx1"/>
                </a:solidFill>
              </a:rPr>
              <a:t> than it is to </a:t>
            </a:r>
            <a:r>
              <a:rPr lang="en-GB" sz="4400" b="1" dirty="0">
                <a:solidFill>
                  <a:schemeClr val="tx1"/>
                </a:solidFill>
              </a:rPr>
              <a:t>subtract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4DB87-DB78-D4BE-874D-DB7B3DE7700A}"/>
              </a:ext>
            </a:extLst>
          </p:cNvPr>
          <p:cNvGrpSpPr/>
          <p:nvPr/>
        </p:nvGrpSpPr>
        <p:grpSpPr>
          <a:xfrm>
            <a:off x="212621" y="3330649"/>
            <a:ext cx="8718758" cy="2385035"/>
            <a:chOff x="212621" y="3330649"/>
            <a:chExt cx="8718758" cy="2385035"/>
          </a:xfrm>
        </p:grpSpPr>
        <p:pic>
          <p:nvPicPr>
            <p:cNvPr id="21" name="Picture 20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EBAB22DB-9843-3FE7-EC85-4BE39D5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60436" y="3724140"/>
              <a:ext cx="8091950" cy="133644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0FA458-19E6-B831-1C09-562B5D979012}"/>
                </a:ext>
              </a:extLst>
            </p:cNvPr>
            <p:cNvGrpSpPr/>
            <p:nvPr/>
          </p:nvGrpSpPr>
          <p:grpSpPr>
            <a:xfrm>
              <a:off x="212621" y="5069353"/>
              <a:ext cx="8718758" cy="646331"/>
              <a:chOff x="212621" y="5069353"/>
              <a:chExt cx="8718758" cy="6463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61A67-3644-2D08-7B75-AC2533EA6ABC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2D79FD-2107-AD41-3A09-4F7B0E1CFC3C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2FC1B0-49A3-9EEB-B669-60FBC89D6456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76310C-0776-494E-DFAE-D72654F1C3E6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EBCE99-001C-6C23-19A4-FF5F33307868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65692-13C9-6758-48E1-0670984185E9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0F76C8-DEAF-D06A-B194-657EF0814700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C8B62-6C76-BDC2-F4C7-19814BD7887F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26171-9DC2-5DB3-71A4-AB3E7C3C5C99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8A3CDE-CE14-AE1E-714F-4DB52B811E65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ADC89B-F531-BFD2-563E-91C7C7101E29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D62EFD-D29D-D8A9-F33A-B7ED8159E904}"/>
                </a:ext>
              </a:extLst>
            </p:cNvPr>
            <p:cNvGrpSpPr/>
            <p:nvPr/>
          </p:nvGrpSpPr>
          <p:grpSpPr>
            <a:xfrm>
              <a:off x="3749266" y="3330649"/>
              <a:ext cx="2640648" cy="1475982"/>
              <a:chOff x="3749266" y="3330649"/>
              <a:chExt cx="2640648" cy="1475982"/>
            </a:xfrm>
          </p:grpSpPr>
          <p:sp>
            <p:nvSpPr>
              <p:cNvPr id="50" name="Arrow: Curved Down 49">
                <a:extLst>
                  <a:ext uri="{FF2B5EF4-FFF2-40B4-BE49-F238E27FC236}">
                    <a16:creationId xmlns:a16="http://schemas.microsoft.com/office/drawing/2014/main" id="{A7322149-7952-8063-C3F1-75574670DC80}"/>
                  </a:ext>
                </a:extLst>
              </p:cNvPr>
              <p:cNvSpPr/>
              <p:nvPr/>
            </p:nvSpPr>
            <p:spPr>
              <a:xfrm>
                <a:off x="3749266" y="3978091"/>
                <a:ext cx="2640648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CB0DB-A407-2ED9-74DF-49E014AE522B}"/>
                  </a:ext>
                </a:extLst>
              </p:cNvPr>
              <p:cNvSpPr txBox="1"/>
              <p:nvPr/>
            </p:nvSpPr>
            <p:spPr>
              <a:xfrm>
                <a:off x="4357167" y="3330649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BDAD47-0485-608F-C07D-977CADD01CE7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7 – 4 =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42CCCD6-0A83-70AE-E21B-79F481B4EE1F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58921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4 + 3 = 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0A3C4-D8E8-56FE-F8FF-A3A6A99799E0}"/>
              </a:ext>
            </a:extLst>
          </p:cNvPr>
          <p:cNvSpPr txBox="1"/>
          <p:nvPr/>
        </p:nvSpPr>
        <p:spPr>
          <a:xfrm>
            <a:off x="4357167" y="3155253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365993F-34A7-FBD5-E59C-D3C0680928B2}"/>
              </a:ext>
            </a:extLst>
          </p:cNvPr>
          <p:cNvSpPr/>
          <p:nvPr/>
        </p:nvSpPr>
        <p:spPr>
          <a:xfrm>
            <a:off x="1660243" y="868958"/>
            <a:ext cx="7173686" cy="1383440"/>
          </a:xfrm>
          <a:prstGeom prst="wedgeRoundRectCallout">
            <a:avLst>
              <a:gd name="adj1" fmla="val -60135"/>
              <a:gd name="adj2" fmla="val 763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So 7 – 4 = 3</a:t>
            </a:r>
          </a:p>
        </p:txBody>
      </p:sp>
    </p:spTree>
    <p:extLst>
      <p:ext uri="{BB962C8B-B14F-4D97-AF65-F5344CB8AC3E}">
        <p14:creationId xmlns:p14="http://schemas.microsoft.com/office/powerpoint/2010/main" val="37461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7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F67C8-8043-A2FF-9115-85F4C0C4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8C6CB-36DD-F928-3C20-65F106E8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B98FF09-C480-804A-FBBA-6C148A15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03DA2B-25F8-17C8-3F6D-8915A6CE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565" y="2252398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5A125D7-BABE-5BC6-3FE2-CC6136F9994C}"/>
              </a:ext>
            </a:extLst>
          </p:cNvPr>
          <p:cNvSpPr/>
          <p:nvPr/>
        </p:nvSpPr>
        <p:spPr>
          <a:xfrm>
            <a:off x="1786151" y="156067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Can you help me to solve this by doing the inverse?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F2A3A-333C-C5D5-B366-F4F5851D5B88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8 – 5 = 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97D1EC6-B2EA-D816-2EBA-5BB0BC026A1E}"/>
              </a:ext>
            </a:extLst>
          </p:cNvPr>
          <p:cNvSpPr/>
          <p:nvPr/>
        </p:nvSpPr>
        <p:spPr>
          <a:xfrm>
            <a:off x="1786151" y="156067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What do we need to do first?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1F2F6-67F9-A26E-28B0-8B8668CF0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50" y="125702"/>
            <a:ext cx="1261173" cy="1261173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16D95C3-31C7-D5B5-502A-051C8F006D4E}"/>
              </a:ext>
            </a:extLst>
          </p:cNvPr>
          <p:cNvSpPr/>
          <p:nvPr/>
        </p:nvSpPr>
        <p:spPr>
          <a:xfrm>
            <a:off x="1786151" y="156067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We first need to do the inverse….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D4731DF-3E93-EE81-E3C2-7B0EDEA235FE}"/>
              </a:ext>
            </a:extLst>
          </p:cNvPr>
          <p:cNvSpPr/>
          <p:nvPr/>
        </p:nvSpPr>
        <p:spPr>
          <a:xfrm>
            <a:off x="1786151" y="156067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5 + ? = 8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83E50BC-8546-92FE-E8E4-9F0AFC751392}"/>
              </a:ext>
            </a:extLst>
          </p:cNvPr>
          <p:cNvSpPr/>
          <p:nvPr/>
        </p:nvSpPr>
        <p:spPr>
          <a:xfrm>
            <a:off x="1778009" y="156067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5 + 3 = 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14D768-7B94-EAF6-A9DC-BADA43FE29CC}"/>
              </a:ext>
            </a:extLst>
          </p:cNvPr>
          <p:cNvGrpSpPr/>
          <p:nvPr/>
        </p:nvGrpSpPr>
        <p:grpSpPr>
          <a:xfrm>
            <a:off x="206479" y="3551191"/>
            <a:ext cx="8718758" cy="2385035"/>
            <a:chOff x="206479" y="3551191"/>
            <a:chExt cx="8718758" cy="2385035"/>
          </a:xfrm>
        </p:grpSpPr>
        <p:pic>
          <p:nvPicPr>
            <p:cNvPr id="33" name="Picture 32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D6E217A2-1DF3-83C3-F889-AB9E8940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54294" y="3944682"/>
              <a:ext cx="8091950" cy="133644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006F822-ACE9-8CF0-228A-31F5DC350248}"/>
                </a:ext>
              </a:extLst>
            </p:cNvPr>
            <p:cNvGrpSpPr/>
            <p:nvPr/>
          </p:nvGrpSpPr>
          <p:grpSpPr>
            <a:xfrm>
              <a:off x="206479" y="5289895"/>
              <a:ext cx="8718758" cy="646331"/>
              <a:chOff x="212621" y="5069353"/>
              <a:chExt cx="8718758" cy="64633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F6D58D-D575-FB88-5252-47C0EE46CBC3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A886190-6C81-63A6-D836-F762339F0A53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AA5D96-6196-0D3F-10E1-5A3E6DE52910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756BF3-6116-D4F5-BD2A-EC6F6B338AC2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8BF252-3361-7F1C-3794-2983B01FA75D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65566F5-4735-A52D-A13C-1F573DB78D3C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8EE43D6-3F61-894D-3C51-4A8798AB7A6C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D084976-8904-FBBD-9EC7-5C8F88E6D089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323DB5C-9DA3-70C3-8673-EA8CBF680A3F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A939101-BE44-50EB-CF99-5FFFF1F5D570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5AA47E-4911-9539-B958-C7D21F725E8A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B5C73D-38EB-4214-93D0-75458B93EDC4}"/>
                </a:ext>
              </a:extLst>
            </p:cNvPr>
            <p:cNvGrpSpPr/>
            <p:nvPr/>
          </p:nvGrpSpPr>
          <p:grpSpPr>
            <a:xfrm>
              <a:off x="4548668" y="3551191"/>
              <a:ext cx="2640648" cy="1475982"/>
              <a:chOff x="3749266" y="3330649"/>
              <a:chExt cx="2640648" cy="1475982"/>
            </a:xfrm>
          </p:grpSpPr>
          <p:sp>
            <p:nvSpPr>
              <p:cNvPr id="36" name="Arrow: Curved Down 35">
                <a:extLst>
                  <a:ext uri="{FF2B5EF4-FFF2-40B4-BE49-F238E27FC236}">
                    <a16:creationId xmlns:a16="http://schemas.microsoft.com/office/drawing/2014/main" id="{A41F53F6-B633-91AE-A65E-230E84FCF0C6}"/>
                  </a:ext>
                </a:extLst>
              </p:cNvPr>
              <p:cNvSpPr/>
              <p:nvPr/>
            </p:nvSpPr>
            <p:spPr>
              <a:xfrm>
                <a:off x="3749266" y="3978091"/>
                <a:ext cx="2640648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BC6235-314F-805E-98C9-320E68B4D53C}"/>
                  </a:ext>
                </a:extLst>
              </p:cNvPr>
              <p:cNvSpPr txBox="1"/>
              <p:nvPr/>
            </p:nvSpPr>
            <p:spPr>
              <a:xfrm>
                <a:off x="4357167" y="3330649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80BAC92-E209-22C3-3839-E79D77CC995E}"/>
              </a:ext>
            </a:extLst>
          </p:cNvPr>
          <p:cNvSpPr txBox="1"/>
          <p:nvPr/>
        </p:nvSpPr>
        <p:spPr>
          <a:xfrm>
            <a:off x="5156569" y="3407304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+3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43A2811A-CDA8-B85E-FC6C-B12BD1826E16}"/>
              </a:ext>
            </a:extLst>
          </p:cNvPr>
          <p:cNvSpPr/>
          <p:nvPr/>
        </p:nvSpPr>
        <p:spPr>
          <a:xfrm>
            <a:off x="1763835" y="1544218"/>
            <a:ext cx="7173686" cy="1383440"/>
          </a:xfrm>
          <a:prstGeom prst="wedgeRoundRectCallout">
            <a:avLst>
              <a:gd name="adj1" fmla="val -58617"/>
              <a:gd name="adj2" fmla="val 73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So, 8 – 5 = 3</a:t>
            </a:r>
          </a:p>
        </p:txBody>
      </p:sp>
    </p:spTree>
    <p:extLst>
      <p:ext uri="{BB962C8B-B14F-4D97-AF65-F5344CB8AC3E}">
        <p14:creationId xmlns:p14="http://schemas.microsoft.com/office/powerpoint/2010/main" val="10985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8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7 - 5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5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= 7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C6402E-B9CC-37BE-6E90-0FB6DCA380F4}"/>
              </a:ext>
            </a:extLst>
          </p:cNvPr>
          <p:cNvSpPr txBox="1"/>
          <p:nvPr/>
        </p:nvSpPr>
        <p:spPr>
          <a:xfrm>
            <a:off x="6535643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9 - 5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5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9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07D0C-7313-F5A4-D188-4FC1E7781BDB}"/>
              </a:ext>
            </a:extLst>
          </p:cNvPr>
          <p:cNvSpPr txBox="1"/>
          <p:nvPr/>
        </p:nvSpPr>
        <p:spPr>
          <a:xfrm>
            <a:off x="3378786" y="2318446"/>
            <a:ext cx="28696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8 - 4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 Rounded MT Bold" panose="020F0704030504030204" pitchFamily="34" charset="0"/>
              </a:rPr>
              <a:t>4 +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= 8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4E78AF-4793-EC61-070B-8FC2FE5C4318}"/>
              </a:ext>
            </a:extLst>
          </p:cNvPr>
          <p:cNvCxnSpPr>
            <a:cxnSpLocks/>
          </p:cNvCxnSpPr>
          <p:nvPr/>
        </p:nvCxnSpPr>
        <p:spPr>
          <a:xfrm>
            <a:off x="2982686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67D009-B84A-A480-9355-C553DE19DD79}"/>
              </a:ext>
            </a:extLst>
          </p:cNvPr>
          <p:cNvCxnSpPr>
            <a:cxnSpLocks/>
          </p:cNvCxnSpPr>
          <p:nvPr/>
        </p:nvCxnSpPr>
        <p:spPr>
          <a:xfrm>
            <a:off x="6139543" y="2035628"/>
            <a:ext cx="0" cy="2786743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958D719-E427-8BB5-4EEB-81B514D2CBE0}"/>
              </a:ext>
            </a:extLst>
          </p:cNvPr>
          <p:cNvSpPr/>
          <p:nvPr/>
        </p:nvSpPr>
        <p:spPr>
          <a:xfrm>
            <a:off x="1885337" y="254113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39B87-A282-CDC9-2777-06A97B965675}"/>
              </a:ext>
            </a:extLst>
          </p:cNvPr>
          <p:cNvSpPr/>
          <p:nvPr/>
        </p:nvSpPr>
        <p:spPr>
          <a:xfrm>
            <a:off x="1116664" y="342899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6D09F8-15F1-1635-2D58-F6EB6D8866D1}"/>
              </a:ext>
            </a:extLst>
          </p:cNvPr>
          <p:cNvSpPr/>
          <p:nvPr/>
        </p:nvSpPr>
        <p:spPr>
          <a:xfrm>
            <a:off x="5042193" y="254113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143CB-FBDF-8026-72B8-E8DC3D954F14}"/>
              </a:ext>
            </a:extLst>
          </p:cNvPr>
          <p:cNvSpPr/>
          <p:nvPr/>
        </p:nvSpPr>
        <p:spPr>
          <a:xfrm>
            <a:off x="4335499" y="342899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0C3549-9EC7-DE9E-1038-9586DEC234BF}"/>
              </a:ext>
            </a:extLst>
          </p:cNvPr>
          <p:cNvSpPr/>
          <p:nvPr/>
        </p:nvSpPr>
        <p:spPr>
          <a:xfrm>
            <a:off x="8162533" y="250235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6BA380-2904-AE3C-35F2-F9D2EC01236D}"/>
              </a:ext>
            </a:extLst>
          </p:cNvPr>
          <p:cNvSpPr/>
          <p:nvPr/>
        </p:nvSpPr>
        <p:spPr>
          <a:xfrm>
            <a:off x="7455839" y="339021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Addition and subtraction are inverse operations.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246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2026-01-07T13:31:06Z</dcterms:modified>
  <cp:category/>
</cp:coreProperties>
</file>