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3" r:id="rId3"/>
    <p:sldId id="324" r:id="rId4"/>
    <p:sldId id="325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73911" y="8216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B9E15E-10FC-2855-F429-941CD192E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3574" y="2694039"/>
            <a:ext cx="4247540" cy="34495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5315" y="633587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E276E-CA3B-C919-6456-47F131630A81}"/>
              </a:ext>
            </a:extLst>
          </p:cNvPr>
          <p:cNvSpPr txBox="1"/>
          <p:nvPr/>
        </p:nvSpPr>
        <p:spPr>
          <a:xfrm>
            <a:off x="1149055" y="1080007"/>
            <a:ext cx="7816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the inverse strategy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A0E06-9382-36FF-8E3B-1E3B5BFB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DD4CC4-8662-781D-D531-3DDFF197352C}"/>
              </a:ext>
            </a:extLst>
          </p:cNvPr>
          <p:cNvSpPr/>
          <p:nvPr/>
        </p:nvSpPr>
        <p:spPr>
          <a:xfrm>
            <a:off x="371195" y="425361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8 - __ =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71F8-14A1-320C-8494-0ECB6101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A6B5EDB-FD74-3314-1FB6-09343A9A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8C6AD0-A395-9701-1E8E-76ED9BA6F617}"/>
              </a:ext>
            </a:extLst>
          </p:cNvPr>
          <p:cNvGrpSpPr/>
          <p:nvPr/>
        </p:nvGrpSpPr>
        <p:grpSpPr>
          <a:xfrm>
            <a:off x="2181831" y="311135"/>
            <a:ext cx="5671457" cy="1872960"/>
            <a:chOff x="2181831" y="609291"/>
            <a:chExt cx="5671457" cy="18729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832ED7-0F2E-ACC3-515A-73DEA56C7882}"/>
                </a:ext>
              </a:extLst>
            </p:cNvPr>
            <p:cNvSpPr/>
            <p:nvPr/>
          </p:nvSpPr>
          <p:spPr>
            <a:xfrm>
              <a:off x="2181831" y="631371"/>
              <a:ext cx="5671457" cy="9144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F12544-6F20-FBB6-9C86-2553AE883062}"/>
                </a:ext>
              </a:extLst>
            </p:cNvPr>
            <p:cNvSpPr/>
            <p:nvPr/>
          </p:nvSpPr>
          <p:spPr>
            <a:xfrm>
              <a:off x="2181831" y="1556811"/>
              <a:ext cx="3407230" cy="914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8398241-DF07-85E9-55E9-5A229BD55A91}"/>
                </a:ext>
              </a:extLst>
            </p:cNvPr>
            <p:cNvSpPr/>
            <p:nvPr/>
          </p:nvSpPr>
          <p:spPr>
            <a:xfrm>
              <a:off x="5589061" y="1567851"/>
              <a:ext cx="2264227" cy="914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FC81F-934B-F8D6-42BF-EDECAF790E16}"/>
                </a:ext>
              </a:extLst>
            </p:cNvPr>
            <p:cNvSpPr/>
            <p:nvPr/>
          </p:nvSpPr>
          <p:spPr>
            <a:xfrm>
              <a:off x="4691735" y="609291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1CE773-F508-6460-F317-0ABA5A5497A0}"/>
                </a:ext>
              </a:extLst>
            </p:cNvPr>
            <p:cNvSpPr/>
            <p:nvPr/>
          </p:nvSpPr>
          <p:spPr>
            <a:xfrm>
              <a:off x="3657592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487BAB-A64C-3A28-C4EF-F11CFF853162}"/>
                </a:ext>
              </a:extLst>
            </p:cNvPr>
            <p:cNvSpPr/>
            <p:nvPr/>
          </p:nvSpPr>
          <p:spPr>
            <a:xfrm>
              <a:off x="6410931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121D641-D15F-D338-21AC-0402AAC3D599}"/>
              </a:ext>
            </a:extLst>
          </p:cNvPr>
          <p:cNvSpPr/>
          <p:nvPr/>
        </p:nvSpPr>
        <p:spPr>
          <a:xfrm>
            <a:off x="371195" y="5487664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8 - __ =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176AE-52C3-FF1F-2565-95DDD81F5B97}"/>
              </a:ext>
            </a:extLst>
          </p:cNvPr>
          <p:cNvSpPr/>
          <p:nvPr/>
        </p:nvSpPr>
        <p:spPr>
          <a:xfrm>
            <a:off x="371195" y="3091796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+ 3 = 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A43172-EC62-25B8-4EBD-F0ED5305B2AE}"/>
              </a:ext>
            </a:extLst>
          </p:cNvPr>
          <p:cNvSpPr/>
          <p:nvPr/>
        </p:nvSpPr>
        <p:spPr>
          <a:xfrm>
            <a:off x="5589061" y="303569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1D9D8-E5D1-C1A4-7C72-F91F8AB054E0}"/>
              </a:ext>
            </a:extLst>
          </p:cNvPr>
          <p:cNvSpPr/>
          <p:nvPr/>
        </p:nvSpPr>
        <p:spPr>
          <a:xfrm>
            <a:off x="4033688" y="5454010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29F208-6FFC-979C-3FB3-FBD9FEF549CE}"/>
              </a:ext>
            </a:extLst>
          </p:cNvPr>
          <p:cNvSpPr/>
          <p:nvPr/>
        </p:nvSpPr>
        <p:spPr>
          <a:xfrm>
            <a:off x="4020763" y="4190145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31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F445D49-EC9D-E45F-F88D-B08BF19F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99" y="1679099"/>
            <a:ext cx="1817654" cy="14761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1377D4-1068-1AE2-B75D-D12FC0A76DFF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59679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solve this by doing the inverse…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9E891E-BB9E-EFDE-2AE0-FA55328E97F8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60287"/>
              <a:gd name="adj2" fmla="val 7867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…instead of solving: </a:t>
            </a:r>
            <a:r>
              <a:rPr lang="en-GB" sz="4400" b="1" dirty="0">
                <a:solidFill>
                  <a:schemeClr val="tx1"/>
                </a:solidFill>
              </a:rPr>
              <a:t>9 – 6 = 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AECD579-D0E1-9147-C63D-D2045F1ABC6D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59528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do the inverse and solve 6 + ? = 9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39E374C-C71D-28DE-7EAF-E258111858C2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59073"/>
              <a:gd name="adj2" fmla="val 739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It is a lot easier to </a:t>
            </a:r>
            <a:r>
              <a:rPr lang="en-GB" sz="4400" b="1" dirty="0">
                <a:solidFill>
                  <a:schemeClr val="tx1"/>
                </a:solidFill>
              </a:rPr>
              <a:t>add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b="1" dirty="0">
                <a:solidFill>
                  <a:schemeClr val="tx1"/>
                </a:solidFill>
              </a:rPr>
              <a:t>on</a:t>
            </a:r>
            <a:r>
              <a:rPr lang="en-GB" sz="4400" dirty="0">
                <a:solidFill>
                  <a:schemeClr val="tx1"/>
                </a:solidFill>
              </a:rPr>
              <a:t> than it is to </a:t>
            </a:r>
            <a:r>
              <a:rPr lang="en-GB" sz="4400" b="1" dirty="0">
                <a:solidFill>
                  <a:schemeClr val="tx1"/>
                </a:solidFill>
              </a:rPr>
              <a:t>subtract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24DB87-DB78-D4BE-874D-DB7B3DE7700A}"/>
              </a:ext>
            </a:extLst>
          </p:cNvPr>
          <p:cNvGrpSpPr/>
          <p:nvPr/>
        </p:nvGrpSpPr>
        <p:grpSpPr>
          <a:xfrm>
            <a:off x="212621" y="3139422"/>
            <a:ext cx="8718758" cy="2576262"/>
            <a:chOff x="212621" y="3139422"/>
            <a:chExt cx="8718758" cy="2576262"/>
          </a:xfrm>
        </p:grpSpPr>
        <p:pic>
          <p:nvPicPr>
            <p:cNvPr id="21" name="Picture 20" descr="A yellow line with black background&#10;&#10;AI-generated content may be incorrect.">
              <a:extLst>
                <a:ext uri="{FF2B5EF4-FFF2-40B4-BE49-F238E27FC236}">
                  <a16:creationId xmlns:a16="http://schemas.microsoft.com/office/drawing/2014/main" id="{EBAB22DB-9843-3FE7-EC85-4BE39D5C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rcRect l="15478" r="12818" b="40055"/>
            <a:stretch>
              <a:fillRect/>
            </a:stretch>
          </p:blipFill>
          <p:spPr>
            <a:xfrm>
              <a:off x="560436" y="3724140"/>
              <a:ext cx="8091950" cy="1336443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30FA458-19E6-B831-1C09-562B5D979012}"/>
                </a:ext>
              </a:extLst>
            </p:cNvPr>
            <p:cNvGrpSpPr/>
            <p:nvPr/>
          </p:nvGrpSpPr>
          <p:grpSpPr>
            <a:xfrm>
              <a:off x="212621" y="5069353"/>
              <a:ext cx="8718758" cy="646331"/>
              <a:chOff x="212621" y="5069353"/>
              <a:chExt cx="8718758" cy="6463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2561A67-3644-2D08-7B75-AC2533EA6ABC}"/>
                  </a:ext>
                </a:extLst>
              </p:cNvPr>
              <p:cNvSpPr/>
              <p:nvPr/>
            </p:nvSpPr>
            <p:spPr>
              <a:xfrm>
                <a:off x="212621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2D79FD-2107-AD41-3A09-4F7B0E1CFC3C}"/>
                  </a:ext>
                </a:extLst>
              </p:cNvPr>
              <p:cNvSpPr/>
              <p:nvPr/>
            </p:nvSpPr>
            <p:spPr>
              <a:xfrm>
                <a:off x="947226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2FC1B0-49A3-9EEB-B669-60FBC89D6456}"/>
                  </a:ext>
                </a:extLst>
              </p:cNvPr>
              <p:cNvSpPr/>
              <p:nvPr/>
            </p:nvSpPr>
            <p:spPr>
              <a:xfrm>
                <a:off x="179229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E76310C-0776-494E-DFAE-D72654F1C3E6}"/>
                  </a:ext>
                </a:extLst>
              </p:cNvPr>
              <p:cNvSpPr/>
              <p:nvPr/>
            </p:nvSpPr>
            <p:spPr>
              <a:xfrm>
                <a:off x="259844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EBCE99-001C-6C23-19A4-FF5F33307868}"/>
                  </a:ext>
                </a:extLst>
              </p:cNvPr>
              <p:cNvSpPr/>
              <p:nvPr/>
            </p:nvSpPr>
            <p:spPr>
              <a:xfrm>
                <a:off x="337489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B65692-13C9-6758-48E1-0670984185E9}"/>
                  </a:ext>
                </a:extLst>
              </p:cNvPr>
              <p:cNvSpPr/>
              <p:nvPr/>
            </p:nvSpPr>
            <p:spPr>
              <a:xfrm>
                <a:off x="42149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0F76C8-DEAF-D06A-B194-657EF0814700}"/>
                  </a:ext>
                </a:extLst>
              </p:cNvPr>
              <p:cNvSpPr/>
              <p:nvPr/>
            </p:nvSpPr>
            <p:spPr>
              <a:xfrm>
                <a:off x="5023180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1C8B62-6C76-BDC2-F4C7-19814BD7887F}"/>
                  </a:ext>
                </a:extLst>
              </p:cNvPr>
              <p:cNvSpPr/>
              <p:nvPr/>
            </p:nvSpPr>
            <p:spPr>
              <a:xfrm>
                <a:off x="5811044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326171-9DC2-5DB3-71A4-AB3E7C3C5C99}"/>
                  </a:ext>
                </a:extLst>
              </p:cNvPr>
              <p:cNvSpPr/>
              <p:nvPr/>
            </p:nvSpPr>
            <p:spPr>
              <a:xfrm>
                <a:off x="65648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8A3CDE-CE14-AE1E-714F-4DB52B811E65}"/>
                  </a:ext>
                </a:extLst>
              </p:cNvPr>
              <p:cNvSpPr/>
              <p:nvPr/>
            </p:nvSpPr>
            <p:spPr>
              <a:xfrm>
                <a:off x="8140433" y="5069353"/>
                <a:ext cx="7909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0ADC89B-F531-BFD2-563E-91C7C7101E29}"/>
                  </a:ext>
                </a:extLst>
              </p:cNvPr>
              <p:cNvSpPr/>
              <p:nvPr/>
            </p:nvSpPr>
            <p:spPr>
              <a:xfrm>
                <a:off x="7351707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D62EFD-D29D-D8A9-F33A-B7ED8159E904}"/>
                </a:ext>
              </a:extLst>
            </p:cNvPr>
            <p:cNvGrpSpPr/>
            <p:nvPr/>
          </p:nvGrpSpPr>
          <p:grpSpPr>
            <a:xfrm>
              <a:off x="5334000" y="3139422"/>
              <a:ext cx="2623457" cy="1667209"/>
              <a:chOff x="5334000" y="3139422"/>
              <a:chExt cx="2623457" cy="1667209"/>
            </a:xfrm>
          </p:grpSpPr>
          <p:sp>
            <p:nvSpPr>
              <p:cNvPr id="50" name="Arrow: Curved Down 49">
                <a:extLst>
                  <a:ext uri="{FF2B5EF4-FFF2-40B4-BE49-F238E27FC236}">
                    <a16:creationId xmlns:a16="http://schemas.microsoft.com/office/drawing/2014/main" id="{A7322149-7952-8063-C3F1-75574670DC80}"/>
                  </a:ext>
                </a:extLst>
              </p:cNvPr>
              <p:cNvSpPr/>
              <p:nvPr/>
            </p:nvSpPr>
            <p:spPr>
              <a:xfrm>
                <a:off x="5334000" y="3978091"/>
                <a:ext cx="2623457" cy="828540"/>
              </a:xfrm>
              <a:prstGeom prst="curvedDownArrow">
                <a:avLst>
                  <a:gd name="adj1" fmla="val 9481"/>
                  <a:gd name="adj2" fmla="val 50000"/>
                  <a:gd name="adj3" fmla="val 2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CB0DB-A407-2ED9-74DF-49E014AE522B}"/>
                  </a:ext>
                </a:extLst>
              </p:cNvPr>
              <p:cNvSpPr txBox="1"/>
              <p:nvPr/>
            </p:nvSpPr>
            <p:spPr>
              <a:xfrm>
                <a:off x="5980428" y="3139422"/>
                <a:ext cx="1106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/>
                  <a:t>+?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BDAD47-0485-608F-C07D-977CADD01CE7}"/>
              </a:ext>
            </a:extLst>
          </p:cNvPr>
          <p:cNvSpPr txBox="1"/>
          <p:nvPr/>
        </p:nvSpPr>
        <p:spPr>
          <a:xfrm>
            <a:off x="3418733" y="43776"/>
            <a:ext cx="366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9 – 6 = 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42CCCD6-0A83-70AE-E21B-79F481B4EE1F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58921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6 + 3 = 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20A3C4-D8E8-56FE-F8FF-A3A6A99799E0}"/>
              </a:ext>
            </a:extLst>
          </p:cNvPr>
          <p:cNvSpPr txBox="1"/>
          <p:nvPr/>
        </p:nvSpPr>
        <p:spPr>
          <a:xfrm>
            <a:off x="6011438" y="3132256"/>
            <a:ext cx="1106789" cy="76944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B365993F-34A7-FBD5-E59C-D3C0680928B2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60135"/>
              <a:gd name="adj2" fmla="val 7631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So 9 – 6 = 3</a:t>
            </a:r>
          </a:p>
        </p:txBody>
      </p:sp>
    </p:spTree>
    <p:extLst>
      <p:ext uri="{BB962C8B-B14F-4D97-AF65-F5344CB8AC3E}">
        <p14:creationId xmlns:p14="http://schemas.microsoft.com/office/powerpoint/2010/main" val="37461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7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336740" y="276751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Solve these questions </a:t>
            </a:r>
          </a:p>
          <a:p>
            <a:pPr algn="ctr"/>
            <a:r>
              <a:rPr lang="en-GB" sz="3600" b="1" dirty="0"/>
              <a:t>by doing the inverse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4023502" y="464330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9 - 5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5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= 9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C6402E-B9CC-37BE-6E90-0FB6DCA380F4}"/>
              </a:ext>
            </a:extLst>
          </p:cNvPr>
          <p:cNvSpPr txBox="1"/>
          <p:nvPr/>
        </p:nvSpPr>
        <p:spPr>
          <a:xfrm>
            <a:off x="6535643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7 - 5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5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= 7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07D0C-7313-F5A4-D188-4FC1E7781BDB}"/>
              </a:ext>
            </a:extLst>
          </p:cNvPr>
          <p:cNvSpPr txBox="1"/>
          <p:nvPr/>
        </p:nvSpPr>
        <p:spPr>
          <a:xfrm>
            <a:off x="3378786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8 - 4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4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= 8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4E78AF-4793-EC61-070B-8FC2FE5C4318}"/>
              </a:ext>
            </a:extLst>
          </p:cNvPr>
          <p:cNvCxnSpPr>
            <a:cxnSpLocks/>
          </p:cNvCxnSpPr>
          <p:nvPr/>
        </p:nvCxnSpPr>
        <p:spPr>
          <a:xfrm>
            <a:off x="2982686" y="2035628"/>
            <a:ext cx="0" cy="278674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67D009-B84A-A480-9355-C553DE19DD79}"/>
              </a:ext>
            </a:extLst>
          </p:cNvPr>
          <p:cNvCxnSpPr>
            <a:cxnSpLocks/>
          </p:cNvCxnSpPr>
          <p:nvPr/>
        </p:nvCxnSpPr>
        <p:spPr>
          <a:xfrm>
            <a:off x="6139543" y="2035628"/>
            <a:ext cx="0" cy="278674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958D719-E427-8BB5-4EEB-81B514D2CBE0}"/>
              </a:ext>
            </a:extLst>
          </p:cNvPr>
          <p:cNvSpPr/>
          <p:nvPr/>
        </p:nvSpPr>
        <p:spPr>
          <a:xfrm>
            <a:off x="1885337" y="254113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39B87-A282-CDC9-2777-06A97B965675}"/>
              </a:ext>
            </a:extLst>
          </p:cNvPr>
          <p:cNvSpPr/>
          <p:nvPr/>
        </p:nvSpPr>
        <p:spPr>
          <a:xfrm>
            <a:off x="1116664" y="342899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6D09F8-15F1-1635-2D58-F6EB6D8866D1}"/>
              </a:ext>
            </a:extLst>
          </p:cNvPr>
          <p:cNvSpPr/>
          <p:nvPr/>
        </p:nvSpPr>
        <p:spPr>
          <a:xfrm>
            <a:off x="5042193" y="254113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8143CB-FBDF-8026-72B8-E8DC3D954F14}"/>
              </a:ext>
            </a:extLst>
          </p:cNvPr>
          <p:cNvSpPr/>
          <p:nvPr/>
        </p:nvSpPr>
        <p:spPr>
          <a:xfrm>
            <a:off x="4335499" y="342899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0C3549-9EC7-DE9E-1038-9586DEC234BF}"/>
              </a:ext>
            </a:extLst>
          </p:cNvPr>
          <p:cNvSpPr/>
          <p:nvPr/>
        </p:nvSpPr>
        <p:spPr>
          <a:xfrm>
            <a:off x="8162533" y="250235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6BA380-2904-AE3C-35F2-F9D2EC01236D}"/>
              </a:ext>
            </a:extLst>
          </p:cNvPr>
          <p:cNvSpPr/>
          <p:nvPr/>
        </p:nvSpPr>
        <p:spPr>
          <a:xfrm>
            <a:off x="7455839" y="339021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08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You must always count back to solve subtraction.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319177" y="4472097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174</Words>
  <Application>Microsoft Office PowerPoint</Application>
  <PresentationFormat>On-screen Show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2026-01-08T10:46:15Z</dcterms:modified>
  <cp:category/>
</cp:coreProperties>
</file>