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324" r:id="rId3"/>
    <p:sldId id="325" r:id="rId4"/>
    <p:sldId id="326" r:id="rId5"/>
    <p:sldId id="32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831772" y="5972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C91B6CA-C0C9-A8CF-6CC6-DD150921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29333" y="2446248"/>
            <a:ext cx="3948312" cy="3047067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34034" y="63299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4D96EE-A113-D931-CC6B-A7BA275A4AF3}"/>
              </a:ext>
            </a:extLst>
          </p:cNvPr>
          <p:cNvSpPr txBox="1"/>
          <p:nvPr/>
        </p:nvSpPr>
        <p:spPr>
          <a:xfrm>
            <a:off x="1149055" y="1080007"/>
            <a:ext cx="78169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Using the inverse strategy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1A0E06-9382-36FF-8E3B-1E3B5BFBF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DD4CC4-8662-781D-D531-3DDFF197352C}"/>
              </a:ext>
            </a:extLst>
          </p:cNvPr>
          <p:cNvSpPr/>
          <p:nvPr/>
        </p:nvSpPr>
        <p:spPr>
          <a:xfrm>
            <a:off x="371195" y="4253613"/>
            <a:ext cx="864108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9 - __ =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F571F8-14A1-320C-8494-0ECB61013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7A6B5EDB-FD74-3314-1FB6-09343A9A7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83" y="230370"/>
            <a:ext cx="1233968" cy="123396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88C6AD0-A395-9701-1E8E-76ED9BA6F617}"/>
              </a:ext>
            </a:extLst>
          </p:cNvPr>
          <p:cNvGrpSpPr/>
          <p:nvPr/>
        </p:nvGrpSpPr>
        <p:grpSpPr>
          <a:xfrm>
            <a:off x="2181831" y="311135"/>
            <a:ext cx="5671457" cy="1872960"/>
            <a:chOff x="2181831" y="609291"/>
            <a:chExt cx="5671457" cy="187296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1832ED7-0F2E-ACC3-515A-73DEA56C7882}"/>
                </a:ext>
              </a:extLst>
            </p:cNvPr>
            <p:cNvSpPr/>
            <p:nvPr/>
          </p:nvSpPr>
          <p:spPr>
            <a:xfrm>
              <a:off x="2181831" y="631371"/>
              <a:ext cx="5671457" cy="9144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BF12544-6F20-FBB6-9C86-2553AE883062}"/>
                </a:ext>
              </a:extLst>
            </p:cNvPr>
            <p:cNvSpPr/>
            <p:nvPr/>
          </p:nvSpPr>
          <p:spPr>
            <a:xfrm>
              <a:off x="2181831" y="1556811"/>
              <a:ext cx="3407230" cy="9144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8398241-DF07-85E9-55E9-5A229BD55A91}"/>
                </a:ext>
              </a:extLst>
            </p:cNvPr>
            <p:cNvSpPr/>
            <p:nvPr/>
          </p:nvSpPr>
          <p:spPr>
            <a:xfrm>
              <a:off x="5589061" y="1567851"/>
              <a:ext cx="2264227" cy="9144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2BFC81F-934B-F8D6-42BF-EDECAF790E16}"/>
                </a:ext>
              </a:extLst>
            </p:cNvPr>
            <p:cNvSpPr/>
            <p:nvPr/>
          </p:nvSpPr>
          <p:spPr>
            <a:xfrm>
              <a:off x="4691735" y="609291"/>
              <a:ext cx="695194" cy="90024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1CE773-F508-6460-F317-0ABA5A5497A0}"/>
                </a:ext>
              </a:extLst>
            </p:cNvPr>
            <p:cNvSpPr/>
            <p:nvPr/>
          </p:nvSpPr>
          <p:spPr>
            <a:xfrm>
              <a:off x="3657592" y="1566753"/>
              <a:ext cx="695194" cy="90024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6487BAB-A64C-3A28-C4EF-F11CFF853162}"/>
                </a:ext>
              </a:extLst>
            </p:cNvPr>
            <p:cNvSpPr/>
            <p:nvPr/>
          </p:nvSpPr>
          <p:spPr>
            <a:xfrm>
              <a:off x="6410931" y="1566753"/>
              <a:ext cx="695194" cy="90024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121D641-D15F-D338-21AC-0402AAC3D599}"/>
              </a:ext>
            </a:extLst>
          </p:cNvPr>
          <p:cNvSpPr/>
          <p:nvPr/>
        </p:nvSpPr>
        <p:spPr>
          <a:xfrm>
            <a:off x="371195" y="5487664"/>
            <a:ext cx="864108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9 - __ = 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176AE-52C3-FF1F-2565-95DDD81F5B97}"/>
              </a:ext>
            </a:extLst>
          </p:cNvPr>
          <p:cNvSpPr/>
          <p:nvPr/>
        </p:nvSpPr>
        <p:spPr>
          <a:xfrm>
            <a:off x="371195" y="3091796"/>
            <a:ext cx="864108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+ 2 = __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A43172-EC62-25B8-4EBD-F0ED5305B2AE}"/>
              </a:ext>
            </a:extLst>
          </p:cNvPr>
          <p:cNvSpPr/>
          <p:nvPr/>
        </p:nvSpPr>
        <p:spPr>
          <a:xfrm>
            <a:off x="5589061" y="3035697"/>
            <a:ext cx="130969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51D9D8-E5D1-C1A4-7C72-F91F8AB054E0}"/>
              </a:ext>
            </a:extLst>
          </p:cNvPr>
          <p:cNvSpPr/>
          <p:nvPr/>
        </p:nvSpPr>
        <p:spPr>
          <a:xfrm>
            <a:off x="4033688" y="5454010"/>
            <a:ext cx="130969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29F208-6FFC-979C-3FB3-FBD9FEF549CE}"/>
              </a:ext>
            </a:extLst>
          </p:cNvPr>
          <p:cNvSpPr/>
          <p:nvPr/>
        </p:nvSpPr>
        <p:spPr>
          <a:xfrm>
            <a:off x="4020763" y="4190145"/>
            <a:ext cx="130969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431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F445D49-EC9D-E45F-F88D-B08BF19FA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99" y="1679099"/>
            <a:ext cx="1817654" cy="14761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51377D4-1068-1AE2-B75D-D12FC0A76DFF}"/>
              </a:ext>
            </a:extLst>
          </p:cNvPr>
          <p:cNvSpPr/>
          <p:nvPr/>
        </p:nvSpPr>
        <p:spPr>
          <a:xfrm>
            <a:off x="1607731" y="746623"/>
            <a:ext cx="7173686" cy="1383440"/>
          </a:xfrm>
          <a:prstGeom prst="wedgeRoundRectCallout">
            <a:avLst>
              <a:gd name="adj1" fmla="val -59679"/>
              <a:gd name="adj2" fmla="val 7552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I can solve this by doing the inverse…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F9E891E-BB9E-EFDE-2AE0-FA55328E97F8}"/>
              </a:ext>
            </a:extLst>
          </p:cNvPr>
          <p:cNvSpPr/>
          <p:nvPr/>
        </p:nvSpPr>
        <p:spPr>
          <a:xfrm>
            <a:off x="1607731" y="746623"/>
            <a:ext cx="7173686" cy="1383440"/>
          </a:xfrm>
          <a:prstGeom prst="wedgeRoundRectCallout">
            <a:avLst>
              <a:gd name="adj1" fmla="val -60287"/>
              <a:gd name="adj2" fmla="val 7867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…instead of solving: </a:t>
            </a:r>
            <a:r>
              <a:rPr lang="en-GB" sz="4400" b="1" dirty="0">
                <a:solidFill>
                  <a:schemeClr val="tx1"/>
                </a:solidFill>
              </a:rPr>
              <a:t>10 – 8 = 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AECD579-D0E1-9147-C63D-D2045F1ABC6D}"/>
              </a:ext>
            </a:extLst>
          </p:cNvPr>
          <p:cNvSpPr/>
          <p:nvPr/>
        </p:nvSpPr>
        <p:spPr>
          <a:xfrm>
            <a:off x="1607731" y="746623"/>
            <a:ext cx="7173686" cy="1383440"/>
          </a:xfrm>
          <a:prstGeom prst="wedgeRoundRectCallout">
            <a:avLst>
              <a:gd name="adj1" fmla="val -59528"/>
              <a:gd name="adj2" fmla="val 7552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I can do the inverse and solve 8 + ? = 10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39E374C-C71D-28DE-7EAF-E258111858C2}"/>
              </a:ext>
            </a:extLst>
          </p:cNvPr>
          <p:cNvSpPr/>
          <p:nvPr/>
        </p:nvSpPr>
        <p:spPr>
          <a:xfrm>
            <a:off x="1607731" y="746623"/>
            <a:ext cx="7173686" cy="1383440"/>
          </a:xfrm>
          <a:prstGeom prst="wedgeRoundRectCallout">
            <a:avLst>
              <a:gd name="adj1" fmla="val -59073"/>
              <a:gd name="adj2" fmla="val 7395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It is a lot easier to </a:t>
            </a:r>
            <a:r>
              <a:rPr lang="en-GB" sz="4400" b="1" dirty="0">
                <a:solidFill>
                  <a:schemeClr val="tx1"/>
                </a:solidFill>
              </a:rPr>
              <a:t>add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b="1" dirty="0">
                <a:solidFill>
                  <a:schemeClr val="tx1"/>
                </a:solidFill>
              </a:rPr>
              <a:t>on</a:t>
            </a:r>
            <a:r>
              <a:rPr lang="en-GB" sz="4400" dirty="0">
                <a:solidFill>
                  <a:schemeClr val="tx1"/>
                </a:solidFill>
              </a:rPr>
              <a:t> than it is to </a:t>
            </a:r>
            <a:r>
              <a:rPr lang="en-GB" sz="4400" b="1" dirty="0">
                <a:solidFill>
                  <a:schemeClr val="tx1"/>
                </a:solidFill>
              </a:rPr>
              <a:t>subtract</a:t>
            </a:r>
            <a:r>
              <a:rPr lang="en-GB" sz="44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24DB87-DB78-D4BE-874D-DB7B3DE7700A}"/>
              </a:ext>
            </a:extLst>
          </p:cNvPr>
          <p:cNvGrpSpPr/>
          <p:nvPr/>
        </p:nvGrpSpPr>
        <p:grpSpPr>
          <a:xfrm>
            <a:off x="212621" y="3139422"/>
            <a:ext cx="8718758" cy="2576262"/>
            <a:chOff x="212621" y="3139422"/>
            <a:chExt cx="8718758" cy="2576262"/>
          </a:xfrm>
        </p:grpSpPr>
        <p:pic>
          <p:nvPicPr>
            <p:cNvPr id="21" name="Picture 20" descr="A yellow line with black background&#10;&#10;AI-generated content may be incorrect.">
              <a:extLst>
                <a:ext uri="{FF2B5EF4-FFF2-40B4-BE49-F238E27FC236}">
                  <a16:creationId xmlns:a16="http://schemas.microsoft.com/office/drawing/2014/main" id="{EBAB22DB-9843-3FE7-EC85-4BE39D5C5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75000"/>
            </a:blip>
            <a:srcRect l="15478" r="12818" b="40055"/>
            <a:stretch>
              <a:fillRect/>
            </a:stretch>
          </p:blipFill>
          <p:spPr>
            <a:xfrm>
              <a:off x="560436" y="3724140"/>
              <a:ext cx="8091950" cy="1336443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30FA458-19E6-B831-1C09-562B5D979012}"/>
                </a:ext>
              </a:extLst>
            </p:cNvPr>
            <p:cNvGrpSpPr/>
            <p:nvPr/>
          </p:nvGrpSpPr>
          <p:grpSpPr>
            <a:xfrm>
              <a:off x="212621" y="5069353"/>
              <a:ext cx="8718758" cy="646331"/>
              <a:chOff x="212621" y="5069353"/>
              <a:chExt cx="8718758" cy="64633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2561A67-3644-2D08-7B75-AC2533EA6ABC}"/>
                  </a:ext>
                </a:extLst>
              </p:cNvPr>
              <p:cNvSpPr/>
              <p:nvPr/>
            </p:nvSpPr>
            <p:spPr>
              <a:xfrm>
                <a:off x="212621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0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32D79FD-2107-AD41-3A09-4F7B0E1CFC3C}"/>
                  </a:ext>
                </a:extLst>
              </p:cNvPr>
              <p:cNvSpPr/>
              <p:nvPr/>
            </p:nvSpPr>
            <p:spPr>
              <a:xfrm>
                <a:off x="947226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D2FC1B0-49A3-9EEB-B669-60FBC89D6456}"/>
                  </a:ext>
                </a:extLst>
              </p:cNvPr>
              <p:cNvSpPr/>
              <p:nvPr/>
            </p:nvSpPr>
            <p:spPr>
              <a:xfrm>
                <a:off x="1792293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E76310C-0776-494E-DFAE-D72654F1C3E6}"/>
                  </a:ext>
                </a:extLst>
              </p:cNvPr>
              <p:cNvSpPr/>
              <p:nvPr/>
            </p:nvSpPr>
            <p:spPr>
              <a:xfrm>
                <a:off x="2598442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FEBCE99-001C-6C23-19A4-FF5F33307868}"/>
                  </a:ext>
                </a:extLst>
              </p:cNvPr>
              <p:cNvSpPr/>
              <p:nvPr/>
            </p:nvSpPr>
            <p:spPr>
              <a:xfrm>
                <a:off x="3374892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DB65692-13C9-6758-48E1-0670984185E9}"/>
                  </a:ext>
                </a:extLst>
              </p:cNvPr>
              <p:cNvSpPr/>
              <p:nvPr/>
            </p:nvSpPr>
            <p:spPr>
              <a:xfrm>
                <a:off x="4214933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10F76C8-DEAF-D06A-B194-657EF0814700}"/>
                  </a:ext>
                </a:extLst>
              </p:cNvPr>
              <p:cNvSpPr/>
              <p:nvPr/>
            </p:nvSpPr>
            <p:spPr>
              <a:xfrm>
                <a:off x="5023180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71C8B62-6C76-BDC2-F4C7-19814BD7887F}"/>
                  </a:ext>
                </a:extLst>
              </p:cNvPr>
              <p:cNvSpPr/>
              <p:nvPr/>
            </p:nvSpPr>
            <p:spPr>
              <a:xfrm>
                <a:off x="5811044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C326171-9DC2-5DB3-71A4-AB3E7C3C5C99}"/>
                  </a:ext>
                </a:extLst>
              </p:cNvPr>
              <p:cNvSpPr/>
              <p:nvPr/>
            </p:nvSpPr>
            <p:spPr>
              <a:xfrm>
                <a:off x="6564833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58A3CDE-CE14-AE1E-714F-4DB52B811E65}"/>
                  </a:ext>
                </a:extLst>
              </p:cNvPr>
              <p:cNvSpPr/>
              <p:nvPr/>
            </p:nvSpPr>
            <p:spPr>
              <a:xfrm>
                <a:off x="8140433" y="5069353"/>
                <a:ext cx="790946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0ADC89B-F531-BFD2-563E-91C7C7101E29}"/>
                  </a:ext>
                </a:extLst>
              </p:cNvPr>
              <p:cNvSpPr/>
              <p:nvPr/>
            </p:nvSpPr>
            <p:spPr>
              <a:xfrm>
                <a:off x="7351707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4D62EFD-D29D-D8A9-F33A-B7ED8159E904}"/>
                </a:ext>
              </a:extLst>
            </p:cNvPr>
            <p:cNvGrpSpPr/>
            <p:nvPr/>
          </p:nvGrpSpPr>
          <p:grpSpPr>
            <a:xfrm>
              <a:off x="6912648" y="3139422"/>
              <a:ext cx="1868770" cy="1667209"/>
              <a:chOff x="6912648" y="3139422"/>
              <a:chExt cx="1868770" cy="1667209"/>
            </a:xfrm>
          </p:grpSpPr>
          <p:sp>
            <p:nvSpPr>
              <p:cNvPr id="50" name="Arrow: Curved Down 49">
                <a:extLst>
                  <a:ext uri="{FF2B5EF4-FFF2-40B4-BE49-F238E27FC236}">
                    <a16:creationId xmlns:a16="http://schemas.microsoft.com/office/drawing/2014/main" id="{A7322149-7952-8063-C3F1-75574670DC80}"/>
                  </a:ext>
                </a:extLst>
              </p:cNvPr>
              <p:cNvSpPr/>
              <p:nvPr/>
            </p:nvSpPr>
            <p:spPr>
              <a:xfrm>
                <a:off x="6912648" y="3978091"/>
                <a:ext cx="1868770" cy="828540"/>
              </a:xfrm>
              <a:prstGeom prst="curvedDownArrow">
                <a:avLst>
                  <a:gd name="adj1" fmla="val 9481"/>
                  <a:gd name="adj2" fmla="val 50000"/>
                  <a:gd name="adj3" fmla="val 2500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BCB0DB-A407-2ED9-74DF-49E014AE522B}"/>
                  </a:ext>
                </a:extLst>
              </p:cNvPr>
              <p:cNvSpPr txBox="1"/>
              <p:nvPr/>
            </p:nvSpPr>
            <p:spPr>
              <a:xfrm>
                <a:off x="7146126" y="3139422"/>
                <a:ext cx="110678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/>
                  <a:t>+?</a:t>
                </a: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5BDAD47-0485-608F-C07D-977CADD01CE7}"/>
              </a:ext>
            </a:extLst>
          </p:cNvPr>
          <p:cNvSpPr txBox="1"/>
          <p:nvPr/>
        </p:nvSpPr>
        <p:spPr>
          <a:xfrm>
            <a:off x="3418733" y="43776"/>
            <a:ext cx="3668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10 – 8 = 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542CCCD6-0A83-70AE-E21B-79F481B4EE1F}"/>
              </a:ext>
            </a:extLst>
          </p:cNvPr>
          <p:cNvSpPr/>
          <p:nvPr/>
        </p:nvSpPr>
        <p:spPr>
          <a:xfrm>
            <a:off x="1607731" y="746623"/>
            <a:ext cx="7173686" cy="1383440"/>
          </a:xfrm>
          <a:prstGeom prst="wedgeRoundRectCallout">
            <a:avLst>
              <a:gd name="adj1" fmla="val -58921"/>
              <a:gd name="adj2" fmla="val 7552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8 + 2 = 10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820A3C4-D8E8-56FE-F8FF-A3A6A99799E0}"/>
              </a:ext>
            </a:extLst>
          </p:cNvPr>
          <p:cNvSpPr txBox="1"/>
          <p:nvPr/>
        </p:nvSpPr>
        <p:spPr>
          <a:xfrm>
            <a:off x="7146126" y="3163309"/>
            <a:ext cx="1106789" cy="76944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+2</a:t>
            </a:r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B365993F-34A7-FBD5-E59C-D3C0680928B2}"/>
              </a:ext>
            </a:extLst>
          </p:cNvPr>
          <p:cNvSpPr/>
          <p:nvPr/>
        </p:nvSpPr>
        <p:spPr>
          <a:xfrm>
            <a:off x="1607731" y="746623"/>
            <a:ext cx="7173686" cy="1383440"/>
          </a:xfrm>
          <a:prstGeom prst="wedgeRoundRectCallout">
            <a:avLst>
              <a:gd name="adj1" fmla="val -60135"/>
              <a:gd name="adj2" fmla="val 7631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So 10 – 8 = 2</a:t>
            </a:r>
          </a:p>
        </p:txBody>
      </p:sp>
    </p:spTree>
    <p:extLst>
      <p:ext uri="{BB962C8B-B14F-4D97-AF65-F5344CB8AC3E}">
        <p14:creationId xmlns:p14="http://schemas.microsoft.com/office/powerpoint/2010/main" val="374616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8" grpId="0" animBg="1"/>
      <p:bldP spid="9" grpId="0" animBg="1"/>
      <p:bldP spid="17" grpId="0" animBg="1"/>
      <p:bldP spid="56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336740" y="276751"/>
            <a:ext cx="83156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Solve these questions </a:t>
            </a:r>
          </a:p>
          <a:p>
            <a:pPr algn="ctr"/>
            <a:r>
              <a:rPr lang="en-GB" sz="3600" b="1" dirty="0"/>
              <a:t>by doing the inverse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2ACEBE-8FFF-BBB8-F971-84151CC8CB04}"/>
              </a:ext>
            </a:extLst>
          </p:cNvPr>
          <p:cNvSpPr/>
          <p:nvPr/>
        </p:nvSpPr>
        <p:spPr>
          <a:xfrm>
            <a:off x="4023502" y="464330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12A439-BF43-F542-8A51-9242AF92AC15}"/>
              </a:ext>
            </a:extLst>
          </p:cNvPr>
          <p:cNvSpPr txBox="1"/>
          <p:nvPr/>
        </p:nvSpPr>
        <p:spPr>
          <a:xfrm>
            <a:off x="265471" y="2318446"/>
            <a:ext cx="28696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latin typeface="Arial Rounded MT Bold" panose="020F0704030504030204" pitchFamily="34" charset="0"/>
              </a:rPr>
              <a:t>10 - 6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latin typeface="Arial Rounded MT Bold" panose="020F0704030504030204" pitchFamily="34" charset="0"/>
              </a:rPr>
              <a:t>6 +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= 10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777" y="168302"/>
            <a:ext cx="1327676" cy="13276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C6402E-B9CC-37BE-6E90-0FB6DCA380F4}"/>
              </a:ext>
            </a:extLst>
          </p:cNvPr>
          <p:cNvSpPr txBox="1"/>
          <p:nvPr/>
        </p:nvSpPr>
        <p:spPr>
          <a:xfrm>
            <a:off x="6535643" y="2318446"/>
            <a:ext cx="28696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latin typeface="Arial Rounded MT Bold" panose="020F0704030504030204" pitchFamily="34" charset="0"/>
              </a:rPr>
              <a:t>7 - 4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latin typeface="Arial Rounded MT Bold" panose="020F0704030504030204" pitchFamily="34" charset="0"/>
              </a:rPr>
              <a:t>4 +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 </a:t>
            </a:r>
            <a:r>
              <a:rPr lang="en-GB" sz="4000" dirty="0">
                <a:latin typeface="Arial Rounded MT Bold" panose="020F0704030504030204" pitchFamily="34" charset="0"/>
              </a:rPr>
              <a:t> = 7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007D0C-7313-F5A4-D188-4FC1E7781BDB}"/>
              </a:ext>
            </a:extLst>
          </p:cNvPr>
          <p:cNvSpPr txBox="1"/>
          <p:nvPr/>
        </p:nvSpPr>
        <p:spPr>
          <a:xfrm>
            <a:off x="3378786" y="2318446"/>
            <a:ext cx="28696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latin typeface="Arial Rounded MT Bold" panose="020F0704030504030204" pitchFamily="34" charset="0"/>
              </a:rPr>
              <a:t>9 - 7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latin typeface="Arial Rounded MT Bold" panose="020F0704030504030204" pitchFamily="34" charset="0"/>
              </a:rPr>
              <a:t>7 +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 </a:t>
            </a:r>
            <a:r>
              <a:rPr lang="en-GB" sz="4000" dirty="0">
                <a:latin typeface="Arial Rounded MT Bold" panose="020F0704030504030204" pitchFamily="34" charset="0"/>
              </a:rPr>
              <a:t> = 9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4E78AF-4793-EC61-070B-8FC2FE5C4318}"/>
              </a:ext>
            </a:extLst>
          </p:cNvPr>
          <p:cNvCxnSpPr>
            <a:cxnSpLocks/>
          </p:cNvCxnSpPr>
          <p:nvPr/>
        </p:nvCxnSpPr>
        <p:spPr>
          <a:xfrm>
            <a:off x="2982686" y="2035628"/>
            <a:ext cx="0" cy="2786743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67D009-B84A-A480-9355-C553DE19DD79}"/>
              </a:ext>
            </a:extLst>
          </p:cNvPr>
          <p:cNvCxnSpPr>
            <a:cxnSpLocks/>
          </p:cNvCxnSpPr>
          <p:nvPr/>
        </p:nvCxnSpPr>
        <p:spPr>
          <a:xfrm>
            <a:off x="6139543" y="2035628"/>
            <a:ext cx="0" cy="2786743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958D719-E427-8BB5-4EEB-81B514D2CBE0}"/>
              </a:ext>
            </a:extLst>
          </p:cNvPr>
          <p:cNvSpPr/>
          <p:nvPr/>
        </p:nvSpPr>
        <p:spPr>
          <a:xfrm>
            <a:off x="2211908" y="2502354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E39B87-A282-CDC9-2777-06A97B965675}"/>
              </a:ext>
            </a:extLst>
          </p:cNvPr>
          <p:cNvSpPr/>
          <p:nvPr/>
        </p:nvSpPr>
        <p:spPr>
          <a:xfrm>
            <a:off x="1178642" y="3390218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6D09F8-15F1-1635-2D58-F6EB6D8866D1}"/>
              </a:ext>
            </a:extLst>
          </p:cNvPr>
          <p:cNvSpPr/>
          <p:nvPr/>
        </p:nvSpPr>
        <p:spPr>
          <a:xfrm>
            <a:off x="5042193" y="2541134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8143CB-FBDF-8026-72B8-E8DC3D954F14}"/>
              </a:ext>
            </a:extLst>
          </p:cNvPr>
          <p:cNvSpPr/>
          <p:nvPr/>
        </p:nvSpPr>
        <p:spPr>
          <a:xfrm>
            <a:off x="4335499" y="3428999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0C3549-9EC7-DE9E-1038-9586DEC234BF}"/>
              </a:ext>
            </a:extLst>
          </p:cNvPr>
          <p:cNvSpPr/>
          <p:nvPr/>
        </p:nvSpPr>
        <p:spPr>
          <a:xfrm>
            <a:off x="8162533" y="2502354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6BA380-2904-AE3C-35F2-F9D2EC01236D}"/>
              </a:ext>
            </a:extLst>
          </p:cNvPr>
          <p:cNvSpPr/>
          <p:nvPr/>
        </p:nvSpPr>
        <p:spPr>
          <a:xfrm>
            <a:off x="7455839" y="3390219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1086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5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254402" y="2175496"/>
            <a:ext cx="8775292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The inverse of subtraction is addition. 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319177" y="4472097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4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552</TotalTime>
  <Words>172</Words>
  <Application>Microsoft Office PowerPoint</Application>
  <PresentationFormat>On-screen Show (4:3)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35</cp:revision>
  <dcterms:created xsi:type="dcterms:W3CDTF">2013-01-27T09:14:16Z</dcterms:created>
  <dcterms:modified xsi:type="dcterms:W3CDTF">2026-01-07T13:45:03Z</dcterms:modified>
  <cp:category/>
</cp:coreProperties>
</file>