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0" r:id="rId3"/>
    <p:sldId id="294" r:id="rId4"/>
    <p:sldId id="295" r:id="rId5"/>
    <p:sldId id="292" r:id="rId6"/>
    <p:sldId id="29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999813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52244" y="859056"/>
            <a:ext cx="8059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Applying percentages in word problems</a:t>
            </a:r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61" y="2927806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EF3CBCC-DA58-7CB8-3BD5-632696103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01347"/>
              </p:ext>
            </p:extLst>
          </p:nvPr>
        </p:nvGraphicFramePr>
        <p:xfrm>
          <a:off x="1691080" y="4143037"/>
          <a:ext cx="608800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3044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289249" y="823248"/>
            <a:ext cx="76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/>
              <a:t>Amir spent 50% of his £24 pocket money.</a:t>
            </a:r>
          </a:p>
          <a:p>
            <a:pPr algn="ctr"/>
            <a:br>
              <a:rPr lang="en-US" sz="3200" dirty="0"/>
            </a:br>
            <a:r>
              <a:rPr lang="en-US" sz="3200" dirty="0"/>
              <a:t>How much money does he have left?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5DDFE-7F34-DCC2-43B0-BEAC0951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48DD260F-2B86-B308-5204-ABD720DD1811}"/>
              </a:ext>
            </a:extLst>
          </p:cNvPr>
          <p:cNvSpPr/>
          <p:nvPr/>
        </p:nvSpPr>
        <p:spPr>
          <a:xfrm rot="5400000">
            <a:off x="4480355" y="806851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57F9C1D-B58A-0575-FDFC-13C77B49B950}"/>
              </a:ext>
            </a:extLst>
          </p:cNvPr>
          <p:cNvSpPr/>
          <p:nvPr/>
        </p:nvSpPr>
        <p:spPr>
          <a:xfrm rot="5400000">
            <a:off x="3067975" y="3474760"/>
            <a:ext cx="260782" cy="302257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C8DC-4294-BE33-D011-DD9B1AC537BC}"/>
              </a:ext>
            </a:extLst>
          </p:cNvPr>
          <p:cNvSpPr txBox="1"/>
          <p:nvPr/>
        </p:nvSpPr>
        <p:spPr>
          <a:xfrm>
            <a:off x="2706720" y="419688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53512-B1E5-83AD-4E2B-03A498E60AF4}"/>
              </a:ext>
            </a:extLst>
          </p:cNvPr>
          <p:cNvSpPr txBox="1"/>
          <p:nvPr/>
        </p:nvSpPr>
        <p:spPr>
          <a:xfrm>
            <a:off x="4330595" y="3155509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AAB92B-A460-F32D-B50F-C62483F1EE12}"/>
              </a:ext>
            </a:extLst>
          </p:cNvPr>
          <p:cNvSpPr txBox="1"/>
          <p:nvPr/>
        </p:nvSpPr>
        <p:spPr>
          <a:xfrm>
            <a:off x="5848127" y="419688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C9C638-8833-2DC6-185A-B9DD7EFD4D4D}"/>
              </a:ext>
            </a:extLst>
          </p:cNvPr>
          <p:cNvSpPr txBox="1"/>
          <p:nvPr/>
        </p:nvSpPr>
        <p:spPr>
          <a:xfrm>
            <a:off x="2609604" y="5085962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Spent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0FC6F037-A77D-7C61-F414-1E83F2885CDE}"/>
              </a:ext>
            </a:extLst>
          </p:cNvPr>
          <p:cNvSpPr/>
          <p:nvPr/>
        </p:nvSpPr>
        <p:spPr>
          <a:xfrm rot="5400000">
            <a:off x="6115974" y="3474761"/>
            <a:ext cx="260782" cy="302257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3A3133-45F6-0684-B46F-C50CE73EDB73}"/>
              </a:ext>
            </a:extLst>
          </p:cNvPr>
          <p:cNvSpPr txBox="1"/>
          <p:nvPr/>
        </p:nvSpPr>
        <p:spPr>
          <a:xfrm>
            <a:off x="5657603" y="5116437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Left</a:t>
            </a:r>
          </a:p>
        </p:txBody>
      </p:sp>
    </p:spTree>
    <p:extLst>
      <p:ext uri="{BB962C8B-B14F-4D97-AF65-F5344CB8AC3E}">
        <p14:creationId xmlns:p14="http://schemas.microsoft.com/office/powerpoint/2010/main" val="29841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/>
      <p:bldP spid="28" grpId="0"/>
      <p:bldP spid="37" grpId="0"/>
      <p:bldP spid="39" grpId="0"/>
      <p:bldP spid="40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228F3-6268-F250-985D-166A9404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FCA7A5-F1CD-A02B-84C7-7E1E7B572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69143"/>
              </p:ext>
            </p:extLst>
          </p:nvPr>
        </p:nvGraphicFramePr>
        <p:xfrm>
          <a:off x="1695081" y="4152210"/>
          <a:ext cx="608800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2000">
                  <a:extLst>
                    <a:ext uri="{9D8B030D-6E8A-4147-A177-3AD203B41FA5}">
                      <a16:colId xmlns:a16="http://schemas.microsoft.com/office/drawing/2014/main" val="3954144014"/>
                    </a:ext>
                  </a:extLst>
                </a:gridCol>
                <a:gridCol w="1522000">
                  <a:extLst>
                    <a:ext uri="{9D8B030D-6E8A-4147-A177-3AD203B41FA5}">
                      <a16:colId xmlns:a16="http://schemas.microsoft.com/office/drawing/2014/main" val="4074388898"/>
                    </a:ext>
                  </a:extLst>
                </a:gridCol>
                <a:gridCol w="1522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C48F5386-6EFE-F732-767F-382CA1BD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F25F021-3A42-37C0-CA5A-33244EA66475}"/>
              </a:ext>
            </a:extLst>
          </p:cNvPr>
          <p:cNvSpPr/>
          <p:nvPr/>
        </p:nvSpPr>
        <p:spPr>
          <a:xfrm>
            <a:off x="1656124" y="95661"/>
            <a:ext cx="73494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A rope is 40 </a:t>
            </a:r>
            <a:r>
              <a:rPr lang="en-US" sz="4000" b="1" dirty="0" err="1"/>
              <a:t>metres</a:t>
            </a:r>
            <a:r>
              <a:rPr lang="en-US" sz="4000" b="1" dirty="0"/>
              <a:t> long.</a:t>
            </a:r>
            <a:br>
              <a:rPr lang="en-US" sz="4000" dirty="0"/>
            </a:br>
            <a:r>
              <a:rPr lang="en-US" sz="4000" dirty="0"/>
              <a:t>25% of it is cut off.</a:t>
            </a:r>
            <a:br>
              <a:rPr lang="en-US" sz="4000" dirty="0"/>
            </a:br>
            <a:r>
              <a:rPr lang="en-US" sz="4000" dirty="0"/>
              <a:t>How long is the piece that is cut?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20673-D990-9023-B6C2-68D73BAC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7F31DF24-6D2B-719C-7CCB-07C853209134}"/>
              </a:ext>
            </a:extLst>
          </p:cNvPr>
          <p:cNvSpPr/>
          <p:nvPr/>
        </p:nvSpPr>
        <p:spPr>
          <a:xfrm rot="5400000">
            <a:off x="4480355" y="806851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743ACB8-970A-D84D-D287-26B89A195465}"/>
              </a:ext>
            </a:extLst>
          </p:cNvPr>
          <p:cNvSpPr/>
          <p:nvPr/>
        </p:nvSpPr>
        <p:spPr>
          <a:xfrm rot="5400000">
            <a:off x="2320724" y="4222013"/>
            <a:ext cx="260780" cy="152806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C2046-B7E9-4E42-9E95-2EBC42C8BC62}"/>
              </a:ext>
            </a:extLst>
          </p:cNvPr>
          <p:cNvSpPr txBox="1"/>
          <p:nvPr/>
        </p:nvSpPr>
        <p:spPr>
          <a:xfrm>
            <a:off x="1782487" y="417081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47418-D026-CA18-B52D-F4DDF9C960AC}"/>
              </a:ext>
            </a:extLst>
          </p:cNvPr>
          <p:cNvSpPr txBox="1"/>
          <p:nvPr/>
        </p:nvSpPr>
        <p:spPr>
          <a:xfrm>
            <a:off x="4310930" y="3155509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CB84B-C43D-8C45-9998-3410613633F7}"/>
              </a:ext>
            </a:extLst>
          </p:cNvPr>
          <p:cNvSpPr txBox="1"/>
          <p:nvPr/>
        </p:nvSpPr>
        <p:spPr>
          <a:xfrm>
            <a:off x="3343844" y="417081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4C4DE-1195-8C29-0F99-47008176D00B}"/>
              </a:ext>
            </a:extLst>
          </p:cNvPr>
          <p:cNvSpPr txBox="1"/>
          <p:nvPr/>
        </p:nvSpPr>
        <p:spPr>
          <a:xfrm>
            <a:off x="1862352" y="5116438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B2BADEF-E702-97E3-6989-57B30739EC0E}"/>
              </a:ext>
            </a:extLst>
          </p:cNvPr>
          <p:cNvSpPr/>
          <p:nvPr/>
        </p:nvSpPr>
        <p:spPr>
          <a:xfrm rot="5400000">
            <a:off x="5356008" y="2714795"/>
            <a:ext cx="260782" cy="454250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598F8-C684-C7F9-8EBC-7B888C10A15A}"/>
              </a:ext>
            </a:extLst>
          </p:cNvPr>
          <p:cNvSpPr txBox="1"/>
          <p:nvPr/>
        </p:nvSpPr>
        <p:spPr>
          <a:xfrm>
            <a:off x="4897637" y="5100436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2C92D-91E6-8DC4-0DDD-7F3157615712}"/>
              </a:ext>
            </a:extLst>
          </p:cNvPr>
          <p:cNvSpPr txBox="1"/>
          <p:nvPr/>
        </p:nvSpPr>
        <p:spPr>
          <a:xfrm>
            <a:off x="4905201" y="417081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7682A-1E71-B007-E364-F4EE8DE5D0D4}"/>
              </a:ext>
            </a:extLst>
          </p:cNvPr>
          <p:cNvSpPr txBox="1"/>
          <p:nvPr/>
        </p:nvSpPr>
        <p:spPr>
          <a:xfrm>
            <a:off x="6466557" y="417081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31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83CBFF-7375-6DC9-1E4D-A8D6E52EA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584003B-55BB-B8BC-FA4A-71D955630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957D0C7-F2F0-54B2-F51B-AF44B9A34F47}"/>
              </a:ext>
            </a:extLst>
          </p:cNvPr>
          <p:cNvSpPr/>
          <p:nvPr/>
        </p:nvSpPr>
        <p:spPr>
          <a:xfrm>
            <a:off x="1656124" y="95661"/>
            <a:ext cx="73494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A farmer has 60 eggs.</a:t>
            </a:r>
            <a:br>
              <a:rPr lang="en-US" sz="4000" dirty="0"/>
            </a:br>
            <a:r>
              <a:rPr lang="en-US" sz="4000" dirty="0"/>
              <a:t>He sells </a:t>
            </a:r>
            <a:r>
              <a:rPr lang="en-US" sz="4000" b="1" dirty="0"/>
              <a:t>25%</a:t>
            </a:r>
            <a:r>
              <a:rPr lang="en-US" sz="4000" dirty="0"/>
              <a:t> of them in the morning.</a:t>
            </a:r>
            <a:br>
              <a:rPr lang="en-US" sz="4000" dirty="0"/>
            </a:br>
            <a:r>
              <a:rPr lang="en-US" sz="4000" dirty="0"/>
              <a:t>How many eggs does he </a:t>
            </a:r>
            <a:r>
              <a:rPr lang="en-US" sz="4000" b="1" dirty="0"/>
              <a:t>have left</a:t>
            </a:r>
            <a:r>
              <a:rPr lang="en-US" sz="4000" dirty="0"/>
              <a:t>?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6358F-57EC-84D8-34E8-F433B965C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FDD53A-A687-30B6-38FF-48E9436F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65413"/>
              </p:ext>
            </p:extLst>
          </p:nvPr>
        </p:nvGraphicFramePr>
        <p:xfrm>
          <a:off x="1695081" y="4152210"/>
          <a:ext cx="608800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2000">
                  <a:extLst>
                    <a:ext uri="{9D8B030D-6E8A-4147-A177-3AD203B41FA5}">
                      <a16:colId xmlns:a16="http://schemas.microsoft.com/office/drawing/2014/main" val="3954144014"/>
                    </a:ext>
                  </a:extLst>
                </a:gridCol>
                <a:gridCol w="1522000">
                  <a:extLst>
                    <a:ext uri="{9D8B030D-6E8A-4147-A177-3AD203B41FA5}">
                      <a16:colId xmlns:a16="http://schemas.microsoft.com/office/drawing/2014/main" val="4074388898"/>
                    </a:ext>
                  </a:extLst>
                </a:gridCol>
                <a:gridCol w="1522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0F9E11F1-A6D9-2A1F-D4E0-F046DED89132}"/>
              </a:ext>
            </a:extLst>
          </p:cNvPr>
          <p:cNvSpPr/>
          <p:nvPr/>
        </p:nvSpPr>
        <p:spPr>
          <a:xfrm rot="5400000">
            <a:off x="4480355" y="806851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606652C-087A-0E4D-4A37-477C27FFCD77}"/>
              </a:ext>
            </a:extLst>
          </p:cNvPr>
          <p:cNvSpPr/>
          <p:nvPr/>
        </p:nvSpPr>
        <p:spPr>
          <a:xfrm rot="5400000">
            <a:off x="2320724" y="4222013"/>
            <a:ext cx="260780" cy="152806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B3761-6B17-CEDB-546B-4EDC7091A2E5}"/>
              </a:ext>
            </a:extLst>
          </p:cNvPr>
          <p:cNvSpPr txBox="1"/>
          <p:nvPr/>
        </p:nvSpPr>
        <p:spPr>
          <a:xfrm>
            <a:off x="1782487" y="417081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4D03C-0A03-00F3-B177-1588CD7C38D3}"/>
              </a:ext>
            </a:extLst>
          </p:cNvPr>
          <p:cNvSpPr txBox="1"/>
          <p:nvPr/>
        </p:nvSpPr>
        <p:spPr>
          <a:xfrm>
            <a:off x="4175050" y="3095828"/>
            <a:ext cx="115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 Eggs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C88CA-FED2-04F8-C083-13D533D6A980}"/>
              </a:ext>
            </a:extLst>
          </p:cNvPr>
          <p:cNvSpPr txBox="1"/>
          <p:nvPr/>
        </p:nvSpPr>
        <p:spPr>
          <a:xfrm>
            <a:off x="3343844" y="417081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1DC24-BD6A-B7D8-65EA-0A121DE191DA}"/>
              </a:ext>
            </a:extLst>
          </p:cNvPr>
          <p:cNvSpPr txBox="1"/>
          <p:nvPr/>
        </p:nvSpPr>
        <p:spPr>
          <a:xfrm>
            <a:off x="1862352" y="5116438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Sold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8F5E1CF-7AA3-91C0-14DE-7BFE31BBA1B3}"/>
              </a:ext>
            </a:extLst>
          </p:cNvPr>
          <p:cNvSpPr/>
          <p:nvPr/>
        </p:nvSpPr>
        <p:spPr>
          <a:xfrm rot="5400000">
            <a:off x="5356008" y="2714795"/>
            <a:ext cx="260782" cy="454250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8FF48-B69C-A6B9-FCB5-2D84D7C8E973}"/>
              </a:ext>
            </a:extLst>
          </p:cNvPr>
          <p:cNvSpPr txBox="1"/>
          <p:nvPr/>
        </p:nvSpPr>
        <p:spPr>
          <a:xfrm>
            <a:off x="4897637" y="5100436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1D523-63E4-CD76-A204-130F744D10AE}"/>
              </a:ext>
            </a:extLst>
          </p:cNvPr>
          <p:cNvSpPr txBox="1"/>
          <p:nvPr/>
        </p:nvSpPr>
        <p:spPr>
          <a:xfrm>
            <a:off x="4905201" y="417081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243D-6B05-31CB-57A7-5A7C29F8D78F}"/>
              </a:ext>
            </a:extLst>
          </p:cNvPr>
          <p:cNvSpPr txBox="1"/>
          <p:nvPr/>
        </p:nvSpPr>
        <p:spPr>
          <a:xfrm>
            <a:off x="6466557" y="417081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580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2324098" y="877140"/>
            <a:ext cx="50304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 charity raises £200.</a:t>
            </a:r>
            <a:endParaRPr lang="en-US" sz="3600" dirty="0"/>
          </a:p>
          <a:p>
            <a:r>
              <a:rPr lang="en-US" sz="3600" dirty="0"/>
              <a:t>50% is spent on food</a:t>
            </a:r>
          </a:p>
          <a:p>
            <a:r>
              <a:rPr lang="en-US" sz="3600" dirty="0"/>
              <a:t>25% is spent on clothes</a:t>
            </a:r>
          </a:p>
          <a:p>
            <a:r>
              <a:rPr lang="en-US" sz="3600" dirty="0"/>
              <a:t>How much </a:t>
            </a:r>
            <a:r>
              <a:rPr lang="en-US" sz="3600" b="1" dirty="0"/>
              <a:t>money is left</a:t>
            </a:r>
            <a:r>
              <a:rPr lang="en-US" sz="3600" dirty="0"/>
              <a:t>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50DAAEB-FAAF-50FB-FFEC-006063CC7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54935"/>
              </p:ext>
            </p:extLst>
          </p:nvPr>
        </p:nvGraphicFramePr>
        <p:xfrm>
          <a:off x="1695081" y="4685052"/>
          <a:ext cx="608800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2000">
                  <a:extLst>
                    <a:ext uri="{9D8B030D-6E8A-4147-A177-3AD203B41FA5}">
                      <a16:colId xmlns:a16="http://schemas.microsoft.com/office/drawing/2014/main" val="3954144014"/>
                    </a:ext>
                  </a:extLst>
                </a:gridCol>
                <a:gridCol w="1522000">
                  <a:extLst>
                    <a:ext uri="{9D8B030D-6E8A-4147-A177-3AD203B41FA5}">
                      <a16:colId xmlns:a16="http://schemas.microsoft.com/office/drawing/2014/main" val="4074388898"/>
                    </a:ext>
                  </a:extLst>
                </a:gridCol>
                <a:gridCol w="1522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5B3EE6A9-2EF5-F876-7889-4BDF664675DF}"/>
              </a:ext>
            </a:extLst>
          </p:cNvPr>
          <p:cNvSpPr/>
          <p:nvPr/>
        </p:nvSpPr>
        <p:spPr>
          <a:xfrm rot="5400000">
            <a:off x="4488356" y="1329758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36B97AB-73D0-4B67-29E8-C0157BC24E5F}"/>
              </a:ext>
            </a:extLst>
          </p:cNvPr>
          <p:cNvSpPr/>
          <p:nvPr/>
        </p:nvSpPr>
        <p:spPr>
          <a:xfrm rot="5400000">
            <a:off x="3097865" y="3989245"/>
            <a:ext cx="260781" cy="305034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09794-957A-4311-A6FD-485EC1D1544D}"/>
              </a:ext>
            </a:extLst>
          </p:cNvPr>
          <p:cNvSpPr txBox="1"/>
          <p:nvPr/>
        </p:nvSpPr>
        <p:spPr>
          <a:xfrm>
            <a:off x="1790488" y="4693726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0C47A4-6FCA-ACA3-CF95-53CDB58C6E6B}"/>
              </a:ext>
            </a:extLst>
          </p:cNvPr>
          <p:cNvSpPr txBox="1"/>
          <p:nvPr/>
        </p:nvSpPr>
        <p:spPr>
          <a:xfrm>
            <a:off x="4318931" y="3678416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B69A31-32CB-74F9-3919-7068737949D0}"/>
              </a:ext>
            </a:extLst>
          </p:cNvPr>
          <p:cNvSpPr txBox="1"/>
          <p:nvPr/>
        </p:nvSpPr>
        <p:spPr>
          <a:xfrm>
            <a:off x="3351845" y="4693726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C86DBF-83AA-9854-48B5-32D54A8E5DC3}"/>
              </a:ext>
            </a:extLst>
          </p:cNvPr>
          <p:cNvSpPr txBox="1"/>
          <p:nvPr/>
        </p:nvSpPr>
        <p:spPr>
          <a:xfrm>
            <a:off x="2639493" y="5597824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Food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DE63A2B0-C2A5-029E-F83D-E6184B8AE743}"/>
              </a:ext>
            </a:extLst>
          </p:cNvPr>
          <p:cNvSpPr/>
          <p:nvPr/>
        </p:nvSpPr>
        <p:spPr>
          <a:xfrm rot="5400000">
            <a:off x="6908589" y="4782283"/>
            <a:ext cx="260782" cy="145334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1EFEC7-95CB-B243-A35D-360B61DF8797}"/>
              </a:ext>
            </a:extLst>
          </p:cNvPr>
          <p:cNvSpPr txBox="1"/>
          <p:nvPr/>
        </p:nvSpPr>
        <p:spPr>
          <a:xfrm>
            <a:off x="6432322" y="558900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Left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DF44E5-5E28-F68A-EDEC-8FBB7EB4401D}"/>
              </a:ext>
            </a:extLst>
          </p:cNvPr>
          <p:cNvSpPr txBox="1"/>
          <p:nvPr/>
        </p:nvSpPr>
        <p:spPr>
          <a:xfrm>
            <a:off x="4913202" y="4693726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3FDBC8-8CB0-29E2-DA7B-DA2EC2ED9F39}"/>
              </a:ext>
            </a:extLst>
          </p:cNvPr>
          <p:cNvSpPr txBox="1"/>
          <p:nvPr/>
        </p:nvSpPr>
        <p:spPr>
          <a:xfrm>
            <a:off x="6474558" y="4693726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50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73D6707-D6EF-55E1-81A1-001E325CFAB9}"/>
              </a:ext>
            </a:extLst>
          </p:cNvPr>
          <p:cNvSpPr/>
          <p:nvPr/>
        </p:nvSpPr>
        <p:spPr>
          <a:xfrm rot="5400000">
            <a:off x="5395241" y="4772527"/>
            <a:ext cx="260782" cy="145334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2CB0B2-ACDD-F675-7631-4A84AE06FFE6}"/>
              </a:ext>
            </a:extLst>
          </p:cNvPr>
          <p:cNvSpPr txBox="1"/>
          <p:nvPr/>
        </p:nvSpPr>
        <p:spPr>
          <a:xfrm>
            <a:off x="4918974" y="557925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Clothes</a:t>
            </a:r>
          </a:p>
        </p:txBody>
      </p:sp>
    </p:spTree>
    <p:extLst>
      <p:ext uri="{BB962C8B-B14F-4D97-AF65-F5344CB8AC3E}">
        <p14:creationId xmlns:p14="http://schemas.microsoft.com/office/powerpoint/2010/main" val="11561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5445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25% of a number is half of 50% of the same number.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1286</TotalTime>
  <Words>169</Words>
  <Application>Microsoft Office PowerPoint</Application>
  <PresentationFormat>On-screen Show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2026-02-11T10:50:49Z</dcterms:modified>
  <cp:category/>
</cp:coreProperties>
</file>