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68" r:id="rId3"/>
    <p:sldId id="321" r:id="rId4"/>
    <p:sldId id="278" r:id="rId5"/>
    <p:sldId id="322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05434" y="214159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2678237" y="1214515"/>
            <a:ext cx="45937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Inverse strategy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23278B4-D231-AAEF-B1AE-F3962B23E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4020" y="2694039"/>
            <a:ext cx="3074848" cy="324218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34268" y="627450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5C547C6-FA98-9C81-F771-ABD9CC081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479693"/>
            <a:ext cx="2387914" cy="184284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51377D4-1068-1AE2-B75D-D12FC0A76DFF}"/>
              </a:ext>
            </a:extLst>
          </p:cNvPr>
          <p:cNvSpPr/>
          <p:nvPr/>
        </p:nvSpPr>
        <p:spPr>
          <a:xfrm>
            <a:off x="1704262" y="335757"/>
            <a:ext cx="7173686" cy="1383440"/>
          </a:xfrm>
          <a:prstGeom prst="wedgeRoundRectCallout">
            <a:avLst>
              <a:gd name="adj1" fmla="val -61197"/>
              <a:gd name="adj2" fmla="val 10463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Inverse means 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“doing the opposite.”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F96A5C9-781C-6ED8-F2FE-06BB2F1E0A73}"/>
              </a:ext>
            </a:extLst>
          </p:cNvPr>
          <p:cNvSpPr/>
          <p:nvPr/>
        </p:nvSpPr>
        <p:spPr>
          <a:xfrm>
            <a:off x="1704262" y="335757"/>
            <a:ext cx="7173686" cy="1383440"/>
          </a:xfrm>
          <a:prstGeom prst="wedgeRoundRectCallout">
            <a:avLst>
              <a:gd name="adj1" fmla="val -61501"/>
              <a:gd name="adj2" fmla="val 1038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Addition and subtraction are opposites.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21" name="Picture 20" descr="A yellow line with black background&#10;&#10;AI-generated content may be incorrect.">
            <a:extLst>
              <a:ext uri="{FF2B5EF4-FFF2-40B4-BE49-F238E27FC236}">
                <a16:creationId xmlns:a16="http://schemas.microsoft.com/office/drawing/2014/main" id="{EBAB22DB-9843-3FE7-EC85-4BE39D5C5784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rcRect l="15478" r="12818" b="40055"/>
          <a:stretch>
            <a:fillRect/>
          </a:stretch>
        </p:blipFill>
        <p:spPr>
          <a:xfrm>
            <a:off x="560436" y="3724140"/>
            <a:ext cx="8091950" cy="1336443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30FA458-19E6-B831-1C09-562B5D979012}"/>
              </a:ext>
            </a:extLst>
          </p:cNvPr>
          <p:cNvGrpSpPr/>
          <p:nvPr/>
        </p:nvGrpSpPr>
        <p:grpSpPr>
          <a:xfrm>
            <a:off x="212621" y="5069353"/>
            <a:ext cx="8718758" cy="646331"/>
            <a:chOff x="212621" y="5069353"/>
            <a:chExt cx="8718758" cy="64633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2561A67-3644-2D08-7B75-AC2533EA6ABC}"/>
                </a:ext>
              </a:extLst>
            </p:cNvPr>
            <p:cNvSpPr/>
            <p:nvPr/>
          </p:nvSpPr>
          <p:spPr>
            <a:xfrm>
              <a:off x="212621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32D79FD-2107-AD41-3A09-4F7B0E1CFC3C}"/>
                </a:ext>
              </a:extLst>
            </p:cNvPr>
            <p:cNvSpPr/>
            <p:nvPr/>
          </p:nvSpPr>
          <p:spPr>
            <a:xfrm>
              <a:off x="947226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2FC1B0-49A3-9EEB-B669-60FBC89D6456}"/>
                </a:ext>
              </a:extLst>
            </p:cNvPr>
            <p:cNvSpPr/>
            <p:nvPr/>
          </p:nvSpPr>
          <p:spPr>
            <a:xfrm>
              <a:off x="1792293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76310C-0776-494E-DFAE-D72654F1C3E6}"/>
                </a:ext>
              </a:extLst>
            </p:cNvPr>
            <p:cNvSpPr/>
            <p:nvPr/>
          </p:nvSpPr>
          <p:spPr>
            <a:xfrm>
              <a:off x="2598442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FEBCE99-001C-6C23-19A4-FF5F33307868}"/>
                </a:ext>
              </a:extLst>
            </p:cNvPr>
            <p:cNvSpPr/>
            <p:nvPr/>
          </p:nvSpPr>
          <p:spPr>
            <a:xfrm>
              <a:off x="3374892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B65692-13C9-6758-48E1-0670984185E9}"/>
                </a:ext>
              </a:extLst>
            </p:cNvPr>
            <p:cNvSpPr/>
            <p:nvPr/>
          </p:nvSpPr>
          <p:spPr>
            <a:xfrm>
              <a:off x="4214933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0F76C8-DEAF-D06A-B194-657EF0814700}"/>
                </a:ext>
              </a:extLst>
            </p:cNvPr>
            <p:cNvSpPr/>
            <p:nvPr/>
          </p:nvSpPr>
          <p:spPr>
            <a:xfrm>
              <a:off x="5023180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71C8B62-6C76-BDC2-F4C7-19814BD7887F}"/>
                </a:ext>
              </a:extLst>
            </p:cNvPr>
            <p:cNvSpPr/>
            <p:nvPr/>
          </p:nvSpPr>
          <p:spPr>
            <a:xfrm>
              <a:off x="5811044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326171-9DC2-5DB3-71A4-AB3E7C3C5C99}"/>
                </a:ext>
              </a:extLst>
            </p:cNvPr>
            <p:cNvSpPr/>
            <p:nvPr/>
          </p:nvSpPr>
          <p:spPr>
            <a:xfrm>
              <a:off x="6564833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58A3CDE-CE14-AE1E-714F-4DB52B811E65}"/>
                </a:ext>
              </a:extLst>
            </p:cNvPr>
            <p:cNvSpPr/>
            <p:nvPr/>
          </p:nvSpPr>
          <p:spPr>
            <a:xfrm>
              <a:off x="8140433" y="5069353"/>
              <a:ext cx="79094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0ADC89B-F531-BFD2-563E-91C7C7101E29}"/>
                </a:ext>
              </a:extLst>
            </p:cNvPr>
            <p:cNvSpPr/>
            <p:nvPr/>
          </p:nvSpPr>
          <p:spPr>
            <a:xfrm>
              <a:off x="7351707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3" name="Arrow: Curved Down 42">
            <a:extLst>
              <a:ext uri="{FF2B5EF4-FFF2-40B4-BE49-F238E27FC236}">
                <a16:creationId xmlns:a16="http://schemas.microsoft.com/office/drawing/2014/main" id="{82F724E5-B622-21F6-9C1D-81E13BE50B59}"/>
              </a:ext>
            </a:extLst>
          </p:cNvPr>
          <p:cNvSpPr/>
          <p:nvPr/>
        </p:nvSpPr>
        <p:spPr>
          <a:xfrm>
            <a:off x="2172766" y="3978091"/>
            <a:ext cx="1016750" cy="828540"/>
          </a:xfrm>
          <a:prstGeom prst="curvedDownArrow">
            <a:avLst>
              <a:gd name="adj1" fmla="val 9481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Arrow: Curved Down 43">
            <a:extLst>
              <a:ext uri="{FF2B5EF4-FFF2-40B4-BE49-F238E27FC236}">
                <a16:creationId xmlns:a16="http://schemas.microsoft.com/office/drawing/2014/main" id="{5AF27256-E69D-3D1B-4DAD-0E100DB6459F}"/>
              </a:ext>
            </a:extLst>
          </p:cNvPr>
          <p:cNvSpPr/>
          <p:nvPr/>
        </p:nvSpPr>
        <p:spPr>
          <a:xfrm>
            <a:off x="2957142" y="3944749"/>
            <a:ext cx="1016750" cy="828540"/>
          </a:xfrm>
          <a:prstGeom prst="curvedDownArrow">
            <a:avLst>
              <a:gd name="adj1" fmla="val 9481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2FC2A3B5-BF28-297E-1095-425E0C708478}"/>
              </a:ext>
            </a:extLst>
          </p:cNvPr>
          <p:cNvSpPr/>
          <p:nvPr/>
        </p:nvSpPr>
        <p:spPr>
          <a:xfrm>
            <a:off x="1704262" y="335757"/>
            <a:ext cx="7173686" cy="1383440"/>
          </a:xfrm>
          <a:prstGeom prst="wedgeRoundRectCallout">
            <a:avLst>
              <a:gd name="adj1" fmla="val -61501"/>
              <a:gd name="adj2" fmla="val 1038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 + 3 = 5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45" name="Arrow: Curved Down 44">
            <a:extLst>
              <a:ext uri="{FF2B5EF4-FFF2-40B4-BE49-F238E27FC236}">
                <a16:creationId xmlns:a16="http://schemas.microsoft.com/office/drawing/2014/main" id="{5A49237D-4F18-3957-9DC5-E630BB716963}"/>
              </a:ext>
            </a:extLst>
          </p:cNvPr>
          <p:cNvSpPr/>
          <p:nvPr/>
        </p:nvSpPr>
        <p:spPr>
          <a:xfrm>
            <a:off x="3785096" y="3935979"/>
            <a:ext cx="1016750" cy="828540"/>
          </a:xfrm>
          <a:prstGeom prst="curvedDownArrow">
            <a:avLst>
              <a:gd name="adj1" fmla="val 9481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F86B8918-EC05-404F-BE95-03FA6F5E253D}"/>
              </a:ext>
            </a:extLst>
          </p:cNvPr>
          <p:cNvSpPr/>
          <p:nvPr/>
        </p:nvSpPr>
        <p:spPr>
          <a:xfrm>
            <a:off x="1704262" y="335757"/>
            <a:ext cx="7173686" cy="1383440"/>
          </a:xfrm>
          <a:prstGeom prst="wedgeRoundRectCallout">
            <a:avLst>
              <a:gd name="adj1" fmla="val -61501"/>
              <a:gd name="adj2" fmla="val 1038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5 - 3 = 2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50" name="Arrow: Curved Down 49">
            <a:extLst>
              <a:ext uri="{FF2B5EF4-FFF2-40B4-BE49-F238E27FC236}">
                <a16:creationId xmlns:a16="http://schemas.microsoft.com/office/drawing/2014/main" id="{A7322149-7952-8063-C3F1-75574670DC80}"/>
              </a:ext>
            </a:extLst>
          </p:cNvPr>
          <p:cNvSpPr/>
          <p:nvPr/>
        </p:nvSpPr>
        <p:spPr>
          <a:xfrm flipH="1">
            <a:off x="3582136" y="3946865"/>
            <a:ext cx="1016750" cy="828540"/>
          </a:xfrm>
          <a:prstGeom prst="curvedDownArrow">
            <a:avLst>
              <a:gd name="adj1" fmla="val 9481"/>
              <a:gd name="adj2" fmla="val 50000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Arrow: Curved Down 50">
            <a:extLst>
              <a:ext uri="{FF2B5EF4-FFF2-40B4-BE49-F238E27FC236}">
                <a16:creationId xmlns:a16="http://schemas.microsoft.com/office/drawing/2014/main" id="{E092039D-D370-812B-9746-A9248789C1DF}"/>
              </a:ext>
            </a:extLst>
          </p:cNvPr>
          <p:cNvSpPr/>
          <p:nvPr/>
        </p:nvSpPr>
        <p:spPr>
          <a:xfrm flipH="1">
            <a:off x="2779743" y="3946865"/>
            <a:ext cx="1016750" cy="828540"/>
          </a:xfrm>
          <a:prstGeom prst="curvedDownArrow">
            <a:avLst>
              <a:gd name="adj1" fmla="val 9481"/>
              <a:gd name="adj2" fmla="val 50000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Arrow: Curved Down 51">
            <a:extLst>
              <a:ext uri="{FF2B5EF4-FFF2-40B4-BE49-F238E27FC236}">
                <a16:creationId xmlns:a16="http://schemas.microsoft.com/office/drawing/2014/main" id="{E5993568-1410-1059-66EC-89F798B06B96}"/>
              </a:ext>
            </a:extLst>
          </p:cNvPr>
          <p:cNvSpPr/>
          <p:nvPr/>
        </p:nvSpPr>
        <p:spPr>
          <a:xfrm flipH="1">
            <a:off x="1977349" y="3946865"/>
            <a:ext cx="1016750" cy="828540"/>
          </a:xfrm>
          <a:prstGeom prst="curvedDownArrow">
            <a:avLst>
              <a:gd name="adj1" fmla="val 9481"/>
              <a:gd name="adj2" fmla="val 50000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3" grpId="0" animBg="1"/>
      <p:bldP spid="43" grpId="1" animBg="1"/>
      <p:bldP spid="44" grpId="0" animBg="1"/>
      <p:bldP spid="44" grpId="1" animBg="1"/>
      <p:bldP spid="46" grpId="0" animBg="1"/>
      <p:bldP spid="45" grpId="0" animBg="1"/>
      <p:bldP spid="45" grpId="1" animBg="1"/>
      <p:bldP spid="48" grpId="0" animBg="1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2F67C8-8043-A2FF-9115-85F4C0C46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58C6CB-36DD-F928-3C20-65F106E8C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B98FF09-C480-804A-FBBA-6C148A15D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003DA2B-25F8-17C8-3F6D-8915A6CE6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565" y="2252398"/>
            <a:ext cx="2387914" cy="18428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2F2A3A-333C-C5D5-B366-F4F5851D5B88}"/>
              </a:ext>
            </a:extLst>
          </p:cNvPr>
          <p:cNvSpPr txBox="1"/>
          <p:nvPr/>
        </p:nvSpPr>
        <p:spPr>
          <a:xfrm>
            <a:off x="3418733" y="43776"/>
            <a:ext cx="3668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9 – 5 = 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97D1EC6-B2EA-D816-2EBA-5BB0BC026A1E}"/>
              </a:ext>
            </a:extLst>
          </p:cNvPr>
          <p:cNvSpPr/>
          <p:nvPr/>
        </p:nvSpPr>
        <p:spPr>
          <a:xfrm>
            <a:off x="1641942" y="1323526"/>
            <a:ext cx="7173686" cy="1383440"/>
          </a:xfrm>
          <a:prstGeom prst="wedgeRoundRectCallout">
            <a:avLst>
              <a:gd name="adj1" fmla="val -58617"/>
              <a:gd name="adj2" fmla="val 7395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We can solve this using the inverse strategy…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16D95C3-31C7-D5B5-502A-051C8F006D4E}"/>
              </a:ext>
            </a:extLst>
          </p:cNvPr>
          <p:cNvSpPr/>
          <p:nvPr/>
        </p:nvSpPr>
        <p:spPr>
          <a:xfrm>
            <a:off x="1641942" y="1323526"/>
            <a:ext cx="7173686" cy="1383440"/>
          </a:xfrm>
          <a:prstGeom prst="wedgeRoundRectCallout">
            <a:avLst>
              <a:gd name="adj1" fmla="val -58617"/>
              <a:gd name="adj2" fmla="val 7395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We first need to do the inverse….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D4731DF-3E93-EE81-E3C2-7B0EDEA235FE}"/>
              </a:ext>
            </a:extLst>
          </p:cNvPr>
          <p:cNvSpPr/>
          <p:nvPr/>
        </p:nvSpPr>
        <p:spPr>
          <a:xfrm>
            <a:off x="1641942" y="1323526"/>
            <a:ext cx="7173686" cy="1383440"/>
          </a:xfrm>
          <a:prstGeom prst="wedgeRoundRectCallout">
            <a:avLst>
              <a:gd name="adj1" fmla="val -58617"/>
              <a:gd name="adj2" fmla="val 7395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5 + ? = 9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A83E50BC-8546-92FE-E8E4-9F0AFC751392}"/>
              </a:ext>
            </a:extLst>
          </p:cNvPr>
          <p:cNvSpPr/>
          <p:nvPr/>
        </p:nvSpPr>
        <p:spPr>
          <a:xfrm>
            <a:off x="1641942" y="1323526"/>
            <a:ext cx="7173686" cy="1383440"/>
          </a:xfrm>
          <a:prstGeom prst="wedgeRoundRectCallout">
            <a:avLst>
              <a:gd name="adj1" fmla="val -58617"/>
              <a:gd name="adj2" fmla="val 7395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5 + 4 = 9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314D768-7B94-EAF6-A9DC-BADA43FE29CC}"/>
              </a:ext>
            </a:extLst>
          </p:cNvPr>
          <p:cNvGrpSpPr/>
          <p:nvPr/>
        </p:nvGrpSpPr>
        <p:grpSpPr>
          <a:xfrm>
            <a:off x="206479" y="3551191"/>
            <a:ext cx="8718758" cy="2385035"/>
            <a:chOff x="206479" y="3551191"/>
            <a:chExt cx="8718758" cy="2385035"/>
          </a:xfrm>
        </p:grpSpPr>
        <p:pic>
          <p:nvPicPr>
            <p:cNvPr id="33" name="Picture 32" descr="A yellow line with black background&#10;&#10;AI-generated content may be incorrect.">
              <a:extLst>
                <a:ext uri="{FF2B5EF4-FFF2-40B4-BE49-F238E27FC236}">
                  <a16:creationId xmlns:a16="http://schemas.microsoft.com/office/drawing/2014/main" id="{D6E217A2-1DF3-83C3-F889-AB9E89403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</a:blip>
            <a:srcRect l="15478" r="12818" b="40055"/>
            <a:stretch>
              <a:fillRect/>
            </a:stretch>
          </p:blipFill>
          <p:spPr>
            <a:xfrm>
              <a:off x="554294" y="3944682"/>
              <a:ext cx="8091950" cy="1336443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006F822-ACE9-8CF0-228A-31F5DC350248}"/>
                </a:ext>
              </a:extLst>
            </p:cNvPr>
            <p:cNvGrpSpPr/>
            <p:nvPr/>
          </p:nvGrpSpPr>
          <p:grpSpPr>
            <a:xfrm>
              <a:off x="206479" y="5289895"/>
              <a:ext cx="8718758" cy="646331"/>
              <a:chOff x="212621" y="5069353"/>
              <a:chExt cx="8718758" cy="64633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AF6D58D-D575-FB88-5252-47C0EE46CBC3}"/>
                  </a:ext>
                </a:extLst>
              </p:cNvPr>
              <p:cNvSpPr/>
              <p:nvPr/>
            </p:nvSpPr>
            <p:spPr>
              <a:xfrm>
                <a:off x="212621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A886190-6C81-63A6-D836-F762339F0A53}"/>
                  </a:ext>
                </a:extLst>
              </p:cNvPr>
              <p:cNvSpPr/>
              <p:nvPr/>
            </p:nvSpPr>
            <p:spPr>
              <a:xfrm>
                <a:off x="947226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9AA5D96-6196-0D3F-10E1-5A3E6DE52910}"/>
                  </a:ext>
                </a:extLst>
              </p:cNvPr>
              <p:cNvSpPr/>
              <p:nvPr/>
            </p:nvSpPr>
            <p:spPr>
              <a:xfrm>
                <a:off x="179229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F756BF3-6116-D4F5-BD2A-EC6F6B338AC2}"/>
                  </a:ext>
                </a:extLst>
              </p:cNvPr>
              <p:cNvSpPr/>
              <p:nvPr/>
            </p:nvSpPr>
            <p:spPr>
              <a:xfrm>
                <a:off x="2598442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68BF252-3361-7F1C-3794-2983B01FA75D}"/>
                  </a:ext>
                </a:extLst>
              </p:cNvPr>
              <p:cNvSpPr/>
              <p:nvPr/>
            </p:nvSpPr>
            <p:spPr>
              <a:xfrm>
                <a:off x="3374892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65566F5-4735-A52D-A13C-1F573DB78D3C}"/>
                  </a:ext>
                </a:extLst>
              </p:cNvPr>
              <p:cNvSpPr/>
              <p:nvPr/>
            </p:nvSpPr>
            <p:spPr>
              <a:xfrm>
                <a:off x="421493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8EE43D6-3F61-894D-3C51-4A8798AB7A6C}"/>
                  </a:ext>
                </a:extLst>
              </p:cNvPr>
              <p:cNvSpPr/>
              <p:nvPr/>
            </p:nvSpPr>
            <p:spPr>
              <a:xfrm>
                <a:off x="5023180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D084976-8904-FBBD-9EC7-5C8F88E6D089}"/>
                  </a:ext>
                </a:extLst>
              </p:cNvPr>
              <p:cNvSpPr/>
              <p:nvPr/>
            </p:nvSpPr>
            <p:spPr>
              <a:xfrm>
                <a:off x="5811044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323DB5C-9DA3-70C3-8673-EA8CBF680A3F}"/>
                  </a:ext>
                </a:extLst>
              </p:cNvPr>
              <p:cNvSpPr/>
              <p:nvPr/>
            </p:nvSpPr>
            <p:spPr>
              <a:xfrm>
                <a:off x="656483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A939101-BE44-50EB-CF99-5FFFF1F5D570}"/>
                  </a:ext>
                </a:extLst>
              </p:cNvPr>
              <p:cNvSpPr/>
              <p:nvPr/>
            </p:nvSpPr>
            <p:spPr>
              <a:xfrm>
                <a:off x="8140433" y="5069353"/>
                <a:ext cx="790946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55AA47E-4911-9539-B958-C7D21F725E8A}"/>
                  </a:ext>
                </a:extLst>
              </p:cNvPr>
              <p:cNvSpPr/>
              <p:nvPr/>
            </p:nvSpPr>
            <p:spPr>
              <a:xfrm>
                <a:off x="7351707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CB5C73D-38EB-4214-93D0-75458B93EDC4}"/>
                </a:ext>
              </a:extLst>
            </p:cNvPr>
            <p:cNvGrpSpPr/>
            <p:nvPr/>
          </p:nvGrpSpPr>
          <p:grpSpPr>
            <a:xfrm>
              <a:off x="4572000" y="3551191"/>
              <a:ext cx="3392992" cy="1475982"/>
              <a:chOff x="3772598" y="3330649"/>
              <a:chExt cx="3392992" cy="1475982"/>
            </a:xfrm>
          </p:grpSpPr>
          <p:sp>
            <p:nvSpPr>
              <p:cNvPr id="36" name="Arrow: Curved Down 35">
                <a:extLst>
                  <a:ext uri="{FF2B5EF4-FFF2-40B4-BE49-F238E27FC236}">
                    <a16:creationId xmlns:a16="http://schemas.microsoft.com/office/drawing/2014/main" id="{A41F53F6-B633-91AE-A65E-230E84FCF0C6}"/>
                  </a:ext>
                </a:extLst>
              </p:cNvPr>
              <p:cNvSpPr/>
              <p:nvPr/>
            </p:nvSpPr>
            <p:spPr>
              <a:xfrm>
                <a:off x="3772598" y="3978091"/>
                <a:ext cx="3392992" cy="828540"/>
              </a:xfrm>
              <a:prstGeom prst="curvedDownArrow">
                <a:avLst>
                  <a:gd name="adj1" fmla="val 9481"/>
                  <a:gd name="adj2" fmla="val 50000"/>
                  <a:gd name="adj3" fmla="val 25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DBC6235-314F-805E-98C9-320E68B4D53C}"/>
                  </a:ext>
                </a:extLst>
              </p:cNvPr>
              <p:cNvSpPr txBox="1"/>
              <p:nvPr/>
            </p:nvSpPr>
            <p:spPr>
              <a:xfrm>
                <a:off x="4857911" y="3330649"/>
                <a:ext cx="11067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/>
                  <a:t>+?</a:t>
                </a: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80BAC92-E209-22C3-3839-E79D77CC995E}"/>
              </a:ext>
            </a:extLst>
          </p:cNvPr>
          <p:cNvSpPr txBox="1"/>
          <p:nvPr/>
        </p:nvSpPr>
        <p:spPr>
          <a:xfrm>
            <a:off x="5722627" y="3407304"/>
            <a:ext cx="1106789" cy="76944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+4</a:t>
            </a:r>
          </a:p>
        </p:txBody>
      </p: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43A2811A-CDA8-B85E-FC6C-B12BD1826E16}"/>
              </a:ext>
            </a:extLst>
          </p:cNvPr>
          <p:cNvSpPr/>
          <p:nvPr/>
        </p:nvSpPr>
        <p:spPr>
          <a:xfrm>
            <a:off x="1641942" y="1323526"/>
            <a:ext cx="7173686" cy="1383440"/>
          </a:xfrm>
          <a:prstGeom prst="wedgeRoundRectCallout">
            <a:avLst>
              <a:gd name="adj1" fmla="val -58617"/>
              <a:gd name="adj2" fmla="val 7395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So, 9 – 5 = 4</a:t>
            </a:r>
          </a:p>
        </p:txBody>
      </p:sp>
    </p:spTree>
    <p:extLst>
      <p:ext uri="{BB962C8B-B14F-4D97-AF65-F5344CB8AC3E}">
        <p14:creationId xmlns:p14="http://schemas.microsoft.com/office/powerpoint/2010/main" val="10985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8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2576160" y="262454"/>
            <a:ext cx="51632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Solve:  8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–</a:t>
            </a:r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= ?  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1604756" y="5911020"/>
            <a:ext cx="6655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is quicker – why?</a:t>
            </a:r>
          </a:p>
        </p:txBody>
      </p:sp>
      <p:pic>
        <p:nvPicPr>
          <p:cNvPr id="20" name="Picture 19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ADE546E2-F200-21CD-B342-EE1504742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04" y="4014796"/>
            <a:ext cx="1600153" cy="160015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836750E-D21A-6044-0E4E-1F7786A34009}"/>
              </a:ext>
            </a:extLst>
          </p:cNvPr>
          <p:cNvGrpSpPr/>
          <p:nvPr/>
        </p:nvGrpSpPr>
        <p:grpSpPr>
          <a:xfrm>
            <a:off x="4992588" y="1593915"/>
            <a:ext cx="2150054" cy="1435153"/>
            <a:chOff x="3409607" y="1656036"/>
            <a:chExt cx="2150054" cy="1435153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054E5FE-159A-DF28-8165-57D5A11560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5713" y="2620426"/>
              <a:ext cx="1580917" cy="98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640EC98-9C8D-6EE1-BAD3-5E42949C5666}"/>
                </a:ext>
              </a:extLst>
            </p:cNvPr>
            <p:cNvSpPr txBox="1"/>
            <p:nvPr/>
          </p:nvSpPr>
          <p:spPr>
            <a:xfrm>
              <a:off x="3409607" y="2629524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3E5648-157D-42F5-1FE5-327E43B37B0E}"/>
                </a:ext>
              </a:extLst>
            </p:cNvPr>
            <p:cNvSpPr txBox="1"/>
            <p:nvPr/>
          </p:nvSpPr>
          <p:spPr>
            <a:xfrm>
              <a:off x="4926200" y="2629349"/>
              <a:ext cx="633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</a:t>
              </a:r>
              <a:endParaRPr lang="en-GB" sz="24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4FB9839-9988-5601-08FB-ACC032C3704C}"/>
                </a:ext>
              </a:extLst>
            </p:cNvPr>
            <p:cNvSpPr txBox="1"/>
            <p:nvPr/>
          </p:nvSpPr>
          <p:spPr>
            <a:xfrm>
              <a:off x="4065576" y="1656036"/>
              <a:ext cx="527214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+2</a:t>
              </a:r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868537FA-4BE5-EF4B-95D5-B89F0544A994}"/>
                </a:ext>
              </a:extLst>
            </p:cNvPr>
            <p:cNvSpPr/>
            <p:nvPr/>
          </p:nvSpPr>
          <p:spPr>
            <a:xfrm flipH="1">
              <a:off x="3559720" y="2154262"/>
              <a:ext cx="1654199" cy="854925"/>
            </a:xfrm>
            <a:prstGeom prst="arc">
              <a:avLst>
                <a:gd name="adj1" fmla="val 10911963"/>
                <a:gd name="adj2" fmla="val 21479758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2B50FD-4A5D-1A70-38F5-830B52865E9B}"/>
              </a:ext>
            </a:extLst>
          </p:cNvPr>
          <p:cNvGrpSpPr/>
          <p:nvPr/>
        </p:nvGrpSpPr>
        <p:grpSpPr>
          <a:xfrm>
            <a:off x="4011297" y="3591666"/>
            <a:ext cx="4527733" cy="1333626"/>
            <a:chOff x="4011297" y="3591666"/>
            <a:chExt cx="4527733" cy="133362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CCDBD4-8B8D-15ED-7113-DC0A18BCB971}"/>
                </a:ext>
              </a:extLst>
            </p:cNvPr>
            <p:cNvCxnSpPr>
              <a:cxnSpLocks/>
              <a:stCxn id="55" idx="0"/>
            </p:cNvCxnSpPr>
            <p:nvPr/>
          </p:nvCxnSpPr>
          <p:spPr>
            <a:xfrm flipV="1">
              <a:off x="4221262" y="4459884"/>
              <a:ext cx="4187284" cy="374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3B82D0-56B7-C104-5A5A-A5E86FC8BCD1}"/>
                </a:ext>
              </a:extLst>
            </p:cNvPr>
            <p:cNvSpPr txBox="1"/>
            <p:nvPr/>
          </p:nvSpPr>
          <p:spPr>
            <a:xfrm>
              <a:off x="4011297" y="4463627"/>
              <a:ext cx="419929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  <a:endParaRPr lang="en-GB" sz="24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EF318B50-2609-833A-7116-600C07F82FC9}"/>
                </a:ext>
              </a:extLst>
            </p:cNvPr>
            <p:cNvSpPr/>
            <p:nvPr/>
          </p:nvSpPr>
          <p:spPr>
            <a:xfrm>
              <a:off x="4179053" y="4025103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1768D4-2E9F-37D7-DF08-77204FA03CA1}"/>
                </a:ext>
              </a:extLst>
            </p:cNvPr>
            <p:cNvSpPr txBox="1"/>
            <p:nvPr/>
          </p:nvSpPr>
          <p:spPr>
            <a:xfrm>
              <a:off x="4651281" y="4463627"/>
              <a:ext cx="419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endParaRPr lang="en-GB" sz="2400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25D10287-28CF-80AD-66E3-983A818B8F90}"/>
                </a:ext>
              </a:extLst>
            </p:cNvPr>
            <p:cNvSpPr/>
            <p:nvPr/>
          </p:nvSpPr>
          <p:spPr>
            <a:xfrm>
              <a:off x="4848982" y="4014797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57805A-49D4-B962-08FC-C1FEA91E138F}"/>
                </a:ext>
              </a:extLst>
            </p:cNvPr>
            <p:cNvSpPr txBox="1"/>
            <p:nvPr/>
          </p:nvSpPr>
          <p:spPr>
            <a:xfrm>
              <a:off x="5313035" y="4463627"/>
              <a:ext cx="419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  <a:endParaRPr lang="en-GB" sz="2400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9C2009B2-954C-09C6-5C26-CA9CDD62C953}"/>
                </a:ext>
              </a:extLst>
            </p:cNvPr>
            <p:cNvSpPr/>
            <p:nvPr/>
          </p:nvSpPr>
          <p:spPr>
            <a:xfrm>
              <a:off x="5527139" y="4014797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78FB58-C060-F181-B093-BE6B092EFD5B}"/>
                </a:ext>
              </a:extLst>
            </p:cNvPr>
            <p:cNvSpPr txBox="1"/>
            <p:nvPr/>
          </p:nvSpPr>
          <p:spPr>
            <a:xfrm>
              <a:off x="5996560" y="4463627"/>
              <a:ext cx="53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  <a:endParaRPr lang="en-GB" sz="24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49D9A-5598-8836-D85B-0591F42C3F4C}"/>
                </a:ext>
              </a:extLst>
            </p:cNvPr>
            <p:cNvSpPr txBox="1"/>
            <p:nvPr/>
          </p:nvSpPr>
          <p:spPr>
            <a:xfrm>
              <a:off x="4231972" y="3606154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-1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8F01B19-FDC4-0A5F-1517-2B628C1F0E79}"/>
                </a:ext>
              </a:extLst>
            </p:cNvPr>
            <p:cNvSpPr txBox="1"/>
            <p:nvPr/>
          </p:nvSpPr>
          <p:spPr>
            <a:xfrm>
              <a:off x="4913023" y="3606154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-1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4968B1C-4F68-1F26-73FF-69E37FE96AF3}"/>
                </a:ext>
              </a:extLst>
            </p:cNvPr>
            <p:cNvSpPr txBox="1"/>
            <p:nvPr/>
          </p:nvSpPr>
          <p:spPr>
            <a:xfrm>
              <a:off x="5594075" y="3606154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-1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4D3274-FC06-4C64-2952-316795872EB1}"/>
                </a:ext>
              </a:extLst>
            </p:cNvPr>
            <p:cNvSpPr txBox="1"/>
            <p:nvPr/>
          </p:nvSpPr>
          <p:spPr>
            <a:xfrm>
              <a:off x="6665420" y="4463627"/>
              <a:ext cx="53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A00210-8764-4253-B3C7-BDEDAEF6CA54}"/>
                </a:ext>
              </a:extLst>
            </p:cNvPr>
            <p:cNvSpPr txBox="1"/>
            <p:nvPr/>
          </p:nvSpPr>
          <p:spPr>
            <a:xfrm>
              <a:off x="7356053" y="4463627"/>
              <a:ext cx="53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7</a:t>
              </a:r>
              <a:endParaRPr lang="en-GB" sz="2400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9179EF38-97F3-35AF-4583-FBA1CC5B79AD}"/>
                </a:ext>
              </a:extLst>
            </p:cNvPr>
            <p:cNvSpPr/>
            <p:nvPr/>
          </p:nvSpPr>
          <p:spPr>
            <a:xfrm>
              <a:off x="6188226" y="4016977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91562463-0938-AFAC-F62A-535B532E6940}"/>
                </a:ext>
              </a:extLst>
            </p:cNvPr>
            <p:cNvSpPr/>
            <p:nvPr/>
          </p:nvSpPr>
          <p:spPr>
            <a:xfrm>
              <a:off x="6843429" y="4014796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65C15A-8014-09AD-5DF7-01D372911B40}"/>
                </a:ext>
              </a:extLst>
            </p:cNvPr>
            <p:cNvSpPr txBox="1"/>
            <p:nvPr/>
          </p:nvSpPr>
          <p:spPr>
            <a:xfrm>
              <a:off x="6249278" y="3616886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-1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4AA697-8F26-95C5-B831-FD0F41B2A542}"/>
                </a:ext>
              </a:extLst>
            </p:cNvPr>
            <p:cNvSpPr txBox="1"/>
            <p:nvPr/>
          </p:nvSpPr>
          <p:spPr>
            <a:xfrm>
              <a:off x="6900616" y="3613301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-1</a:t>
              </a: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AD586F10-82F6-0FFD-B348-7C589AF12F6F}"/>
                </a:ext>
              </a:extLst>
            </p:cNvPr>
            <p:cNvSpPr/>
            <p:nvPr/>
          </p:nvSpPr>
          <p:spPr>
            <a:xfrm>
              <a:off x="7507308" y="3996335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5DE10-FF21-F9D4-32DE-739F7571B720}"/>
                </a:ext>
              </a:extLst>
            </p:cNvPr>
            <p:cNvSpPr txBox="1"/>
            <p:nvPr/>
          </p:nvSpPr>
          <p:spPr>
            <a:xfrm>
              <a:off x="7550566" y="3591666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-1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5D0112-8167-028D-952B-F479EC1695E8}"/>
                </a:ext>
              </a:extLst>
            </p:cNvPr>
            <p:cNvSpPr txBox="1"/>
            <p:nvPr/>
          </p:nvSpPr>
          <p:spPr>
            <a:xfrm>
              <a:off x="8003139" y="4463627"/>
              <a:ext cx="53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8</a:t>
              </a:r>
              <a:endParaRPr lang="en-GB" sz="2400" dirty="0"/>
            </a:p>
          </p:txBody>
        </p:sp>
      </p:grpSp>
      <p:pic>
        <p:nvPicPr>
          <p:cNvPr id="24" name="Picture 23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12FA259C-5304-FADD-3AB7-116841B21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71" y="1663714"/>
            <a:ext cx="1765286" cy="1765286"/>
          </a:xfrm>
          <a:prstGeom prst="rect">
            <a:avLst/>
          </a:prstGeom>
        </p:spPr>
      </p:pic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726575" y="3553887"/>
            <a:ext cx="6012778" cy="1950379"/>
          </a:xfrm>
          <a:prstGeom prst="wedgeRoundRectCallout">
            <a:avLst>
              <a:gd name="adj1" fmla="val -66809"/>
              <a:gd name="adj2" fmla="val 2760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accent1"/>
              </a:solidFill>
            </a:endParaRPr>
          </a:p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endParaRPr lang="en-GB" sz="2800" b="1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can count back in ones, six times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642168" y="1334710"/>
            <a:ext cx="6012778" cy="1950379"/>
          </a:xfrm>
          <a:prstGeom prst="wedgeRoundRectCallout">
            <a:avLst>
              <a:gd name="adj1" fmla="val -66628"/>
              <a:gd name="adj2" fmla="val 2760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Jasmine: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do the inverse.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will solve: 6 + ? = 8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3103B3-9C66-348F-6A0E-CDE1EAE2B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1824AD5-B690-0594-E375-3E9F5B47F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EF661A-FF81-0D61-ED3D-794FE7F2EEE5}"/>
              </a:ext>
            </a:extLst>
          </p:cNvPr>
          <p:cNvSpPr/>
          <p:nvPr/>
        </p:nvSpPr>
        <p:spPr>
          <a:xfrm>
            <a:off x="336740" y="276751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Solve these questions </a:t>
            </a:r>
          </a:p>
          <a:p>
            <a:pPr algn="ctr"/>
            <a:r>
              <a:rPr lang="en-GB" sz="3600" b="1" dirty="0"/>
              <a:t>by doing the inverse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20CA31-609C-9F83-6320-1F9703B39F43}"/>
              </a:ext>
            </a:extLst>
          </p:cNvPr>
          <p:cNvSpPr/>
          <p:nvPr/>
        </p:nvSpPr>
        <p:spPr>
          <a:xfrm>
            <a:off x="4023502" y="464330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DC4688-DC66-6370-8E2D-4BAAC1CD3D54}"/>
              </a:ext>
            </a:extLst>
          </p:cNvPr>
          <p:cNvSpPr txBox="1"/>
          <p:nvPr/>
        </p:nvSpPr>
        <p:spPr>
          <a:xfrm>
            <a:off x="-736013" y="220661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9 - 5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9E93303-5247-1032-DBBE-6FF1DA1EC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4D3D393-4F47-A699-C237-9992CD90856B}"/>
              </a:ext>
            </a:extLst>
          </p:cNvPr>
          <p:cNvSpPr txBox="1"/>
          <p:nvPr/>
        </p:nvSpPr>
        <p:spPr>
          <a:xfrm>
            <a:off x="-736013" y="317623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8 - 6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A3092C-69E9-BD67-41EB-2B3025DCDA90}"/>
              </a:ext>
            </a:extLst>
          </p:cNvPr>
          <p:cNvSpPr txBox="1"/>
          <p:nvPr/>
        </p:nvSpPr>
        <p:spPr>
          <a:xfrm>
            <a:off x="-736013" y="4123285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7 - 4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3B88B9-3043-574B-18F9-20CC5ADDC54F}"/>
              </a:ext>
            </a:extLst>
          </p:cNvPr>
          <p:cNvSpPr txBox="1"/>
          <p:nvPr/>
        </p:nvSpPr>
        <p:spPr>
          <a:xfrm>
            <a:off x="-736013" y="509118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10 - 8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7E3E26-BE2A-4F4C-396D-AF7EB2C02BC9}"/>
              </a:ext>
            </a:extLst>
          </p:cNvPr>
          <p:cNvSpPr/>
          <p:nvPr/>
        </p:nvSpPr>
        <p:spPr>
          <a:xfrm>
            <a:off x="3789633" y="509277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A7752-6C45-8E23-47E3-49756FAC469A}"/>
              </a:ext>
            </a:extLst>
          </p:cNvPr>
          <p:cNvSpPr/>
          <p:nvPr/>
        </p:nvSpPr>
        <p:spPr>
          <a:xfrm>
            <a:off x="3789632" y="219786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8FB48-4BA3-480D-48FD-3914CFBA0506}"/>
              </a:ext>
            </a:extLst>
          </p:cNvPr>
          <p:cNvSpPr/>
          <p:nvPr/>
        </p:nvSpPr>
        <p:spPr>
          <a:xfrm>
            <a:off x="3789633" y="3112221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E77861-FCB7-1E9E-5A12-084ABA04C57B}"/>
              </a:ext>
            </a:extLst>
          </p:cNvPr>
          <p:cNvSpPr/>
          <p:nvPr/>
        </p:nvSpPr>
        <p:spPr>
          <a:xfrm>
            <a:off x="3789633" y="408214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AEE8B52-A9E5-DB75-8B03-A8A5351C1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777" y="168302"/>
            <a:ext cx="1327676" cy="13276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622BDF-E274-6947-5F5C-D8C177C242C2}"/>
              </a:ext>
            </a:extLst>
          </p:cNvPr>
          <p:cNvSpPr/>
          <p:nvPr/>
        </p:nvSpPr>
        <p:spPr>
          <a:xfrm>
            <a:off x="5571641" y="2271135"/>
            <a:ext cx="27590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/>
              <a:t>Remember: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E18467-4B44-4694-BDC9-662325FB25B5}"/>
              </a:ext>
            </a:extLst>
          </p:cNvPr>
          <p:cNvSpPr/>
          <p:nvPr/>
        </p:nvSpPr>
        <p:spPr>
          <a:xfrm>
            <a:off x="5571641" y="3000668"/>
            <a:ext cx="40603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First do the </a:t>
            </a:r>
            <a:r>
              <a:rPr lang="en-US" sz="3200" b="1" dirty="0"/>
              <a:t>inverse</a:t>
            </a:r>
            <a:r>
              <a:rPr lang="en-US" sz="3200" dirty="0"/>
              <a:t>, then </a:t>
            </a:r>
            <a:r>
              <a:rPr lang="en-US" sz="3200" b="1" dirty="0"/>
              <a:t>add on</a:t>
            </a:r>
            <a:r>
              <a:rPr lang="en-US" sz="3200" dirty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4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654716D-F4E7-1321-9070-B455EB815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73" y="2401116"/>
            <a:ext cx="2387914" cy="1842846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E60C06E-E7A5-F4DB-FC3D-0C6BDF5657DA}"/>
              </a:ext>
            </a:extLst>
          </p:cNvPr>
          <p:cNvSpPr/>
          <p:nvPr/>
        </p:nvSpPr>
        <p:spPr>
          <a:xfrm>
            <a:off x="1910741" y="1905448"/>
            <a:ext cx="7173686" cy="1383440"/>
          </a:xfrm>
          <a:prstGeom prst="wedgeRoundRectCallout">
            <a:avLst>
              <a:gd name="adj1" fmla="val -62260"/>
              <a:gd name="adj2" fmla="val 5664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I am going to do the inverse and solve: </a:t>
            </a:r>
            <a:r>
              <a:rPr lang="en-US" sz="4400" b="1" dirty="0">
                <a:solidFill>
                  <a:schemeClr val="tx1"/>
                </a:solidFill>
              </a:rPr>
              <a:t>1 + ? = 9  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35AB1C-F5D9-D416-9B5C-7BADDA2BE03A}"/>
              </a:ext>
            </a:extLst>
          </p:cNvPr>
          <p:cNvSpPr/>
          <p:nvPr/>
        </p:nvSpPr>
        <p:spPr>
          <a:xfrm>
            <a:off x="768781" y="3896250"/>
            <a:ext cx="831564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/>
              <a:t>Is this the best method to use?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Do we always need to do the inverse when solving a subtraction question?</a:t>
            </a:r>
            <a:endParaRPr lang="en-GB" sz="36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A6AE-CBEE-0C41-289B-2F7DE72FEE1F}"/>
              </a:ext>
            </a:extLst>
          </p:cNvPr>
          <p:cNvSpPr/>
          <p:nvPr/>
        </p:nvSpPr>
        <p:spPr>
          <a:xfrm>
            <a:off x="2382471" y="217572"/>
            <a:ext cx="51632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 </a:t>
            </a:r>
            <a:r>
              <a:rPr lang="en-US" sz="44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44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–</a:t>
            </a:r>
            <a:r>
              <a:rPr lang="en-US" sz="44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1</a:t>
            </a:r>
            <a:r>
              <a:rPr lang="en-US" sz="44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?  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694</TotalTime>
  <Words>278</Words>
  <Application>Microsoft Office PowerPoint</Application>
  <PresentationFormat>On-screen Show (4:3)</PresentationFormat>
  <Paragraphs>81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51</cp:revision>
  <dcterms:created xsi:type="dcterms:W3CDTF">2013-01-27T09:14:16Z</dcterms:created>
  <dcterms:modified xsi:type="dcterms:W3CDTF">2026-01-08T10:30:02Z</dcterms:modified>
  <cp:category/>
</cp:coreProperties>
</file>