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99" r:id="rId3"/>
    <p:sldId id="294" r:id="rId4"/>
    <p:sldId id="292" r:id="rId5"/>
    <p:sldId id="293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11/02/2026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802757"/>
            <a:ext cx="4338888" cy="4055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9ABBAD-4ADB-4444-EC14-F9A126D09E21}"/>
              </a:ext>
            </a:extLst>
          </p:cNvPr>
          <p:cNvSpPr txBox="1"/>
          <p:nvPr/>
        </p:nvSpPr>
        <p:spPr>
          <a:xfrm>
            <a:off x="917559" y="884753"/>
            <a:ext cx="805964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Applying percentages in word problems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FEF3CBCC-DA58-7CB8-3BD5-632696103A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35810"/>
              </p:ext>
            </p:extLst>
          </p:nvPr>
        </p:nvGraphicFramePr>
        <p:xfrm>
          <a:off x="1746975" y="3659431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B6BA459-630D-EB7A-DC44-44EB32307461}"/>
              </a:ext>
            </a:extLst>
          </p:cNvPr>
          <p:cNvSpPr/>
          <p:nvPr/>
        </p:nvSpPr>
        <p:spPr>
          <a:xfrm>
            <a:off x="1289249" y="163920"/>
            <a:ext cx="764827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/>
              <a:t>Amy has £50.</a:t>
            </a:r>
          </a:p>
          <a:p>
            <a:pPr algn="ctr"/>
            <a:br>
              <a:rPr lang="en-US" sz="3200" dirty="0"/>
            </a:br>
            <a:r>
              <a:rPr lang="en-US" sz="3200" dirty="0"/>
              <a:t>She spends </a:t>
            </a:r>
            <a:r>
              <a:rPr lang="en-US" sz="3200" b="1" dirty="0"/>
              <a:t>10%</a:t>
            </a:r>
            <a:r>
              <a:rPr lang="en-US" sz="3200" dirty="0"/>
              <a:t> of her money on snacks.</a:t>
            </a:r>
            <a:br>
              <a:rPr lang="en-US" sz="3200" dirty="0"/>
            </a:br>
            <a:r>
              <a:rPr lang="en-US" sz="3200" dirty="0"/>
              <a:t>How much does she spend?</a:t>
            </a:r>
            <a:endParaRPr lang="en-GB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65DDFE-7F34-DCC2-43B0-BEAC09511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48DD260F-2B86-B308-5204-ABD720DD1811}"/>
              </a:ext>
            </a:extLst>
          </p:cNvPr>
          <p:cNvSpPr/>
          <p:nvPr/>
        </p:nvSpPr>
        <p:spPr>
          <a:xfrm rot="5400000">
            <a:off x="4480353" y="297400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F57F9C1D-B58A-0575-FDFC-13C77B49B950}"/>
              </a:ext>
            </a:extLst>
          </p:cNvPr>
          <p:cNvSpPr/>
          <p:nvPr/>
        </p:nvSpPr>
        <p:spPr>
          <a:xfrm rot="5400000">
            <a:off x="1921465" y="4195382"/>
            <a:ext cx="260782" cy="62077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BEFC8DC-4294-BE33-D011-DD9B1AC537BC}"/>
              </a:ext>
            </a:extLst>
          </p:cNvPr>
          <p:cNvSpPr txBox="1"/>
          <p:nvPr/>
        </p:nvSpPr>
        <p:spPr>
          <a:xfrm>
            <a:off x="16870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353512-B1E5-83AD-4E2B-03A498E60AF4}"/>
              </a:ext>
            </a:extLst>
          </p:cNvPr>
          <p:cNvSpPr txBox="1"/>
          <p:nvPr/>
        </p:nvSpPr>
        <p:spPr>
          <a:xfrm>
            <a:off x="4330593" y="2646058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C9C638-8833-2DC6-185A-B9DD7EFD4D4D}"/>
              </a:ext>
            </a:extLst>
          </p:cNvPr>
          <p:cNvSpPr txBox="1"/>
          <p:nvPr/>
        </p:nvSpPr>
        <p:spPr>
          <a:xfrm>
            <a:off x="1463094" y="4686953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Spent</a:t>
            </a: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0FC6F037-A77D-7C61-F414-1E83F2885CDE}"/>
              </a:ext>
            </a:extLst>
          </p:cNvPr>
          <p:cNvSpPr/>
          <p:nvPr/>
        </p:nvSpPr>
        <p:spPr>
          <a:xfrm rot="5400000">
            <a:off x="4968421" y="1770692"/>
            <a:ext cx="287329" cy="5445796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3A3133-45F6-0684-B46F-C50CE73EDB73}"/>
              </a:ext>
            </a:extLst>
          </p:cNvPr>
          <p:cNvSpPr txBox="1"/>
          <p:nvPr/>
        </p:nvSpPr>
        <p:spPr>
          <a:xfrm>
            <a:off x="4496626" y="4696562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991BC0-352E-1B94-4E90-8DF36AC48DFC}"/>
              </a:ext>
            </a:extLst>
          </p:cNvPr>
          <p:cNvSpPr txBox="1"/>
          <p:nvPr/>
        </p:nvSpPr>
        <p:spPr>
          <a:xfrm>
            <a:off x="23078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92F6C6-7415-8A78-ED99-A191B911B689}"/>
              </a:ext>
            </a:extLst>
          </p:cNvPr>
          <p:cNvSpPr txBox="1"/>
          <p:nvPr/>
        </p:nvSpPr>
        <p:spPr>
          <a:xfrm>
            <a:off x="29286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8582C-F438-7832-F7D4-35B49690C1A1}"/>
              </a:ext>
            </a:extLst>
          </p:cNvPr>
          <p:cNvSpPr txBox="1"/>
          <p:nvPr/>
        </p:nvSpPr>
        <p:spPr>
          <a:xfrm>
            <a:off x="479098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9DF244-4198-0FC9-27A7-A897567BCE2C}"/>
              </a:ext>
            </a:extLst>
          </p:cNvPr>
          <p:cNvSpPr txBox="1"/>
          <p:nvPr/>
        </p:nvSpPr>
        <p:spPr>
          <a:xfrm>
            <a:off x="35494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AAB74E-2595-FF91-DC23-5BA010BD8024}"/>
              </a:ext>
            </a:extLst>
          </p:cNvPr>
          <p:cNvSpPr txBox="1"/>
          <p:nvPr/>
        </p:nvSpPr>
        <p:spPr>
          <a:xfrm>
            <a:off x="41702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A60C0-8A8D-7870-BDED-8F8B7C2547EE}"/>
              </a:ext>
            </a:extLst>
          </p:cNvPr>
          <p:cNvSpPr txBox="1"/>
          <p:nvPr/>
        </p:nvSpPr>
        <p:spPr>
          <a:xfrm>
            <a:off x="541176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7B2B22-3947-9401-A4DE-6FEB8336D94C}"/>
              </a:ext>
            </a:extLst>
          </p:cNvPr>
          <p:cNvSpPr txBox="1"/>
          <p:nvPr/>
        </p:nvSpPr>
        <p:spPr>
          <a:xfrm>
            <a:off x="603254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FD5BDB-D1E3-F7D0-7333-64D4D6423BCE}"/>
              </a:ext>
            </a:extLst>
          </p:cNvPr>
          <p:cNvSpPr txBox="1"/>
          <p:nvPr/>
        </p:nvSpPr>
        <p:spPr>
          <a:xfrm>
            <a:off x="727410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F8C2B8-DD9C-B534-C5E0-1DFE71C94D5B}"/>
              </a:ext>
            </a:extLst>
          </p:cNvPr>
          <p:cNvSpPr txBox="1"/>
          <p:nvPr/>
        </p:nvSpPr>
        <p:spPr>
          <a:xfrm>
            <a:off x="6653320" y="3744193"/>
            <a:ext cx="520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</a:t>
            </a:r>
          </a:p>
        </p:txBody>
      </p:sp>
    </p:spTree>
    <p:extLst>
      <p:ext uri="{BB962C8B-B14F-4D97-AF65-F5344CB8AC3E}">
        <p14:creationId xmlns:p14="http://schemas.microsoft.com/office/powerpoint/2010/main" val="392835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/>
      <p:bldP spid="28" grpId="0"/>
      <p:bldP spid="39" grpId="0"/>
      <p:bldP spid="40" grpId="0" animBg="1"/>
      <p:bldP spid="41" grpId="0"/>
      <p:bldP spid="2" grpId="0"/>
      <p:bldP spid="4" grpId="0"/>
      <p:bldP spid="6" grpId="0"/>
      <p:bldP spid="7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228F3-6268-F250-985D-166A94046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FCA7A5-F1CD-A02B-84C7-7E1E7B5724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116423"/>
              </p:ext>
            </p:extLst>
          </p:nvPr>
        </p:nvGraphicFramePr>
        <p:xfrm>
          <a:off x="1744310" y="3645120"/>
          <a:ext cx="608800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7600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3954144014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4074388898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3796626150"/>
                    </a:ext>
                  </a:extLst>
                </a:gridCol>
                <a:gridCol w="1217600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pic>
        <p:nvPicPr>
          <p:cNvPr id="38" name="Picture 37">
            <a:extLst>
              <a:ext uri="{FF2B5EF4-FFF2-40B4-BE49-F238E27FC236}">
                <a16:creationId xmlns:a16="http://schemas.microsoft.com/office/drawing/2014/main" id="{C48F5386-6EFE-F732-767F-382CA1BD2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F25F021-3A42-37C0-CA5A-33244EA66475}"/>
              </a:ext>
            </a:extLst>
          </p:cNvPr>
          <p:cNvSpPr/>
          <p:nvPr/>
        </p:nvSpPr>
        <p:spPr>
          <a:xfrm>
            <a:off x="1656124" y="95661"/>
            <a:ext cx="73494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/>
              <a:t>A jacket costs £60.</a:t>
            </a:r>
            <a:br>
              <a:rPr lang="en-US" sz="4000" dirty="0"/>
            </a:br>
            <a:r>
              <a:rPr lang="en-US" sz="4000" dirty="0"/>
              <a:t>It is reduced by </a:t>
            </a:r>
            <a:r>
              <a:rPr lang="en-US" sz="4000" b="1" dirty="0"/>
              <a:t>20%</a:t>
            </a:r>
            <a:r>
              <a:rPr lang="en-US" sz="4000" dirty="0"/>
              <a:t>.</a:t>
            </a:r>
            <a:br>
              <a:rPr lang="en-US" sz="4000" dirty="0"/>
            </a:br>
            <a:r>
              <a:rPr lang="en-US" sz="4000" dirty="0"/>
              <a:t>What is the new price?</a:t>
            </a:r>
            <a:endParaRPr lang="en-GB" sz="4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C20673-D990-9023-B6C2-68D73BAC2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Left Brace 1">
            <a:extLst>
              <a:ext uri="{FF2B5EF4-FFF2-40B4-BE49-F238E27FC236}">
                <a16:creationId xmlns:a16="http://schemas.microsoft.com/office/drawing/2014/main" id="{7F31DF24-6D2B-719C-7CCB-07C853209134}"/>
              </a:ext>
            </a:extLst>
          </p:cNvPr>
          <p:cNvSpPr/>
          <p:nvPr/>
        </p:nvSpPr>
        <p:spPr>
          <a:xfrm rot="5400000">
            <a:off x="4539348" y="295573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0743ACB8-970A-D84D-D287-26B89A195465}"/>
              </a:ext>
            </a:extLst>
          </p:cNvPr>
          <p:cNvSpPr/>
          <p:nvPr/>
        </p:nvSpPr>
        <p:spPr>
          <a:xfrm rot="5400000">
            <a:off x="2202394" y="3883956"/>
            <a:ext cx="264884" cy="1177523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C2046-B7E9-4E42-9E95-2EBC42C8BC62}"/>
              </a:ext>
            </a:extLst>
          </p:cNvPr>
          <p:cNvSpPr txBox="1"/>
          <p:nvPr/>
        </p:nvSpPr>
        <p:spPr>
          <a:xfrm>
            <a:off x="1647216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47418-D026-CA18-B52D-F4DDF9C960AC}"/>
              </a:ext>
            </a:extLst>
          </p:cNvPr>
          <p:cNvSpPr txBox="1"/>
          <p:nvPr/>
        </p:nvSpPr>
        <p:spPr>
          <a:xfrm>
            <a:off x="4369923" y="2644231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£60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6CB84B-C43D-8C45-9998-3410613633F7}"/>
              </a:ext>
            </a:extLst>
          </p:cNvPr>
          <p:cNvSpPr txBox="1"/>
          <p:nvPr/>
        </p:nvSpPr>
        <p:spPr>
          <a:xfrm>
            <a:off x="4219213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14C4DE-1195-8C29-0F99-47008176D00B}"/>
              </a:ext>
            </a:extLst>
          </p:cNvPr>
          <p:cNvSpPr txBox="1"/>
          <p:nvPr/>
        </p:nvSpPr>
        <p:spPr>
          <a:xfrm>
            <a:off x="1647216" y="4605160"/>
            <a:ext cx="1383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Reduced</a:t>
            </a:r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2B2BADEF-E702-97E3-6989-57B30739EC0E}"/>
              </a:ext>
            </a:extLst>
          </p:cNvPr>
          <p:cNvSpPr/>
          <p:nvPr/>
        </p:nvSpPr>
        <p:spPr>
          <a:xfrm rot="5400000">
            <a:off x="5278951" y="2067467"/>
            <a:ext cx="260782" cy="481460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F598F8-C684-C7F9-8EBC-7B888C10A15A}"/>
              </a:ext>
            </a:extLst>
          </p:cNvPr>
          <p:cNvSpPr txBox="1"/>
          <p:nvPr/>
        </p:nvSpPr>
        <p:spPr>
          <a:xfrm>
            <a:off x="4794073" y="4582990"/>
            <a:ext cx="153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New Price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D2C92D-91E6-8DC4-0DDD-7F3157615712}"/>
              </a:ext>
            </a:extLst>
          </p:cNvPr>
          <p:cNvSpPr txBox="1"/>
          <p:nvPr/>
        </p:nvSpPr>
        <p:spPr>
          <a:xfrm>
            <a:off x="5387222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07682A-1E71-B007-E364-F4EE8DE5D0D4}"/>
              </a:ext>
            </a:extLst>
          </p:cNvPr>
          <p:cNvSpPr txBox="1"/>
          <p:nvPr/>
        </p:nvSpPr>
        <p:spPr>
          <a:xfrm>
            <a:off x="6643725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4AC466-340C-E40F-6E8A-EA156201F379}"/>
              </a:ext>
            </a:extLst>
          </p:cNvPr>
          <p:cNvSpPr txBox="1"/>
          <p:nvPr/>
        </p:nvSpPr>
        <p:spPr>
          <a:xfrm>
            <a:off x="3002040" y="3664149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£12</a:t>
            </a:r>
          </a:p>
        </p:txBody>
      </p:sp>
    </p:spTree>
    <p:extLst>
      <p:ext uri="{BB962C8B-B14F-4D97-AF65-F5344CB8AC3E}">
        <p14:creationId xmlns:p14="http://schemas.microsoft.com/office/powerpoint/2010/main" val="27318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8" grpId="0"/>
      <p:bldP spid="9" grpId="0"/>
      <p:bldP spid="10" grpId="0" animBg="1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-16533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C347DB-5E09-FD37-40DE-9D4AB4D15324}"/>
              </a:ext>
            </a:extLst>
          </p:cNvPr>
          <p:cNvSpPr txBox="1"/>
          <p:nvPr/>
        </p:nvSpPr>
        <p:spPr>
          <a:xfrm>
            <a:off x="1110072" y="837748"/>
            <a:ext cx="724268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Chris has £400.</a:t>
            </a:r>
            <a:endParaRPr lang="en-US" sz="3600" dirty="0"/>
          </a:p>
          <a:p>
            <a:pPr algn="ctr"/>
            <a:r>
              <a:rPr lang="en-US" sz="3600" dirty="0"/>
              <a:t>10% is spent on games.</a:t>
            </a:r>
          </a:p>
          <a:p>
            <a:pPr algn="ctr"/>
            <a:r>
              <a:rPr lang="en-US" sz="3600" dirty="0"/>
              <a:t>20% is spent on food.</a:t>
            </a:r>
          </a:p>
          <a:p>
            <a:pPr algn="ctr"/>
            <a:r>
              <a:rPr lang="en-US" sz="3600" dirty="0"/>
              <a:t>How much </a:t>
            </a:r>
            <a:r>
              <a:rPr lang="en-US" sz="3600" b="1" dirty="0"/>
              <a:t>money does he have left</a:t>
            </a:r>
            <a:r>
              <a:rPr lang="en-US" sz="3600" dirty="0"/>
              <a:t>?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E36B97AB-73D0-4B67-29E8-C0157BC24E5F}"/>
              </a:ext>
            </a:extLst>
          </p:cNvPr>
          <p:cNvSpPr/>
          <p:nvPr/>
        </p:nvSpPr>
        <p:spPr>
          <a:xfrm rot="5400000">
            <a:off x="1870145" y="5071239"/>
            <a:ext cx="260780" cy="614649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C86DBF-83AA-9854-48B5-32D54A8E5DC3}"/>
              </a:ext>
            </a:extLst>
          </p:cNvPr>
          <p:cNvSpPr txBox="1"/>
          <p:nvPr/>
        </p:nvSpPr>
        <p:spPr>
          <a:xfrm>
            <a:off x="1375628" y="5558587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Games</a:t>
            </a: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DE63A2B0-C2A5-029E-F83D-E6184B8AE743}"/>
              </a:ext>
            </a:extLst>
          </p:cNvPr>
          <p:cNvSpPr/>
          <p:nvPr/>
        </p:nvSpPr>
        <p:spPr>
          <a:xfrm rot="5400000">
            <a:off x="5563257" y="3214671"/>
            <a:ext cx="217548" cy="428455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1EFEC7-95CB-B243-A35D-360B61DF8797}"/>
              </a:ext>
            </a:extLst>
          </p:cNvPr>
          <p:cNvSpPr txBox="1"/>
          <p:nvPr/>
        </p:nvSpPr>
        <p:spPr>
          <a:xfrm>
            <a:off x="5083269" y="5558587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Left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E73D6707-D6EF-55E1-81A1-001E325CFAB9}"/>
              </a:ext>
            </a:extLst>
          </p:cNvPr>
          <p:cNvSpPr/>
          <p:nvPr/>
        </p:nvSpPr>
        <p:spPr>
          <a:xfrm rot="5400000">
            <a:off x="2810034" y="4765663"/>
            <a:ext cx="217547" cy="1182568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62CB0B2-ACDD-F675-7631-4A84AE06FFE6}"/>
              </a:ext>
            </a:extLst>
          </p:cNvPr>
          <p:cNvSpPr txBox="1"/>
          <p:nvPr/>
        </p:nvSpPr>
        <p:spPr>
          <a:xfrm>
            <a:off x="2339878" y="5558587"/>
            <a:ext cx="1177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Food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81A3D22-E7AE-6791-6767-27B88EDAC8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38181"/>
              </p:ext>
            </p:extLst>
          </p:nvPr>
        </p:nvGraphicFramePr>
        <p:xfrm>
          <a:off x="1727311" y="4485285"/>
          <a:ext cx="6088010" cy="631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801">
                  <a:extLst>
                    <a:ext uri="{9D8B030D-6E8A-4147-A177-3AD203B41FA5}">
                      <a16:colId xmlns:a16="http://schemas.microsoft.com/office/drawing/2014/main" val="302004389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2454734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9923081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37165656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197926626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52353325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861372474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4279218588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3058910737"/>
                    </a:ext>
                  </a:extLst>
                </a:gridCol>
                <a:gridCol w="608801">
                  <a:extLst>
                    <a:ext uri="{9D8B030D-6E8A-4147-A177-3AD203B41FA5}">
                      <a16:colId xmlns:a16="http://schemas.microsoft.com/office/drawing/2014/main" val="250003262"/>
                    </a:ext>
                  </a:extLst>
                </a:gridCol>
              </a:tblGrid>
              <a:tr h="631187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2086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F9ACDB-0D39-0C69-DBD4-E9EC4A0BAB3A}"/>
              </a:ext>
            </a:extLst>
          </p:cNvPr>
          <p:cNvSpPr txBox="1"/>
          <p:nvPr/>
        </p:nvSpPr>
        <p:spPr>
          <a:xfrm>
            <a:off x="1687079" y="4560272"/>
            <a:ext cx="70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B446D6-96D1-7133-FDE3-BAC047E2DA03}"/>
              </a:ext>
            </a:extLst>
          </p:cNvPr>
          <p:cNvSpPr txBox="1"/>
          <p:nvPr/>
        </p:nvSpPr>
        <p:spPr>
          <a:xfrm>
            <a:off x="2307859" y="4560272"/>
            <a:ext cx="690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EA8070-E8AC-667D-2E66-1C48FC3D4B41}"/>
              </a:ext>
            </a:extLst>
          </p:cNvPr>
          <p:cNvSpPr txBox="1"/>
          <p:nvPr/>
        </p:nvSpPr>
        <p:spPr>
          <a:xfrm>
            <a:off x="2928640" y="4560272"/>
            <a:ext cx="6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63749-A957-6CEF-BBC1-1F1C93D67170}"/>
              </a:ext>
            </a:extLst>
          </p:cNvPr>
          <p:cNvSpPr txBox="1"/>
          <p:nvPr/>
        </p:nvSpPr>
        <p:spPr>
          <a:xfrm>
            <a:off x="4712322" y="4560272"/>
            <a:ext cx="6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B194F1-97A6-24EE-A789-8B81C78143DF}"/>
              </a:ext>
            </a:extLst>
          </p:cNvPr>
          <p:cNvSpPr txBox="1"/>
          <p:nvPr/>
        </p:nvSpPr>
        <p:spPr>
          <a:xfrm>
            <a:off x="3510092" y="4560272"/>
            <a:ext cx="6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25D331-0A13-B263-2C4D-3A5DBB136173}"/>
              </a:ext>
            </a:extLst>
          </p:cNvPr>
          <p:cNvSpPr txBox="1"/>
          <p:nvPr/>
        </p:nvSpPr>
        <p:spPr>
          <a:xfrm>
            <a:off x="4111207" y="4560272"/>
            <a:ext cx="7021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6F6B0-E900-9619-790D-68A13BAA079A}"/>
              </a:ext>
            </a:extLst>
          </p:cNvPr>
          <p:cNvSpPr txBox="1"/>
          <p:nvPr/>
        </p:nvSpPr>
        <p:spPr>
          <a:xfrm>
            <a:off x="5313437" y="4560272"/>
            <a:ext cx="70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AF0F62-9555-144F-B9E8-E8900DD224A7}"/>
              </a:ext>
            </a:extLst>
          </p:cNvPr>
          <p:cNvSpPr txBox="1"/>
          <p:nvPr/>
        </p:nvSpPr>
        <p:spPr>
          <a:xfrm>
            <a:off x="5953884" y="4560272"/>
            <a:ext cx="6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F74483-B603-E104-AAD7-259E3D2DD25E}"/>
              </a:ext>
            </a:extLst>
          </p:cNvPr>
          <p:cNvSpPr txBox="1"/>
          <p:nvPr/>
        </p:nvSpPr>
        <p:spPr>
          <a:xfrm>
            <a:off x="7156110" y="4560272"/>
            <a:ext cx="690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EB3D40-7BDE-E4AC-B1C9-15487EEE62B6}"/>
              </a:ext>
            </a:extLst>
          </p:cNvPr>
          <p:cNvSpPr txBox="1"/>
          <p:nvPr/>
        </p:nvSpPr>
        <p:spPr>
          <a:xfrm>
            <a:off x="6554998" y="4560272"/>
            <a:ext cx="690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C5057F37-0704-0F45-D617-37D2B74697B0}"/>
              </a:ext>
            </a:extLst>
          </p:cNvPr>
          <p:cNvSpPr/>
          <p:nvPr/>
        </p:nvSpPr>
        <p:spPr>
          <a:xfrm rot="5400000">
            <a:off x="4511581" y="1092367"/>
            <a:ext cx="509451" cy="6096001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8EB7617-C2F1-1333-F926-A0808ED908DF}"/>
              </a:ext>
            </a:extLst>
          </p:cNvPr>
          <p:cNvSpPr txBox="1"/>
          <p:nvPr/>
        </p:nvSpPr>
        <p:spPr>
          <a:xfrm>
            <a:off x="4361821" y="3441025"/>
            <a:ext cx="824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£400</a:t>
            </a:r>
          </a:p>
        </p:txBody>
      </p:sp>
    </p:spTree>
    <p:extLst>
      <p:ext uri="{BB962C8B-B14F-4D97-AF65-F5344CB8AC3E}">
        <p14:creationId xmlns:p14="http://schemas.microsoft.com/office/powerpoint/2010/main" val="5603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7" grpId="0" animBg="1"/>
      <p:bldP spid="28" grpId="0"/>
      <p:bldP spid="31" grpId="0" animBg="1"/>
      <p:bldP spid="3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2029" y="2086733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2346276" y="1145861"/>
            <a:ext cx="6728898" cy="2020610"/>
            <a:chOff x="3350600" y="1208197"/>
            <a:chExt cx="6728898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50600" y="1208197"/>
              <a:ext cx="6728898" cy="1363156"/>
            </a:xfrm>
            <a:prstGeom prst="wedgeRoundRectCallout">
              <a:avLst>
                <a:gd name="adj1" fmla="val -67861"/>
                <a:gd name="adj2" fmla="val 5147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3350600" y="1415445"/>
              <a:ext cx="6728898" cy="8928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/>
                <a:t>If you take 20% off a price, you pay 80% of the original price.</a:t>
              </a:r>
              <a:endPara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31411" y="3619320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9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1372</TotalTime>
  <Words>172</Words>
  <Application>Microsoft Office PowerPoint</Application>
  <PresentationFormat>On-screen Show (4:3)</PresentationFormat>
  <Paragraphs>50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76</cp:revision>
  <dcterms:created xsi:type="dcterms:W3CDTF">2013-01-27T09:14:16Z</dcterms:created>
  <dcterms:modified xsi:type="dcterms:W3CDTF">2026-02-11T11:44:05Z</dcterms:modified>
  <cp:category/>
</cp:coreProperties>
</file>