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88" r:id="rId3"/>
    <p:sldId id="294" r:id="rId4"/>
    <p:sldId id="295" r:id="rId5"/>
    <p:sldId id="304" r:id="rId6"/>
    <p:sldId id="29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110" d="100"/>
          <a:sy n="110" d="100"/>
        </p:scale>
        <p:origin x="924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06/02/2026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0540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7" name="Picture 6" descr="Cartoon character holding a magic wand&#10;&#10;AI-generated content may be incorrect.">
            <a:extLst>
              <a:ext uri="{FF2B5EF4-FFF2-40B4-BE49-F238E27FC236}">
                <a16:creationId xmlns:a16="http://schemas.microsoft.com/office/drawing/2014/main" id="{6233E09A-BCE8-EEC5-A39B-76B0E9A1A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713" y="2694039"/>
            <a:ext cx="4342816" cy="4316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DFEE9-CA94-D2F4-8DB4-86BFAD401FEA}"/>
              </a:ext>
            </a:extLst>
          </p:cNvPr>
          <p:cNvSpPr txBox="1"/>
          <p:nvPr/>
        </p:nvSpPr>
        <p:spPr>
          <a:xfrm>
            <a:off x="1012722" y="895741"/>
            <a:ext cx="7924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/>
              <a:t>Applying F, D &amp; P in word problems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22843B0-4DB0-E89A-642E-257D7EC8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4430024-A91F-4510-AA55-345CB0FB2270}"/>
              </a:ext>
            </a:extLst>
          </p:cNvPr>
          <p:cNvSpPr/>
          <p:nvPr/>
        </p:nvSpPr>
        <p:spPr>
          <a:xfrm>
            <a:off x="415043" y="235625"/>
            <a:ext cx="92319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Aisha eats </a:t>
            </a:r>
            <a:r>
              <a:rPr lang="en-US" sz="4000" b="1" dirty="0"/>
              <a:t>1/4</a:t>
            </a:r>
            <a:r>
              <a:rPr lang="en-US" sz="4000" dirty="0"/>
              <a:t> of a chocolate bar. </a:t>
            </a:r>
          </a:p>
          <a:p>
            <a:pPr algn="ctr"/>
            <a:r>
              <a:rPr lang="en-US" sz="4000" dirty="0"/>
              <a:t>Ben eats </a:t>
            </a:r>
            <a:r>
              <a:rPr lang="en-US" sz="4000" b="1" dirty="0"/>
              <a:t>30%</a:t>
            </a:r>
            <a:r>
              <a:rPr lang="en-US" sz="4000" dirty="0"/>
              <a:t> of the same size bar. 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96CAFF-CB56-4EDB-6F56-C2B2C5EB6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3212" y="1613729"/>
            <a:ext cx="4685212" cy="3123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138CD-CE0C-5A4B-F8EE-7BE667113CC4}"/>
              </a:ext>
            </a:extLst>
          </p:cNvPr>
          <p:cNvSpPr txBox="1"/>
          <p:nvPr/>
        </p:nvSpPr>
        <p:spPr>
          <a:xfrm>
            <a:off x="3431177" y="3024370"/>
            <a:ext cx="5954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eats more? </a:t>
            </a:r>
          </a:p>
          <a:p>
            <a:pPr algn="ctr"/>
            <a:r>
              <a:rPr lang="en-US" sz="4400" dirty="0"/>
              <a:t>Explain how you know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CD0424-9180-17D7-81CE-07B933C658F0}"/>
              </a:ext>
            </a:extLst>
          </p:cNvPr>
          <p:cNvSpPr txBox="1"/>
          <p:nvPr/>
        </p:nvSpPr>
        <p:spPr>
          <a:xfrm>
            <a:off x="1989908" y="4801458"/>
            <a:ext cx="5954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30% &gt; ¼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Ben eats more</a:t>
            </a:r>
          </a:p>
        </p:txBody>
      </p:sp>
    </p:spTree>
    <p:extLst>
      <p:ext uri="{BB962C8B-B14F-4D97-AF65-F5344CB8AC3E}">
        <p14:creationId xmlns:p14="http://schemas.microsoft.com/office/powerpoint/2010/main" val="41318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B24FD0-61E5-B52F-12FD-9FFFBB92E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6183411-32DB-3249-0E22-582AB2477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0910B3-5E6C-7869-567D-182C318E5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D02FE1F-EBF8-102D-0948-98968A14546F}"/>
              </a:ext>
            </a:extLst>
          </p:cNvPr>
          <p:cNvSpPr/>
          <p:nvPr/>
        </p:nvSpPr>
        <p:spPr>
          <a:xfrm>
            <a:off x="680214" y="379002"/>
            <a:ext cx="92319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Tom has completed </a:t>
            </a:r>
            <a:r>
              <a:rPr lang="en-US" sz="3200" b="1" dirty="0"/>
              <a:t>50%</a:t>
            </a:r>
            <a:r>
              <a:rPr lang="en-US" sz="3200" dirty="0"/>
              <a:t> of his sticker book.</a:t>
            </a:r>
            <a:br>
              <a:rPr lang="en-US" sz="3200" dirty="0"/>
            </a:br>
            <a:r>
              <a:rPr lang="en-US" sz="3200" dirty="0"/>
              <a:t>Maya has completed </a:t>
            </a:r>
            <a:r>
              <a:rPr lang="en-US" sz="3200" b="1" dirty="0"/>
              <a:t>0.48</a:t>
            </a:r>
            <a:r>
              <a:rPr lang="en-US" sz="3200" dirty="0"/>
              <a:t> of hers.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3042F-6B96-0039-7586-1029B43CF5CE}"/>
              </a:ext>
            </a:extLst>
          </p:cNvPr>
          <p:cNvSpPr txBox="1"/>
          <p:nvPr/>
        </p:nvSpPr>
        <p:spPr>
          <a:xfrm>
            <a:off x="3796938" y="2472685"/>
            <a:ext cx="595497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Who has </a:t>
            </a:r>
          </a:p>
          <a:p>
            <a:pPr algn="ctr"/>
            <a:r>
              <a:rPr lang="en-US" sz="4400" dirty="0"/>
              <a:t>completed more?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8679C6-0FCC-A647-A3CE-BE43193932CA}"/>
              </a:ext>
            </a:extLst>
          </p:cNvPr>
          <p:cNvSpPr txBox="1"/>
          <p:nvPr/>
        </p:nvSpPr>
        <p:spPr>
          <a:xfrm>
            <a:off x="1989908" y="4728669"/>
            <a:ext cx="59549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50% &gt; 0.48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Tom has completed more.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604C5-76A2-6666-C51E-926131DE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63251"/>
            <a:ext cx="4598126" cy="306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745B69-2DB0-E7FB-CC1D-80C5D6D1C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7A9AD9-DB63-37D9-C716-0C72BBEA3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733ED7-3456-4D80-4215-511BD6CD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052788-1B25-6E9D-CD9D-BDE89CE95889}"/>
              </a:ext>
            </a:extLst>
          </p:cNvPr>
          <p:cNvSpPr/>
          <p:nvPr/>
        </p:nvSpPr>
        <p:spPr>
          <a:xfrm>
            <a:off x="2577737" y="155146"/>
            <a:ext cx="64334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bottle of juice is </a:t>
            </a:r>
            <a:r>
              <a:rPr lang="en-US" sz="3200" b="1" dirty="0"/>
              <a:t>1 </a:t>
            </a:r>
            <a:r>
              <a:rPr lang="en-US" sz="3200" b="1" dirty="0" err="1"/>
              <a:t>Litre</a:t>
            </a:r>
            <a:r>
              <a:rPr lang="en-US" sz="3200" dirty="0"/>
              <a:t> full.</a:t>
            </a:r>
            <a:br>
              <a:rPr lang="en-US" sz="3200" dirty="0"/>
            </a:br>
            <a:r>
              <a:rPr lang="en-US" sz="3200" dirty="0"/>
              <a:t>Sam drinks </a:t>
            </a:r>
            <a:r>
              <a:rPr lang="en-US" sz="3200" b="1" dirty="0"/>
              <a:t>3/5</a:t>
            </a:r>
            <a:r>
              <a:rPr lang="en-US" sz="3200" dirty="0"/>
              <a:t> of his bottle of juice.</a:t>
            </a:r>
            <a:br>
              <a:rPr lang="en-US" sz="3200" dirty="0"/>
            </a:br>
            <a:r>
              <a:rPr lang="en-US" sz="3200" dirty="0"/>
              <a:t>Alex drinks </a:t>
            </a:r>
            <a:r>
              <a:rPr lang="en-US" sz="3200" b="1" dirty="0"/>
              <a:t>60%</a:t>
            </a:r>
            <a:r>
              <a:rPr lang="en-US" sz="3200" dirty="0"/>
              <a:t> of his bottle of juice.</a:t>
            </a:r>
            <a:br>
              <a:rPr lang="en-US" sz="3200" dirty="0"/>
            </a:br>
            <a:endParaRPr lang="en-GB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7C71FE-6DBA-F41F-09A4-9583F894F202}"/>
              </a:ext>
            </a:extLst>
          </p:cNvPr>
          <p:cNvSpPr txBox="1"/>
          <p:nvPr/>
        </p:nvSpPr>
        <p:spPr>
          <a:xfrm>
            <a:off x="2229148" y="2922974"/>
            <a:ext cx="5954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Who drinks more?</a:t>
            </a:r>
            <a:endParaRPr lang="en-GB" sz="4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03BBF-42B7-16F0-2615-9F74A57DAA0C}"/>
              </a:ext>
            </a:extLst>
          </p:cNvPr>
          <p:cNvSpPr txBox="1"/>
          <p:nvPr/>
        </p:nvSpPr>
        <p:spPr>
          <a:xfrm>
            <a:off x="1989908" y="4728669"/>
            <a:ext cx="59549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dirty="0">
                <a:solidFill>
                  <a:srgbClr val="00B050"/>
                </a:solidFill>
              </a:rPr>
              <a:t>3/5 = 60%</a:t>
            </a:r>
          </a:p>
          <a:p>
            <a:pPr algn="ctr"/>
            <a:r>
              <a:rPr lang="en-GB" sz="4400" b="1" dirty="0">
                <a:solidFill>
                  <a:srgbClr val="00B050"/>
                </a:solidFill>
              </a:rPr>
              <a:t>They both drink the same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7E1DE8-2117-E0F3-0266-DE975352E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26821" y="1163209"/>
            <a:ext cx="6433458" cy="4288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478C6-3EF5-A5EC-5A15-612E8046E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2992" y="1315609"/>
            <a:ext cx="6433458" cy="428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503899" y="50795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Recap: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EFBC2D-E911-9DF1-539C-E1E8CEEC0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B9ACB35-9DA5-10DC-4AAC-53E2A54E70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072298"/>
              </p:ext>
            </p:extLst>
          </p:nvPr>
        </p:nvGraphicFramePr>
        <p:xfrm>
          <a:off x="1424540" y="2120667"/>
          <a:ext cx="6096000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25137367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3831978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87920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Fraction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Decimal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Percentage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5386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9/100 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208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dirty="0"/>
                        <a:t>90/100 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600" dirty="0"/>
                        <a:t>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7931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3200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/>
                        <a:t>99%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077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/>
                        <a:t>0.01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27556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F4AD7FF-CEB2-FD57-76E2-FF5D3B38EC03}"/>
              </a:ext>
            </a:extLst>
          </p:cNvPr>
          <p:cNvSpPr txBox="1"/>
          <p:nvPr/>
        </p:nvSpPr>
        <p:spPr>
          <a:xfrm>
            <a:off x="3866411" y="2562052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0.09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F51FE-953D-21C9-65B1-83A03CF87CA5}"/>
              </a:ext>
            </a:extLst>
          </p:cNvPr>
          <p:cNvSpPr txBox="1"/>
          <p:nvPr/>
        </p:nvSpPr>
        <p:spPr>
          <a:xfrm>
            <a:off x="6026558" y="2587938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9%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AAAC27-D290-8E9D-492F-0D2E56D1AF92}"/>
              </a:ext>
            </a:extLst>
          </p:cNvPr>
          <p:cNvSpPr txBox="1"/>
          <p:nvPr/>
        </p:nvSpPr>
        <p:spPr>
          <a:xfrm>
            <a:off x="1442880" y="4267261"/>
            <a:ext cx="1984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99/100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43370-9DEE-7D8D-B8E6-B8EF9C26A1C2}"/>
              </a:ext>
            </a:extLst>
          </p:cNvPr>
          <p:cNvSpPr txBox="1"/>
          <p:nvPr/>
        </p:nvSpPr>
        <p:spPr>
          <a:xfrm>
            <a:off x="3993262" y="3418935"/>
            <a:ext cx="965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96887-C04A-4B6C-EDBC-143DCCFDFE27}"/>
              </a:ext>
            </a:extLst>
          </p:cNvPr>
          <p:cNvSpPr txBox="1"/>
          <p:nvPr/>
        </p:nvSpPr>
        <p:spPr>
          <a:xfrm>
            <a:off x="3866411" y="4249932"/>
            <a:ext cx="12779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0.99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1086B7-FE72-9E00-943D-0224BAE50B32}"/>
              </a:ext>
            </a:extLst>
          </p:cNvPr>
          <p:cNvSpPr txBox="1"/>
          <p:nvPr/>
        </p:nvSpPr>
        <p:spPr>
          <a:xfrm>
            <a:off x="5987477" y="3403535"/>
            <a:ext cx="125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90%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B075A1-0472-0A85-BB32-9ED98E8EB21B}"/>
              </a:ext>
            </a:extLst>
          </p:cNvPr>
          <p:cNvSpPr txBox="1"/>
          <p:nvPr/>
        </p:nvSpPr>
        <p:spPr>
          <a:xfrm>
            <a:off x="6143771" y="5197974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CAB790-90A7-884F-6D42-241E3ED220CE}"/>
              </a:ext>
            </a:extLst>
          </p:cNvPr>
          <p:cNvSpPr txBox="1"/>
          <p:nvPr/>
        </p:nvSpPr>
        <p:spPr>
          <a:xfrm>
            <a:off x="1660140" y="5197974"/>
            <a:ext cx="16722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</a:rPr>
              <a:t>1/100</a:t>
            </a:r>
          </a:p>
        </p:txBody>
      </p:sp>
    </p:spTree>
    <p:extLst>
      <p:ext uri="{BB962C8B-B14F-4D97-AF65-F5344CB8AC3E}">
        <p14:creationId xmlns:p14="http://schemas.microsoft.com/office/powerpoint/2010/main" val="179662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wizard hat holding a book and a wand&#10;&#10;AI-generated content may be incorrect.">
            <a:extLst>
              <a:ext uri="{FF2B5EF4-FFF2-40B4-BE49-F238E27FC236}">
                <a16:creationId xmlns:a16="http://schemas.microsoft.com/office/drawing/2014/main" id="{056A012B-32CF-047F-F940-F31AEC640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695" y="2234891"/>
            <a:ext cx="3259556" cy="26845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48965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718E57B-03A1-6467-8D56-A3FE32EF0E3D}"/>
              </a:ext>
            </a:extLst>
          </p:cNvPr>
          <p:cNvGrpSpPr/>
          <p:nvPr/>
        </p:nvGrpSpPr>
        <p:grpSpPr>
          <a:xfrm>
            <a:off x="1377052" y="1356866"/>
            <a:ext cx="8599223" cy="2020610"/>
            <a:chOff x="2381376" y="1350547"/>
            <a:chExt cx="8599223" cy="1363156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55A5D72C-5F17-8E24-E23D-671CA0739F25}"/>
                </a:ext>
              </a:extLst>
            </p:cNvPr>
            <p:cNvSpPr/>
            <p:nvPr/>
          </p:nvSpPr>
          <p:spPr>
            <a:xfrm>
              <a:off x="3588774" y="1350547"/>
              <a:ext cx="6353071" cy="1363156"/>
            </a:xfrm>
            <a:prstGeom prst="wedgeRoundRectCallout">
              <a:avLst>
                <a:gd name="adj1" fmla="val -71222"/>
                <a:gd name="adj2" fmla="val 48550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616053-6A44-A243-2072-04A2C241A599}"/>
                </a:ext>
              </a:extLst>
            </p:cNvPr>
            <p:cNvSpPr txBox="1"/>
            <p:nvPr/>
          </p:nvSpPr>
          <p:spPr>
            <a:xfrm>
              <a:off x="2381376" y="1547178"/>
              <a:ext cx="8599223" cy="8102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1/10 = 1%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2986139" y="3621538"/>
            <a:ext cx="464574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False: Can you explain why?</a:t>
            </a:r>
            <a:endParaRPr lang="en-GB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1379</TotalTime>
  <Words>163</Words>
  <Application>Microsoft Office PowerPoint</Application>
  <PresentationFormat>On-screen Show (4:3)</PresentationFormat>
  <Paragraphs>40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79</cp:revision>
  <dcterms:created xsi:type="dcterms:W3CDTF">2013-01-27T09:14:16Z</dcterms:created>
  <dcterms:modified xsi:type="dcterms:W3CDTF">2026-02-06T11:12:54Z</dcterms:modified>
  <cp:category/>
</cp:coreProperties>
</file>