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9" r:id="rId3"/>
    <p:sldId id="294" r:id="rId4"/>
    <p:sldId id="292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2B95EA9-BC88-457F-B38B-550458F6C36A}">
          <p14:sldIdLst>
            <p14:sldId id="263"/>
            <p14:sldId id="299"/>
            <p14:sldId id="294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28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694039"/>
            <a:ext cx="4342816" cy="4316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A847D-DB96-DB0F-AEF1-5C54B4EA47F4}"/>
              </a:ext>
            </a:extLst>
          </p:cNvPr>
          <p:cNvSpPr txBox="1"/>
          <p:nvPr/>
        </p:nvSpPr>
        <p:spPr>
          <a:xfrm>
            <a:off x="852244" y="859056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Applying percentages in word problems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44102"/>
              </p:ext>
            </p:extLst>
          </p:nvPr>
        </p:nvGraphicFramePr>
        <p:xfrm>
          <a:off x="1708067" y="3639454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163920"/>
            <a:ext cx="76482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 Shirt costs £50.</a:t>
            </a:r>
            <a:br>
              <a:rPr lang="en-US" sz="3200" dirty="0"/>
            </a:br>
            <a:r>
              <a:rPr lang="en-US" sz="3200" dirty="0"/>
              <a:t>It is reduced by </a:t>
            </a:r>
            <a:r>
              <a:rPr lang="en-US" sz="3200" b="1" dirty="0"/>
              <a:t>10%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What is the </a:t>
            </a:r>
            <a:r>
              <a:rPr lang="en-US" sz="3200" b="1" dirty="0"/>
              <a:t>new price</a:t>
            </a:r>
            <a:r>
              <a:rPr lang="en-US" sz="3200" dirty="0"/>
              <a:t>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1894272" y="4222575"/>
            <a:ext cx="260781" cy="56639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16870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4330593" y="2646058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1388054" y="4662756"/>
            <a:ext cx="126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Reduced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FC6F037-A77D-7C61-F414-1E83F2885CDE}"/>
              </a:ext>
            </a:extLst>
          </p:cNvPr>
          <p:cNvSpPr/>
          <p:nvPr/>
        </p:nvSpPr>
        <p:spPr>
          <a:xfrm rot="5400000">
            <a:off x="4927757" y="1730029"/>
            <a:ext cx="287329" cy="552712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3A3133-45F6-0684-B46F-C50CE73EDB73}"/>
              </a:ext>
            </a:extLst>
          </p:cNvPr>
          <p:cNvSpPr txBox="1"/>
          <p:nvPr/>
        </p:nvSpPr>
        <p:spPr>
          <a:xfrm>
            <a:off x="4326382" y="4659499"/>
            <a:ext cx="16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New Price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91BC0-352E-1B94-4E90-8DF36AC48DFC}"/>
              </a:ext>
            </a:extLst>
          </p:cNvPr>
          <p:cNvSpPr txBox="1"/>
          <p:nvPr/>
        </p:nvSpPr>
        <p:spPr>
          <a:xfrm>
            <a:off x="23078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F6C6-7415-8A78-ED99-A191B911B689}"/>
              </a:ext>
            </a:extLst>
          </p:cNvPr>
          <p:cNvSpPr txBox="1"/>
          <p:nvPr/>
        </p:nvSpPr>
        <p:spPr>
          <a:xfrm>
            <a:off x="29286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8582C-F438-7832-F7D4-35B49690C1A1}"/>
              </a:ext>
            </a:extLst>
          </p:cNvPr>
          <p:cNvSpPr txBox="1"/>
          <p:nvPr/>
        </p:nvSpPr>
        <p:spPr>
          <a:xfrm>
            <a:off x="47909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DF244-4198-0FC9-27A7-A897567BCE2C}"/>
              </a:ext>
            </a:extLst>
          </p:cNvPr>
          <p:cNvSpPr txBox="1"/>
          <p:nvPr/>
        </p:nvSpPr>
        <p:spPr>
          <a:xfrm>
            <a:off x="35494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AB74E-2595-FF91-DC23-5BA010BD8024}"/>
              </a:ext>
            </a:extLst>
          </p:cNvPr>
          <p:cNvSpPr txBox="1"/>
          <p:nvPr/>
        </p:nvSpPr>
        <p:spPr>
          <a:xfrm>
            <a:off x="41702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A60C0-8A8D-7870-BDED-8F8B7C2547EE}"/>
              </a:ext>
            </a:extLst>
          </p:cNvPr>
          <p:cNvSpPr txBox="1"/>
          <p:nvPr/>
        </p:nvSpPr>
        <p:spPr>
          <a:xfrm>
            <a:off x="54117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B2B22-3947-9401-A4DE-6FEB8336D94C}"/>
              </a:ext>
            </a:extLst>
          </p:cNvPr>
          <p:cNvSpPr txBox="1"/>
          <p:nvPr/>
        </p:nvSpPr>
        <p:spPr>
          <a:xfrm>
            <a:off x="60325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D5BDB-D1E3-F7D0-7333-64D4D6423BCE}"/>
              </a:ext>
            </a:extLst>
          </p:cNvPr>
          <p:cNvSpPr txBox="1"/>
          <p:nvPr/>
        </p:nvSpPr>
        <p:spPr>
          <a:xfrm>
            <a:off x="72741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8C2B8-DD9C-B534-C5E0-1DFE71C94D5B}"/>
              </a:ext>
            </a:extLst>
          </p:cNvPr>
          <p:cNvSpPr txBox="1"/>
          <p:nvPr/>
        </p:nvSpPr>
        <p:spPr>
          <a:xfrm>
            <a:off x="66533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39283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9" grpId="0"/>
      <p:bldP spid="40" grpId="0" animBg="1"/>
      <p:bldP spid="41" grpId="0"/>
      <p:bldP spid="2" grpId="0"/>
      <p:bldP spid="4" grpId="0"/>
      <p:bldP spid="6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228F3-6268-F250-985D-166A9404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48F5386-6EFE-F732-767F-382CA1B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5F021-3A42-37C0-CA5A-33244EA66475}"/>
              </a:ext>
            </a:extLst>
          </p:cNvPr>
          <p:cNvSpPr/>
          <p:nvPr/>
        </p:nvSpPr>
        <p:spPr>
          <a:xfrm>
            <a:off x="1656124" y="95661"/>
            <a:ext cx="7349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tank holds 200 </a:t>
            </a:r>
            <a:r>
              <a:rPr lang="en-US" sz="4000" b="1" dirty="0" err="1"/>
              <a:t>Litres</a:t>
            </a:r>
            <a:r>
              <a:rPr lang="en-US" sz="4000" b="1" dirty="0"/>
              <a:t> of water.</a:t>
            </a:r>
            <a:br>
              <a:rPr lang="en-US" sz="4000" dirty="0"/>
            </a:br>
            <a:r>
              <a:rPr lang="en-US" sz="4000" dirty="0"/>
              <a:t>It is </a:t>
            </a:r>
            <a:r>
              <a:rPr lang="en-US" sz="4000" b="1" dirty="0"/>
              <a:t>90% full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How much water is in the tank?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0673-D990-9023-B6C2-68D73BAC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C887B8B-5AF2-5065-39E6-734327AF9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57842"/>
              </p:ext>
            </p:extLst>
          </p:nvPr>
        </p:nvGraphicFramePr>
        <p:xfrm>
          <a:off x="1708067" y="3646705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E5B18D4C-F5C7-08A4-9BF1-4617B547E48C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5CB10146-2240-803A-9063-2FC917C27A64}"/>
              </a:ext>
            </a:extLst>
          </p:cNvPr>
          <p:cNvSpPr/>
          <p:nvPr/>
        </p:nvSpPr>
        <p:spPr>
          <a:xfrm rot="5400000">
            <a:off x="4327290" y="1789557"/>
            <a:ext cx="260782" cy="543242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9FCFE-3740-F5E9-28E8-637AB4801393}"/>
              </a:ext>
            </a:extLst>
          </p:cNvPr>
          <p:cNvSpPr txBox="1"/>
          <p:nvPr/>
        </p:nvSpPr>
        <p:spPr>
          <a:xfrm>
            <a:off x="16870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8B7873-1B65-0127-1B83-9212876337D1}"/>
              </a:ext>
            </a:extLst>
          </p:cNvPr>
          <p:cNvSpPr txBox="1"/>
          <p:nvPr/>
        </p:nvSpPr>
        <p:spPr>
          <a:xfrm>
            <a:off x="4200891" y="2646058"/>
            <a:ext cx="1081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200 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C68458-5FE5-6A52-F011-8FDC0C5118A4}"/>
              </a:ext>
            </a:extLst>
          </p:cNvPr>
          <p:cNvSpPr txBox="1"/>
          <p:nvPr/>
        </p:nvSpPr>
        <p:spPr>
          <a:xfrm>
            <a:off x="3798704" y="4614339"/>
            <a:ext cx="126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Full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2F28BE49-4CD3-15CE-A5CB-9BB1F5F9E0A1}"/>
              </a:ext>
            </a:extLst>
          </p:cNvPr>
          <p:cNvSpPr/>
          <p:nvPr/>
        </p:nvSpPr>
        <p:spPr>
          <a:xfrm rot="5400000">
            <a:off x="7380928" y="4183200"/>
            <a:ext cx="287329" cy="620781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098635-F366-14E3-74BA-997E9EE5000A}"/>
              </a:ext>
            </a:extLst>
          </p:cNvPr>
          <p:cNvSpPr txBox="1"/>
          <p:nvPr/>
        </p:nvSpPr>
        <p:spPr>
          <a:xfrm>
            <a:off x="6708883" y="4592515"/>
            <a:ext cx="16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Empty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3224FD-B84C-2B1B-32FA-5C78B9261086}"/>
              </a:ext>
            </a:extLst>
          </p:cNvPr>
          <p:cNvSpPr txBox="1"/>
          <p:nvPr/>
        </p:nvSpPr>
        <p:spPr>
          <a:xfrm>
            <a:off x="23078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645F06-1102-7F29-87D0-77BF9985D48F}"/>
              </a:ext>
            </a:extLst>
          </p:cNvPr>
          <p:cNvSpPr txBox="1"/>
          <p:nvPr/>
        </p:nvSpPr>
        <p:spPr>
          <a:xfrm>
            <a:off x="29286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104BEB-1F3F-EC5D-A93B-6E6AABDC2F14}"/>
              </a:ext>
            </a:extLst>
          </p:cNvPr>
          <p:cNvSpPr txBox="1"/>
          <p:nvPr/>
        </p:nvSpPr>
        <p:spPr>
          <a:xfrm>
            <a:off x="47909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CEA973-C576-E3B3-C259-A97958FA7082}"/>
              </a:ext>
            </a:extLst>
          </p:cNvPr>
          <p:cNvSpPr txBox="1"/>
          <p:nvPr/>
        </p:nvSpPr>
        <p:spPr>
          <a:xfrm>
            <a:off x="35494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A1D002-DE15-A474-6661-E6129D8FCB68}"/>
              </a:ext>
            </a:extLst>
          </p:cNvPr>
          <p:cNvSpPr txBox="1"/>
          <p:nvPr/>
        </p:nvSpPr>
        <p:spPr>
          <a:xfrm>
            <a:off x="41702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06CB88-5884-13F0-EF32-5892C6BEF740}"/>
              </a:ext>
            </a:extLst>
          </p:cNvPr>
          <p:cNvSpPr txBox="1"/>
          <p:nvPr/>
        </p:nvSpPr>
        <p:spPr>
          <a:xfrm>
            <a:off x="54117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D05230-C9A6-B171-144D-AA39EAFFD09B}"/>
              </a:ext>
            </a:extLst>
          </p:cNvPr>
          <p:cNvSpPr txBox="1"/>
          <p:nvPr/>
        </p:nvSpPr>
        <p:spPr>
          <a:xfrm>
            <a:off x="60325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9801EE-74A3-1CF2-BE02-16FA900F4389}"/>
              </a:ext>
            </a:extLst>
          </p:cNvPr>
          <p:cNvSpPr txBox="1"/>
          <p:nvPr/>
        </p:nvSpPr>
        <p:spPr>
          <a:xfrm>
            <a:off x="72741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25E50C-0E5A-8E15-FEB6-22BA32787EDB}"/>
              </a:ext>
            </a:extLst>
          </p:cNvPr>
          <p:cNvSpPr txBox="1"/>
          <p:nvPr/>
        </p:nvSpPr>
        <p:spPr>
          <a:xfrm>
            <a:off x="66533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73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747252" y="837748"/>
            <a:ext cx="760550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A school has 120 pupils.</a:t>
            </a:r>
            <a:br>
              <a:rPr lang="en-US" sz="3600" dirty="0"/>
            </a:br>
            <a:r>
              <a:rPr lang="en-US" sz="3600" b="1" dirty="0"/>
              <a:t>40%</a:t>
            </a:r>
            <a:r>
              <a:rPr lang="en-US" sz="3600" dirty="0"/>
              <a:t> of them walk to school.</a:t>
            </a:r>
            <a:br>
              <a:rPr lang="en-US" sz="3600" dirty="0"/>
            </a:br>
            <a:r>
              <a:rPr lang="en-US" sz="3600" dirty="0"/>
              <a:t>How many pupils </a:t>
            </a:r>
            <a:r>
              <a:rPr lang="en-US" sz="3600" b="1" dirty="0"/>
              <a:t>don’t walk to school</a:t>
            </a:r>
            <a:r>
              <a:rPr lang="en-US" sz="3600" dirty="0"/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15118BB-F338-AE3A-D777-D1D701F37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24356"/>
              </p:ext>
            </p:extLst>
          </p:nvPr>
        </p:nvGraphicFramePr>
        <p:xfrm>
          <a:off x="1706664" y="3921136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16" name="Left Brace 15">
            <a:extLst>
              <a:ext uri="{FF2B5EF4-FFF2-40B4-BE49-F238E27FC236}">
                <a16:creationId xmlns:a16="http://schemas.microsoft.com/office/drawing/2014/main" id="{7E53D021-D2D1-701B-6B5D-33D1856FC019}"/>
              </a:ext>
            </a:extLst>
          </p:cNvPr>
          <p:cNvSpPr/>
          <p:nvPr/>
        </p:nvSpPr>
        <p:spPr>
          <a:xfrm rot="5400000">
            <a:off x="4480353" y="562872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8AFB530-8845-FB2C-77D9-51A04947BFA7}"/>
              </a:ext>
            </a:extLst>
          </p:cNvPr>
          <p:cNvSpPr/>
          <p:nvPr/>
        </p:nvSpPr>
        <p:spPr>
          <a:xfrm rot="5400000">
            <a:off x="2840723" y="3572158"/>
            <a:ext cx="230220" cy="242873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CF678F-DBD7-15A2-8C84-F91BF8A5E20A}"/>
              </a:ext>
            </a:extLst>
          </p:cNvPr>
          <p:cNvSpPr txBox="1"/>
          <p:nvPr/>
        </p:nvSpPr>
        <p:spPr>
          <a:xfrm>
            <a:off x="168708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CB83D9-6751-B1A5-AFCE-3ABDC5F2E7BF}"/>
              </a:ext>
            </a:extLst>
          </p:cNvPr>
          <p:cNvSpPr txBox="1"/>
          <p:nvPr/>
        </p:nvSpPr>
        <p:spPr>
          <a:xfrm>
            <a:off x="3925258" y="2885831"/>
            <a:ext cx="1731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120 Pupils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A048098-E392-B075-79EF-ED5FC5BDC309}"/>
              </a:ext>
            </a:extLst>
          </p:cNvPr>
          <p:cNvSpPr txBox="1"/>
          <p:nvPr/>
        </p:nvSpPr>
        <p:spPr>
          <a:xfrm>
            <a:off x="2324050" y="4958682"/>
            <a:ext cx="126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Walk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64EA50D-EB49-A4A0-6D17-7801101EFCB2}"/>
              </a:ext>
            </a:extLst>
          </p:cNvPr>
          <p:cNvSpPr/>
          <p:nvPr/>
        </p:nvSpPr>
        <p:spPr>
          <a:xfrm rot="5400000">
            <a:off x="5834281" y="2981392"/>
            <a:ext cx="300517" cy="359707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159FF5-CA3E-D55E-8B97-70F58C300674}"/>
              </a:ext>
            </a:extLst>
          </p:cNvPr>
          <p:cNvSpPr txBox="1"/>
          <p:nvPr/>
        </p:nvSpPr>
        <p:spPr>
          <a:xfrm>
            <a:off x="5311554" y="4937394"/>
            <a:ext cx="1658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Don’t Walk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95AA80-4E9B-B5CE-F247-BA54F2B3BE6E}"/>
              </a:ext>
            </a:extLst>
          </p:cNvPr>
          <p:cNvSpPr txBox="1"/>
          <p:nvPr/>
        </p:nvSpPr>
        <p:spPr>
          <a:xfrm>
            <a:off x="230786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850C7-6ACD-35A4-F406-FC0FC5DD7F85}"/>
              </a:ext>
            </a:extLst>
          </p:cNvPr>
          <p:cNvSpPr txBox="1"/>
          <p:nvPr/>
        </p:nvSpPr>
        <p:spPr>
          <a:xfrm>
            <a:off x="292864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BFE586-77F3-DB36-1A38-2E0B6EF3E7A5}"/>
              </a:ext>
            </a:extLst>
          </p:cNvPr>
          <p:cNvSpPr txBox="1"/>
          <p:nvPr/>
        </p:nvSpPr>
        <p:spPr>
          <a:xfrm>
            <a:off x="479098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0A0F23-9379-CEAC-D83F-B0AB5FBFF934}"/>
              </a:ext>
            </a:extLst>
          </p:cNvPr>
          <p:cNvSpPr txBox="1"/>
          <p:nvPr/>
        </p:nvSpPr>
        <p:spPr>
          <a:xfrm>
            <a:off x="354942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D85EC67-7B3A-D2F2-A4C8-70C6886EF12A}"/>
              </a:ext>
            </a:extLst>
          </p:cNvPr>
          <p:cNvSpPr txBox="1"/>
          <p:nvPr/>
        </p:nvSpPr>
        <p:spPr>
          <a:xfrm>
            <a:off x="417020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8A6C55-2490-5DED-200F-E44D6D4F5455}"/>
              </a:ext>
            </a:extLst>
          </p:cNvPr>
          <p:cNvSpPr txBox="1"/>
          <p:nvPr/>
        </p:nvSpPr>
        <p:spPr>
          <a:xfrm>
            <a:off x="541176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969D860-B0BB-F489-9928-100AB6158D03}"/>
              </a:ext>
            </a:extLst>
          </p:cNvPr>
          <p:cNvSpPr txBox="1"/>
          <p:nvPr/>
        </p:nvSpPr>
        <p:spPr>
          <a:xfrm>
            <a:off x="603254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F7F982-C0F4-CAA5-E36B-70D6117551D2}"/>
              </a:ext>
            </a:extLst>
          </p:cNvPr>
          <p:cNvSpPr txBox="1"/>
          <p:nvPr/>
        </p:nvSpPr>
        <p:spPr>
          <a:xfrm>
            <a:off x="727410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CA3838-214B-3FB1-7749-3E7526EF50E1}"/>
              </a:ext>
            </a:extLst>
          </p:cNvPr>
          <p:cNvSpPr txBox="1"/>
          <p:nvPr/>
        </p:nvSpPr>
        <p:spPr>
          <a:xfrm>
            <a:off x="6653320" y="4009665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603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40% is the same as two fifths.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1398</TotalTime>
  <Words>151</Words>
  <Application>Microsoft Office PowerPoint</Application>
  <PresentationFormat>On-screen Show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81</cp:revision>
  <dcterms:created xsi:type="dcterms:W3CDTF">2013-01-27T09:14:16Z</dcterms:created>
  <dcterms:modified xsi:type="dcterms:W3CDTF">2026-02-11T11:45:10Z</dcterms:modified>
  <cp:category/>
</cp:coreProperties>
</file>