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88" r:id="rId3"/>
    <p:sldId id="294" r:id="rId4"/>
    <p:sldId id="295" r:id="rId5"/>
    <p:sldId id="304" r:id="rId6"/>
    <p:sldId id="29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10/02/2026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3185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 descr="A cartoon of a wizard hat&#10;&#10;AI-generated content may be incorrect.">
            <a:extLst>
              <a:ext uri="{FF2B5EF4-FFF2-40B4-BE49-F238E27FC236}">
                <a16:creationId xmlns:a16="http://schemas.microsoft.com/office/drawing/2014/main" id="{4C444983-E5A3-4DE6-79E4-30D5E97EC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703" y="2899530"/>
            <a:ext cx="4718082" cy="3958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C96D1-80C3-5BDE-2963-E6622006CD33}"/>
              </a:ext>
            </a:extLst>
          </p:cNvPr>
          <p:cNvSpPr txBox="1"/>
          <p:nvPr/>
        </p:nvSpPr>
        <p:spPr>
          <a:xfrm>
            <a:off x="1012722" y="89574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Applying F, D &amp; P in word problems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430024-A91F-4510-AA55-345CB0FB2270}"/>
              </a:ext>
            </a:extLst>
          </p:cNvPr>
          <p:cNvSpPr/>
          <p:nvPr/>
        </p:nvSpPr>
        <p:spPr>
          <a:xfrm>
            <a:off x="415043" y="235625"/>
            <a:ext cx="92319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Ella runs </a:t>
            </a:r>
            <a:r>
              <a:rPr lang="en-US" sz="4000" b="1" dirty="0"/>
              <a:t>0.75</a:t>
            </a:r>
            <a:r>
              <a:rPr lang="en-US" sz="4000" dirty="0"/>
              <a:t> of a lap.</a:t>
            </a:r>
            <a:br>
              <a:rPr lang="en-US" sz="4000" dirty="0"/>
            </a:br>
            <a:r>
              <a:rPr lang="en-US" sz="4000" dirty="0"/>
              <a:t>Noah runs </a:t>
            </a:r>
            <a:r>
              <a:rPr lang="en-US" sz="4000" b="1" dirty="0"/>
              <a:t>3/4</a:t>
            </a:r>
            <a:r>
              <a:rPr lang="en-US" sz="4000" dirty="0"/>
              <a:t> of a lap.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138CD-CE0C-5A4B-F8EE-7BE667113CC4}"/>
              </a:ext>
            </a:extLst>
          </p:cNvPr>
          <p:cNvSpPr txBox="1"/>
          <p:nvPr/>
        </p:nvSpPr>
        <p:spPr>
          <a:xfrm>
            <a:off x="3431177" y="3024370"/>
            <a:ext cx="5954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runs further?</a:t>
            </a:r>
            <a:endParaRPr lang="en-GB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D0424-9180-17D7-81CE-07B933C658F0}"/>
              </a:ext>
            </a:extLst>
          </p:cNvPr>
          <p:cNvSpPr txBox="1"/>
          <p:nvPr/>
        </p:nvSpPr>
        <p:spPr>
          <a:xfrm>
            <a:off x="1377052" y="4830619"/>
            <a:ext cx="68040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0.75 = 3/4</a:t>
            </a:r>
          </a:p>
          <a:p>
            <a:pPr algn="ctr"/>
            <a:r>
              <a:rPr lang="en-GB" sz="4400" b="1" dirty="0">
                <a:solidFill>
                  <a:srgbClr val="00B050"/>
                </a:solidFill>
              </a:rPr>
              <a:t>Both run the same distance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615E0-896E-420B-0C8C-40743879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30" y="2033998"/>
            <a:ext cx="3742510" cy="24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4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B24FD0-61E5-B52F-12FD-9FFFBB92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183411-32DB-3249-0E22-582AB2477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0910B3-5E6C-7869-567D-182C318E5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02FE1F-EBF8-102D-0948-98968A14546F}"/>
              </a:ext>
            </a:extLst>
          </p:cNvPr>
          <p:cNvSpPr/>
          <p:nvPr/>
        </p:nvSpPr>
        <p:spPr>
          <a:xfrm>
            <a:off x="680214" y="379002"/>
            <a:ext cx="9231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Ali eats </a:t>
            </a:r>
            <a:r>
              <a:rPr lang="en-US" sz="3200" b="1" dirty="0"/>
              <a:t>2/5</a:t>
            </a:r>
            <a:r>
              <a:rPr lang="en-US" sz="3200" dirty="0"/>
              <a:t> of a pizza.</a:t>
            </a:r>
            <a:br>
              <a:rPr lang="en-US" sz="3200" dirty="0"/>
            </a:br>
            <a:r>
              <a:rPr lang="en-US" sz="3200" dirty="0"/>
              <a:t> Amy eats </a:t>
            </a:r>
            <a:r>
              <a:rPr lang="en-US" sz="3200" b="1" dirty="0"/>
              <a:t>45%</a:t>
            </a:r>
            <a:r>
              <a:rPr lang="en-US" sz="3200" dirty="0"/>
              <a:t> of the same pizza.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3042F-6B96-0039-7586-1029B43CF5CE}"/>
              </a:ext>
            </a:extLst>
          </p:cNvPr>
          <p:cNvSpPr txBox="1"/>
          <p:nvPr/>
        </p:nvSpPr>
        <p:spPr>
          <a:xfrm>
            <a:off x="3796938" y="2472685"/>
            <a:ext cx="5954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eats more?</a:t>
            </a:r>
            <a:endParaRPr lang="en-GB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679C6-0FCC-A647-A3CE-BE43193932CA}"/>
              </a:ext>
            </a:extLst>
          </p:cNvPr>
          <p:cNvSpPr txBox="1"/>
          <p:nvPr/>
        </p:nvSpPr>
        <p:spPr>
          <a:xfrm>
            <a:off x="1989908" y="4728669"/>
            <a:ext cx="59549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45% &gt; 2/5</a:t>
            </a:r>
          </a:p>
          <a:p>
            <a:pPr algn="ctr"/>
            <a:r>
              <a:rPr lang="en-GB" sz="4400" b="1" dirty="0">
                <a:solidFill>
                  <a:srgbClr val="00B050"/>
                </a:solidFill>
              </a:rPr>
              <a:t>Amy eats more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98911-81D7-27E3-D8D0-155434AD5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232" y="1380223"/>
            <a:ext cx="5022670" cy="33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745B69-2DB0-E7FB-CC1D-80C5D6D1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7A9AD9-DB63-37D9-C716-0C72BBEA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733ED7-3456-4D80-4215-511BD6CD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052788-1B25-6E9D-CD9D-BDE89CE95889}"/>
              </a:ext>
            </a:extLst>
          </p:cNvPr>
          <p:cNvSpPr/>
          <p:nvPr/>
        </p:nvSpPr>
        <p:spPr>
          <a:xfrm>
            <a:off x="2886890" y="170955"/>
            <a:ext cx="64334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Leo scores </a:t>
            </a:r>
            <a:r>
              <a:rPr lang="en-US" sz="4000" b="1" dirty="0"/>
              <a:t>7/10</a:t>
            </a:r>
            <a:r>
              <a:rPr lang="en-US" sz="4000" dirty="0"/>
              <a:t> on a test.</a:t>
            </a:r>
            <a:br>
              <a:rPr lang="en-US" sz="4000" dirty="0"/>
            </a:br>
            <a:r>
              <a:rPr lang="en-US" sz="4000" dirty="0"/>
              <a:t>Zara scores </a:t>
            </a:r>
            <a:r>
              <a:rPr lang="en-US" sz="4000" b="1" dirty="0"/>
              <a:t>68%</a:t>
            </a:r>
            <a:r>
              <a:rPr lang="en-US" sz="4000" dirty="0"/>
              <a:t>.</a:t>
            </a:r>
            <a:br>
              <a:rPr lang="en-US" sz="3200" dirty="0"/>
            </a:b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C71FE-6DBA-F41F-09A4-9583F894F202}"/>
              </a:ext>
            </a:extLst>
          </p:cNvPr>
          <p:cNvSpPr txBox="1"/>
          <p:nvPr/>
        </p:nvSpPr>
        <p:spPr>
          <a:xfrm>
            <a:off x="3126131" y="2919470"/>
            <a:ext cx="5954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scores higher?</a:t>
            </a:r>
            <a:endParaRPr lang="en-GB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03BBF-42B7-16F0-2615-9F74A57DAA0C}"/>
              </a:ext>
            </a:extLst>
          </p:cNvPr>
          <p:cNvSpPr txBox="1"/>
          <p:nvPr/>
        </p:nvSpPr>
        <p:spPr>
          <a:xfrm>
            <a:off x="1989908" y="4728669"/>
            <a:ext cx="59549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7/10 &gt; 68%</a:t>
            </a:r>
          </a:p>
          <a:p>
            <a:pPr algn="ctr"/>
            <a:r>
              <a:rPr lang="en-GB" sz="4400" b="1" dirty="0">
                <a:solidFill>
                  <a:srgbClr val="00B050"/>
                </a:solidFill>
              </a:rPr>
              <a:t>Leo scores higher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F35B5-E4A4-5236-12D6-C01001D59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476" y="1637380"/>
            <a:ext cx="4850676" cy="32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0795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EFBC2D-E911-9DF1-539C-E1E8CEEC0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9ACB35-9DA5-10DC-4AAC-53E2A54E7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683431"/>
              </p:ext>
            </p:extLst>
          </p:nvPr>
        </p:nvGraphicFramePr>
        <p:xfrm>
          <a:off x="1424540" y="2120667"/>
          <a:ext cx="6096000" cy="3931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2513736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383197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87920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Fraction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Decimal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Percentage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538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3/4 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08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2/5 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7931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38%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077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/>
                        <a:t>0.9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27556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4AD7FF-CEB2-FD57-76E2-FF5D3B38EC03}"/>
              </a:ext>
            </a:extLst>
          </p:cNvPr>
          <p:cNvSpPr txBox="1"/>
          <p:nvPr/>
        </p:nvSpPr>
        <p:spPr>
          <a:xfrm>
            <a:off x="3866411" y="2562052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0.75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F51FE-953D-21C9-65B1-83A03CF87CA5}"/>
              </a:ext>
            </a:extLst>
          </p:cNvPr>
          <p:cNvSpPr txBox="1"/>
          <p:nvPr/>
        </p:nvSpPr>
        <p:spPr>
          <a:xfrm>
            <a:off x="6026558" y="2587938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75%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AAC27-D290-8E9D-492F-0D2E56D1AF92}"/>
              </a:ext>
            </a:extLst>
          </p:cNvPr>
          <p:cNvSpPr txBox="1"/>
          <p:nvPr/>
        </p:nvSpPr>
        <p:spPr>
          <a:xfrm>
            <a:off x="1442880" y="4267261"/>
            <a:ext cx="1984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38/100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43370-9DEE-7D8D-B8E6-B8EF9C26A1C2}"/>
              </a:ext>
            </a:extLst>
          </p:cNvPr>
          <p:cNvSpPr txBox="1"/>
          <p:nvPr/>
        </p:nvSpPr>
        <p:spPr>
          <a:xfrm>
            <a:off x="3993262" y="3418935"/>
            <a:ext cx="965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0.4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96887-C04A-4B6C-EDBC-143DCCFDFE27}"/>
              </a:ext>
            </a:extLst>
          </p:cNvPr>
          <p:cNvSpPr txBox="1"/>
          <p:nvPr/>
        </p:nvSpPr>
        <p:spPr>
          <a:xfrm>
            <a:off x="3866411" y="4249932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0.38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086B7-FE72-9E00-943D-0224BAE50B32}"/>
              </a:ext>
            </a:extLst>
          </p:cNvPr>
          <p:cNvSpPr txBox="1"/>
          <p:nvPr/>
        </p:nvSpPr>
        <p:spPr>
          <a:xfrm>
            <a:off x="5987477" y="3403535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40%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075A1-0472-0A85-BB32-9ED98E8EB21B}"/>
              </a:ext>
            </a:extLst>
          </p:cNvPr>
          <p:cNvSpPr txBox="1"/>
          <p:nvPr/>
        </p:nvSpPr>
        <p:spPr>
          <a:xfrm>
            <a:off x="5917349" y="5121603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90%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AB790-90A7-884F-6D42-241E3ED220CE}"/>
              </a:ext>
            </a:extLst>
          </p:cNvPr>
          <p:cNvSpPr txBox="1"/>
          <p:nvPr/>
        </p:nvSpPr>
        <p:spPr>
          <a:xfrm>
            <a:off x="1755465" y="5159924"/>
            <a:ext cx="1359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17966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056A012B-32CF-047F-F940-F31AEC64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695" y="2234891"/>
            <a:ext cx="3259556" cy="26845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1377052" y="1356866"/>
            <a:ext cx="8599223" cy="2020610"/>
            <a:chOff x="2381376" y="1350547"/>
            <a:chExt cx="8599223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222"/>
                <a:gd name="adj2" fmla="val 4855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2381376" y="1547178"/>
              <a:ext cx="8599223" cy="810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10/10 = 100%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86139" y="3621538"/>
            <a:ext cx="46457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dirty="0">
                <a:solidFill>
                  <a:srgbClr val="00B050"/>
                </a:solidFill>
              </a:rPr>
              <a:t>True: Can you explain why?</a:t>
            </a:r>
          </a:p>
        </p:txBody>
      </p:sp>
    </p:spTree>
    <p:extLst>
      <p:ext uri="{BB962C8B-B14F-4D97-AF65-F5344CB8AC3E}">
        <p14:creationId xmlns:p14="http://schemas.microsoft.com/office/powerpoint/2010/main" val="2948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1388</TotalTime>
  <Words>134</Words>
  <Application>Microsoft Office PowerPoint</Application>
  <PresentationFormat>On-screen Show (4:3)</PresentationFormat>
  <Paragraphs>37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75</cp:revision>
  <dcterms:created xsi:type="dcterms:W3CDTF">2013-01-27T09:14:16Z</dcterms:created>
  <dcterms:modified xsi:type="dcterms:W3CDTF">2026-02-10T13:04:55Z</dcterms:modified>
  <cp:category/>
</cp:coreProperties>
</file>