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78" r:id="rId3"/>
    <p:sldId id="326" r:id="rId4"/>
    <p:sldId id="323" r:id="rId5"/>
    <p:sldId id="32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532904" y="213612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B3091B6-A052-D29A-741A-A21EF6E3F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6106" y="2549319"/>
            <a:ext cx="3479445" cy="3171739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51514" y="6303218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E4238A-6B79-7C65-1109-E6611768EA82}"/>
              </a:ext>
            </a:extLst>
          </p:cNvPr>
          <p:cNvSpPr txBox="1"/>
          <p:nvPr/>
        </p:nvSpPr>
        <p:spPr>
          <a:xfrm>
            <a:off x="2678237" y="1214515"/>
            <a:ext cx="45937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Inverse strategy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8EBFC-84BD-736A-4BD4-173DB2647576}"/>
              </a:ext>
            </a:extLst>
          </p:cNvPr>
          <p:cNvSpPr/>
          <p:nvPr/>
        </p:nvSpPr>
        <p:spPr>
          <a:xfrm>
            <a:off x="2576159" y="262454"/>
            <a:ext cx="62194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Solve:  8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–</a:t>
            </a:r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= ?  </a:t>
            </a:r>
            <a:endParaRPr lang="en-US" sz="44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923A3794-842C-88C5-5A48-31C16A1B3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13D929-D144-511E-2B59-75057D75173C}"/>
              </a:ext>
            </a:extLst>
          </p:cNvPr>
          <p:cNvSpPr/>
          <p:nvPr/>
        </p:nvSpPr>
        <p:spPr>
          <a:xfrm>
            <a:off x="1604756" y="5911020"/>
            <a:ext cx="6655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method is quicker – why?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836750E-D21A-6044-0E4E-1F7786A34009}"/>
              </a:ext>
            </a:extLst>
          </p:cNvPr>
          <p:cNvGrpSpPr/>
          <p:nvPr/>
        </p:nvGrpSpPr>
        <p:grpSpPr>
          <a:xfrm>
            <a:off x="3474407" y="3901328"/>
            <a:ext cx="4294029" cy="1435153"/>
            <a:chOff x="3409607" y="1656036"/>
            <a:chExt cx="2150054" cy="1435153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054E5FE-159A-DF28-8165-57D5A11560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5713" y="2620426"/>
              <a:ext cx="1580917" cy="985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640EC98-9C8D-6EE1-BAD3-5E42949C5666}"/>
                </a:ext>
              </a:extLst>
            </p:cNvPr>
            <p:cNvSpPr txBox="1"/>
            <p:nvPr/>
          </p:nvSpPr>
          <p:spPr>
            <a:xfrm>
              <a:off x="3409607" y="2629524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  <a:endParaRPr lang="en-GB" sz="24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D3E5648-157D-42F5-1FE5-327E43B37B0E}"/>
                </a:ext>
              </a:extLst>
            </p:cNvPr>
            <p:cNvSpPr txBox="1"/>
            <p:nvPr/>
          </p:nvSpPr>
          <p:spPr>
            <a:xfrm>
              <a:off x="4926200" y="2629349"/>
              <a:ext cx="633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8</a:t>
              </a:r>
              <a:endParaRPr lang="en-GB" sz="24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4FB9839-9988-5601-08FB-ACC032C3704C}"/>
                </a:ext>
              </a:extLst>
            </p:cNvPr>
            <p:cNvSpPr txBox="1"/>
            <p:nvPr/>
          </p:nvSpPr>
          <p:spPr>
            <a:xfrm>
              <a:off x="4065576" y="1656036"/>
              <a:ext cx="527214" cy="46166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+6</a:t>
              </a:r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868537FA-4BE5-EF4B-95D5-B89F0544A994}"/>
                </a:ext>
              </a:extLst>
            </p:cNvPr>
            <p:cNvSpPr/>
            <p:nvPr/>
          </p:nvSpPr>
          <p:spPr>
            <a:xfrm flipH="1">
              <a:off x="3559720" y="2154262"/>
              <a:ext cx="1654199" cy="854925"/>
            </a:xfrm>
            <a:prstGeom prst="arc">
              <a:avLst>
                <a:gd name="adj1" fmla="val 10988479"/>
                <a:gd name="adj2" fmla="val 21479758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93F8C6-2C61-3362-FC45-A591A21BD452}"/>
              </a:ext>
            </a:extLst>
          </p:cNvPr>
          <p:cNvGrpSpPr/>
          <p:nvPr/>
        </p:nvGrpSpPr>
        <p:grpSpPr>
          <a:xfrm>
            <a:off x="4607963" y="1815882"/>
            <a:ext cx="1721667" cy="1319138"/>
            <a:chOff x="3211681" y="1839023"/>
            <a:chExt cx="1721667" cy="131913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7CCDBD4-8B8D-15ED-7113-DC0A18BCB971}"/>
                </a:ext>
              </a:extLst>
            </p:cNvPr>
            <p:cNvCxnSpPr>
              <a:cxnSpLocks/>
              <a:stCxn id="55" idx="0"/>
              <a:endCxn id="60" idx="0"/>
            </p:cNvCxnSpPr>
            <p:nvPr/>
          </p:nvCxnSpPr>
          <p:spPr>
            <a:xfrm>
              <a:off x="3421646" y="2696496"/>
              <a:ext cx="130173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13B82D0-56B7-C104-5A5A-A5E86FC8BCD1}"/>
                </a:ext>
              </a:extLst>
            </p:cNvPr>
            <p:cNvSpPr txBox="1"/>
            <p:nvPr/>
          </p:nvSpPr>
          <p:spPr>
            <a:xfrm>
              <a:off x="3211681" y="2696496"/>
              <a:ext cx="419929" cy="46166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  <a:endParaRPr lang="en-GB" sz="2400" dirty="0"/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EF318B50-2609-833A-7116-600C07F82FC9}"/>
                </a:ext>
              </a:extLst>
            </p:cNvPr>
            <p:cNvSpPr/>
            <p:nvPr/>
          </p:nvSpPr>
          <p:spPr>
            <a:xfrm>
              <a:off x="3379437" y="2257972"/>
              <a:ext cx="661087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61768D4-2E9F-37D7-DF08-77204FA03CA1}"/>
                </a:ext>
              </a:extLst>
            </p:cNvPr>
            <p:cNvSpPr txBox="1"/>
            <p:nvPr/>
          </p:nvSpPr>
          <p:spPr>
            <a:xfrm>
              <a:off x="3851665" y="2696496"/>
              <a:ext cx="4199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7</a:t>
              </a:r>
              <a:endParaRPr lang="en-GB" sz="2400" dirty="0"/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25D10287-28CF-80AD-66E3-983A818B8F90}"/>
                </a:ext>
              </a:extLst>
            </p:cNvPr>
            <p:cNvSpPr/>
            <p:nvPr/>
          </p:nvSpPr>
          <p:spPr>
            <a:xfrm>
              <a:off x="4049366" y="2247666"/>
              <a:ext cx="661087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C57805A-49D4-B962-08FC-C1FEA91E138F}"/>
                </a:ext>
              </a:extLst>
            </p:cNvPr>
            <p:cNvSpPr txBox="1"/>
            <p:nvPr/>
          </p:nvSpPr>
          <p:spPr>
            <a:xfrm>
              <a:off x="4513419" y="2696496"/>
              <a:ext cx="4199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8</a:t>
              </a:r>
              <a:endParaRPr lang="en-GB" sz="2400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F349D9A-5598-8836-D85B-0591F42C3F4C}"/>
                </a:ext>
              </a:extLst>
            </p:cNvPr>
            <p:cNvSpPr txBox="1"/>
            <p:nvPr/>
          </p:nvSpPr>
          <p:spPr>
            <a:xfrm>
              <a:off x="3432356" y="1839023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-1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8F01B19-FDC4-0A5F-1517-2B628C1F0E79}"/>
                </a:ext>
              </a:extLst>
            </p:cNvPr>
            <p:cNvSpPr txBox="1"/>
            <p:nvPr/>
          </p:nvSpPr>
          <p:spPr>
            <a:xfrm>
              <a:off x="4113407" y="1839023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-1</a:t>
              </a:r>
            </a:p>
          </p:txBody>
        </p:sp>
      </p:grpSp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56BB9717-8197-B701-098C-F71184C38E29}"/>
              </a:ext>
            </a:extLst>
          </p:cNvPr>
          <p:cNvSpPr/>
          <p:nvPr/>
        </p:nvSpPr>
        <p:spPr>
          <a:xfrm>
            <a:off x="2462408" y="1521519"/>
            <a:ext cx="6012778" cy="1950379"/>
          </a:xfrm>
          <a:prstGeom prst="wedgeRoundRectCallout">
            <a:avLst>
              <a:gd name="adj1" fmla="val -66809"/>
              <a:gd name="adj2" fmla="val 2760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accent1"/>
              </a:solidFill>
            </a:endParaRPr>
          </a:p>
          <a:p>
            <a:pPr algn="ctr"/>
            <a:r>
              <a:rPr lang="en-GB" sz="2800" b="1" dirty="0">
                <a:solidFill>
                  <a:schemeClr val="accent1"/>
                </a:solidFill>
              </a:rPr>
              <a:t>Jasmine:</a:t>
            </a:r>
          </a:p>
          <a:p>
            <a:pPr algn="ctr"/>
            <a:endParaRPr lang="en-GB" sz="2800" b="1" dirty="0">
              <a:solidFill>
                <a:schemeClr val="accent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can count back in ones, 2 times.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91FCC4A1-A2CD-6754-0451-81F73810A5B1}"/>
              </a:ext>
            </a:extLst>
          </p:cNvPr>
          <p:cNvSpPr/>
          <p:nvPr/>
        </p:nvSpPr>
        <p:spPr>
          <a:xfrm>
            <a:off x="2503300" y="3673284"/>
            <a:ext cx="6012778" cy="1950379"/>
          </a:xfrm>
          <a:prstGeom prst="wedgeRoundRectCallout">
            <a:avLst>
              <a:gd name="adj1" fmla="val -66628"/>
              <a:gd name="adj2" fmla="val 2760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am going to do the inverse.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will solve: 2 + ? = 8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15" name="Picture 14" descr="Cartoon a cartoon of a child wearing a person hat&#10;&#10;AI-generated content may be incorrect.">
            <a:extLst>
              <a:ext uri="{FF2B5EF4-FFF2-40B4-BE49-F238E27FC236}">
                <a16:creationId xmlns:a16="http://schemas.microsoft.com/office/drawing/2014/main" id="{B385BBBD-7C08-BE57-71B3-DA759969A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0304" y="1810110"/>
            <a:ext cx="1765286" cy="1765286"/>
          </a:xfrm>
          <a:prstGeom prst="rect">
            <a:avLst/>
          </a:prstGeom>
        </p:spPr>
      </p:pic>
      <p:pic>
        <p:nvPicPr>
          <p:cNvPr id="19" name="Picture 18" descr="Cartoon a cartoon of a child's face wearing a purple hat&#10;&#10;AI-generated content may be incorrect.">
            <a:extLst>
              <a:ext uri="{FF2B5EF4-FFF2-40B4-BE49-F238E27FC236}">
                <a16:creationId xmlns:a16="http://schemas.microsoft.com/office/drawing/2014/main" id="{CDBED428-6127-5BAE-EEB8-443E76D6F0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74" y="4132160"/>
            <a:ext cx="1600153" cy="160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8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41F3E1-05AC-2857-E0AA-EE1AAA42E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9A2AE7-5DD6-C132-738B-DFBD44C67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014A64E-F59E-86A7-1E69-D8E910ECB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E4D8A32-430C-AD4F-3EEB-2745B98E7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5250" y="3230229"/>
            <a:ext cx="2057088" cy="187517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250FEB1-20B6-EAEB-6DFE-31615520D358}"/>
              </a:ext>
            </a:extLst>
          </p:cNvPr>
          <p:cNvSpPr/>
          <p:nvPr/>
        </p:nvSpPr>
        <p:spPr>
          <a:xfrm>
            <a:off x="2111829" y="2217435"/>
            <a:ext cx="6668157" cy="1950379"/>
          </a:xfrm>
          <a:prstGeom prst="wedgeRoundRectCallout">
            <a:avLst>
              <a:gd name="adj1" fmla="val -61169"/>
              <a:gd name="adj2" fmla="val 55514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chemeClr val="tx1"/>
              </a:solidFill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If I am only taking away 1 or 2,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I don’t need the inverse.</a:t>
            </a:r>
            <a:endParaRPr lang="en-US" sz="4000" b="1" dirty="0">
              <a:solidFill>
                <a:schemeClr val="tx1"/>
              </a:solidFill>
            </a:endParaRPr>
          </a:p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72C5C22-CC09-9BD6-6B49-2C75DBEFA860}"/>
              </a:ext>
            </a:extLst>
          </p:cNvPr>
          <p:cNvSpPr/>
          <p:nvPr/>
        </p:nvSpPr>
        <p:spPr>
          <a:xfrm>
            <a:off x="2111828" y="2217435"/>
            <a:ext cx="6668157" cy="1950379"/>
          </a:xfrm>
          <a:prstGeom prst="wedgeRoundRectCallout">
            <a:avLst>
              <a:gd name="adj1" fmla="val -61169"/>
              <a:gd name="adj2" fmla="val 55514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chemeClr val="tx1"/>
              </a:solidFill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I can </a:t>
            </a: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</a:rPr>
              <a:t>count back 1 or 2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 in my head. This is </a:t>
            </a: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</a:rPr>
              <a:t>quicker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 than thinking about doing the </a:t>
            </a: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</a:rPr>
              <a:t>inverse.</a:t>
            </a:r>
          </a:p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1ED359-0994-71D7-387F-F2DF297E01F9}"/>
              </a:ext>
            </a:extLst>
          </p:cNvPr>
          <p:cNvSpPr/>
          <p:nvPr/>
        </p:nvSpPr>
        <p:spPr>
          <a:xfrm>
            <a:off x="1890359" y="601115"/>
            <a:ext cx="62194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Solve:  8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–</a:t>
            </a:r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= ?  </a:t>
            </a:r>
            <a:endParaRPr lang="en-US" sz="44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40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616959" y="156157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Your Turn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12A439-BF43-F542-8A51-9242AF92AC15}"/>
              </a:ext>
            </a:extLst>
          </p:cNvPr>
          <p:cNvSpPr txBox="1"/>
          <p:nvPr/>
        </p:nvSpPr>
        <p:spPr>
          <a:xfrm>
            <a:off x="-530235" y="2232598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10 - 7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9" y="75395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B5B3E62-D01D-6718-CA34-D313EC442C21}"/>
              </a:ext>
            </a:extLst>
          </p:cNvPr>
          <p:cNvSpPr txBox="1"/>
          <p:nvPr/>
        </p:nvSpPr>
        <p:spPr>
          <a:xfrm>
            <a:off x="-660867" y="3210315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5 - 5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3384F3-CB71-8594-D5D6-458AC96FA33C}"/>
              </a:ext>
            </a:extLst>
          </p:cNvPr>
          <p:cNvSpPr txBox="1"/>
          <p:nvPr/>
        </p:nvSpPr>
        <p:spPr>
          <a:xfrm>
            <a:off x="-671753" y="4188032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7 - 1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87368C-3515-C5D2-FA78-0FB899B0AAAE}"/>
              </a:ext>
            </a:extLst>
          </p:cNvPr>
          <p:cNvSpPr txBox="1"/>
          <p:nvPr/>
        </p:nvSpPr>
        <p:spPr>
          <a:xfrm>
            <a:off x="-628209" y="516574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9 - 8 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34302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9F69CE-66C1-CBA2-0915-A4ABB16B6607}"/>
              </a:ext>
            </a:extLst>
          </p:cNvPr>
          <p:cNvSpPr txBox="1"/>
          <p:nvPr/>
        </p:nvSpPr>
        <p:spPr>
          <a:xfrm>
            <a:off x="519352" y="1012408"/>
            <a:ext cx="7990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For each question, decide whether </a:t>
            </a:r>
          </a:p>
          <a:p>
            <a:pPr algn="ctr"/>
            <a:r>
              <a:rPr lang="en-US" sz="3200" dirty="0"/>
              <a:t>you will use the inverse or a different strategy. </a:t>
            </a:r>
            <a:endParaRPr lang="en-GB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AB84AA-5FFC-93A7-30D6-DC5523A26380}"/>
              </a:ext>
            </a:extLst>
          </p:cNvPr>
          <p:cNvSpPr txBox="1"/>
          <p:nvPr/>
        </p:nvSpPr>
        <p:spPr>
          <a:xfrm>
            <a:off x="5524150" y="3051439"/>
            <a:ext cx="351608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Be ready to explain how you worked it out</a:t>
            </a:r>
            <a:r>
              <a:rPr lang="en-US" sz="1800" dirty="0"/>
              <a:t>.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AF4436-E0D3-A511-76A7-DFDDACEAB2D5}"/>
              </a:ext>
            </a:extLst>
          </p:cNvPr>
          <p:cNvSpPr txBox="1"/>
          <p:nvPr/>
        </p:nvSpPr>
        <p:spPr>
          <a:xfrm>
            <a:off x="-628209" y="614346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6 - 0 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43A8BE-2B3F-4E2B-7B7B-E6B66DA252D8}"/>
              </a:ext>
            </a:extLst>
          </p:cNvPr>
          <p:cNvSpPr/>
          <p:nvPr/>
        </p:nvSpPr>
        <p:spPr>
          <a:xfrm>
            <a:off x="4040006" y="2208755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129AD1-A67D-D1E0-D00B-1BC8523A693C}"/>
              </a:ext>
            </a:extLst>
          </p:cNvPr>
          <p:cNvSpPr/>
          <p:nvPr/>
        </p:nvSpPr>
        <p:spPr>
          <a:xfrm>
            <a:off x="3778748" y="3169218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9B2FBA-1620-84EF-42C9-FF206C107A48}"/>
              </a:ext>
            </a:extLst>
          </p:cNvPr>
          <p:cNvSpPr/>
          <p:nvPr/>
        </p:nvSpPr>
        <p:spPr>
          <a:xfrm>
            <a:off x="3800520" y="6105039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B5024C-0BD5-1C30-C84A-D038EE22571C}"/>
              </a:ext>
            </a:extLst>
          </p:cNvPr>
          <p:cNvSpPr/>
          <p:nvPr/>
        </p:nvSpPr>
        <p:spPr>
          <a:xfrm>
            <a:off x="3778748" y="4140567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480DFC-6759-DC25-29CD-B51CE76E2F56}"/>
              </a:ext>
            </a:extLst>
          </p:cNvPr>
          <p:cNvSpPr/>
          <p:nvPr/>
        </p:nvSpPr>
        <p:spPr>
          <a:xfrm>
            <a:off x="3778748" y="5101030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3202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C9607D-15A8-0FF9-4AC1-C3D4CEB1E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9E17A99-849E-DF9E-7E2F-E9D7C1630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BB92E2-7561-B98D-34ED-A31630D51800}"/>
              </a:ext>
            </a:extLst>
          </p:cNvPr>
          <p:cNvSpPr/>
          <p:nvPr/>
        </p:nvSpPr>
        <p:spPr>
          <a:xfrm>
            <a:off x="414177" y="370168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True or False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E37673-7D46-D427-BB1F-EDAB3A049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6BAB68-3721-72E6-AC11-31AD9441C917}"/>
              </a:ext>
            </a:extLst>
          </p:cNvPr>
          <p:cNvSpPr/>
          <p:nvPr/>
        </p:nvSpPr>
        <p:spPr>
          <a:xfrm>
            <a:off x="768661" y="4511361"/>
            <a:ext cx="831564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F62401C-4136-D71D-92A7-88B5FD8C1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8" y="2195677"/>
            <a:ext cx="2057088" cy="187517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98C35E0-7A56-CF8D-E8EF-C9D52850E9BB}"/>
              </a:ext>
            </a:extLst>
          </p:cNvPr>
          <p:cNvSpPr/>
          <p:nvPr/>
        </p:nvSpPr>
        <p:spPr>
          <a:xfrm>
            <a:off x="2061666" y="1913591"/>
            <a:ext cx="6875855" cy="1950379"/>
          </a:xfrm>
          <a:prstGeom prst="wedgeRoundRectCallout">
            <a:avLst>
              <a:gd name="adj1" fmla="val -63717"/>
              <a:gd name="adj2" fmla="val 2481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The inverse is always the best method for every subtraction question.</a:t>
            </a:r>
            <a:r>
              <a:rPr lang="en-US" sz="3200" dirty="0"/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2371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814</TotalTime>
  <Words>195</Words>
  <Application>Microsoft Office PowerPoint</Application>
  <PresentationFormat>On-screen Show (4:3)</PresentationFormat>
  <Paragraphs>43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Arial</vt:lpstr>
      <vt:lpstr>Arial Rounded MT Bold</vt:lpstr>
      <vt:lpstr>Calibri</vt:lpstr>
      <vt:lpstr>Comic Sans MS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52</cp:revision>
  <dcterms:created xsi:type="dcterms:W3CDTF">2013-01-27T09:14:16Z</dcterms:created>
  <dcterms:modified xsi:type="dcterms:W3CDTF">2026-01-08T14:39:43Z</dcterms:modified>
  <cp:category/>
</cp:coreProperties>
</file>