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3" r:id="rId2"/>
    <p:sldId id="288" r:id="rId3"/>
    <p:sldId id="294" r:id="rId4"/>
    <p:sldId id="297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124A4-CBB3-4DC6-9D4E-3BFDE298388C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F541A-795E-4524-9B7E-AC3BC78AB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27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5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181003" y="1072739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Assess and Review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4" y="6379417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wizard&#10;&#10;AI-generated content may be incorrect.">
            <a:extLst>
              <a:ext uri="{FF2B5EF4-FFF2-40B4-BE49-F238E27FC236}">
                <a16:creationId xmlns:a16="http://schemas.microsoft.com/office/drawing/2014/main" id="{BC916396-A87B-9A8C-B80C-E253AE84D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0773" y="2381986"/>
            <a:ext cx="4451502" cy="43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22843B0-4DB0-E89A-642E-257D7EC81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4430024-A91F-4510-AA55-345CB0FB2270}"/>
              </a:ext>
            </a:extLst>
          </p:cNvPr>
          <p:cNvSpPr/>
          <p:nvPr/>
        </p:nvSpPr>
        <p:spPr>
          <a:xfrm>
            <a:off x="606632" y="219357"/>
            <a:ext cx="92319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Harry eats </a:t>
            </a:r>
            <a:r>
              <a:rPr lang="en-US" sz="4000" b="1" dirty="0"/>
              <a:t>3/4</a:t>
            </a:r>
            <a:r>
              <a:rPr lang="en-US" sz="4000" dirty="0"/>
              <a:t> of a chocolate bar. </a:t>
            </a:r>
          </a:p>
          <a:p>
            <a:pPr algn="ctr"/>
            <a:r>
              <a:rPr lang="en-US" sz="4000" dirty="0"/>
              <a:t>Tom eats </a:t>
            </a:r>
            <a:r>
              <a:rPr lang="en-US" sz="4000" b="1" dirty="0"/>
              <a:t>80%</a:t>
            </a:r>
            <a:r>
              <a:rPr lang="en-US" sz="4000" dirty="0"/>
              <a:t> of the same size bar.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96CAFF-CB56-4EDB-6F56-C2B2C5EB6E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3212" y="1613729"/>
            <a:ext cx="4685212" cy="31234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D138CD-CE0C-5A4B-F8EE-7BE667113CC4}"/>
              </a:ext>
            </a:extLst>
          </p:cNvPr>
          <p:cNvSpPr txBox="1"/>
          <p:nvPr/>
        </p:nvSpPr>
        <p:spPr>
          <a:xfrm>
            <a:off x="3431177" y="3024370"/>
            <a:ext cx="595497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Who eats more? </a:t>
            </a:r>
          </a:p>
          <a:p>
            <a:pPr algn="ctr"/>
            <a:r>
              <a:rPr lang="en-US" sz="4400" dirty="0"/>
              <a:t>Explain how you know</a:t>
            </a:r>
            <a:endParaRPr lang="en-GB" sz="4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CD0424-9180-17D7-81CE-07B933C658F0}"/>
              </a:ext>
            </a:extLst>
          </p:cNvPr>
          <p:cNvSpPr txBox="1"/>
          <p:nvPr/>
        </p:nvSpPr>
        <p:spPr>
          <a:xfrm>
            <a:off x="1989908" y="4801458"/>
            <a:ext cx="595497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00B050"/>
                </a:solidFill>
              </a:rPr>
              <a:t>80% &gt; 3/4</a:t>
            </a:r>
          </a:p>
          <a:p>
            <a:pPr algn="ctr"/>
            <a:r>
              <a:rPr lang="en-GB" sz="4400" b="1" dirty="0">
                <a:solidFill>
                  <a:srgbClr val="00B050"/>
                </a:solidFill>
              </a:rPr>
              <a:t>Harry eats more</a:t>
            </a:r>
          </a:p>
        </p:txBody>
      </p:sp>
    </p:spTree>
    <p:extLst>
      <p:ext uri="{BB962C8B-B14F-4D97-AF65-F5344CB8AC3E}">
        <p14:creationId xmlns:p14="http://schemas.microsoft.com/office/powerpoint/2010/main" val="413184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B24FD0-61E5-B52F-12FD-9FFFBB92E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6183411-32DB-3249-0E22-582AB2477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D0910B3-5E6C-7869-567D-182C318E5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D02FE1F-EBF8-102D-0948-98968A14546F}"/>
              </a:ext>
            </a:extLst>
          </p:cNvPr>
          <p:cNvSpPr/>
          <p:nvPr/>
        </p:nvSpPr>
        <p:spPr>
          <a:xfrm>
            <a:off x="680214" y="379002"/>
            <a:ext cx="92319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James eats </a:t>
            </a:r>
            <a:r>
              <a:rPr lang="en-US" sz="3200" b="1" dirty="0"/>
              <a:t>4/5</a:t>
            </a:r>
            <a:r>
              <a:rPr lang="en-US" sz="3200" dirty="0"/>
              <a:t> of a cake.</a:t>
            </a:r>
            <a:br>
              <a:rPr lang="en-US" sz="3200" dirty="0"/>
            </a:br>
            <a:r>
              <a:rPr lang="en-US" sz="3200" dirty="0"/>
              <a:t> Amy eats </a:t>
            </a:r>
            <a:r>
              <a:rPr lang="en-US" sz="3200" b="1" dirty="0"/>
              <a:t>45%</a:t>
            </a:r>
            <a:r>
              <a:rPr lang="en-US" sz="3200" dirty="0"/>
              <a:t> of the same cake.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8679C6-0FCC-A647-A3CE-BE43193932CA}"/>
              </a:ext>
            </a:extLst>
          </p:cNvPr>
          <p:cNvSpPr txBox="1"/>
          <p:nvPr/>
        </p:nvSpPr>
        <p:spPr>
          <a:xfrm>
            <a:off x="1989908" y="4728669"/>
            <a:ext cx="595497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00B050"/>
                </a:solidFill>
              </a:rPr>
              <a:t>4/5 &gt; 45%</a:t>
            </a:r>
          </a:p>
          <a:p>
            <a:pPr algn="ctr"/>
            <a:r>
              <a:rPr lang="en-GB" sz="4400" b="1" dirty="0">
                <a:solidFill>
                  <a:srgbClr val="00B050"/>
                </a:solidFill>
              </a:rPr>
              <a:t>James eats more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5CF8D9-724E-EDF3-3D1E-3BA4010C84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0015" y="1232942"/>
            <a:ext cx="5374284" cy="35828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EE9849-F4F4-AE37-0B1E-268B5740B5F9}"/>
              </a:ext>
            </a:extLst>
          </p:cNvPr>
          <p:cNvSpPr txBox="1"/>
          <p:nvPr/>
        </p:nvSpPr>
        <p:spPr>
          <a:xfrm>
            <a:off x="3500846" y="2855149"/>
            <a:ext cx="595497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Who eats more? </a:t>
            </a:r>
          </a:p>
          <a:p>
            <a:pPr algn="ctr"/>
            <a:r>
              <a:rPr lang="en-US" sz="4400" dirty="0"/>
              <a:t>Explain how you know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55931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-16533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C347DB-5E09-FD37-40DE-9D4AB4D15324}"/>
              </a:ext>
            </a:extLst>
          </p:cNvPr>
          <p:cNvSpPr txBox="1"/>
          <p:nvPr/>
        </p:nvSpPr>
        <p:spPr>
          <a:xfrm>
            <a:off x="666539" y="675602"/>
            <a:ext cx="77429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Put the following numbers in </a:t>
            </a:r>
          </a:p>
          <a:p>
            <a:pPr algn="ctr"/>
            <a:r>
              <a:rPr lang="en-GB" sz="3600" dirty="0"/>
              <a:t>descending order.</a:t>
            </a:r>
          </a:p>
        </p:txBody>
      </p:sp>
      <p:pic>
        <p:nvPicPr>
          <p:cNvPr id="4" name="Picture 3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AB188781-3199-E7A4-48FB-77D6518DF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6954" y="2158001"/>
            <a:ext cx="1744160" cy="1436471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EC81AB5F-72C6-DBF7-719E-A1FC4B5C28C4}"/>
              </a:ext>
            </a:extLst>
          </p:cNvPr>
          <p:cNvSpPr/>
          <p:nvPr/>
        </p:nvSpPr>
        <p:spPr>
          <a:xfrm>
            <a:off x="1985803" y="1892726"/>
            <a:ext cx="6353071" cy="1593530"/>
          </a:xfrm>
          <a:prstGeom prst="wedgeRoundRectCallout">
            <a:avLst>
              <a:gd name="adj1" fmla="val -69210"/>
              <a:gd name="adj2" fmla="val 6213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D819B3-A879-D23F-04FE-971BAC61BBE5}"/>
              </a:ext>
            </a:extLst>
          </p:cNvPr>
          <p:cNvSpPr txBox="1"/>
          <p:nvPr/>
        </p:nvSpPr>
        <p:spPr>
          <a:xfrm>
            <a:off x="2208623" y="1914910"/>
            <a:ext cx="6728898" cy="12875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latin typeface="Arial" panose="020B0604020202020204" pitchFamily="34" charset="0"/>
              </a:rPr>
              <a:t>First</a:t>
            </a:r>
            <a:r>
              <a:rPr lang="en-US" altLang="en-US" dirty="0">
                <a:latin typeface="Arial" panose="020B0604020202020204" pitchFamily="34" charset="0"/>
              </a:rPr>
              <a:t>, convert decimals to percentages.</a:t>
            </a: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latin typeface="Arial" panose="020B0604020202020204" pitchFamily="34" charset="0"/>
              </a:rPr>
              <a:t>Next, </a:t>
            </a:r>
            <a:r>
              <a:rPr lang="en-US" altLang="en-US" dirty="0">
                <a:latin typeface="Arial" panose="020B0604020202020204" pitchFamily="34" charset="0"/>
              </a:rPr>
              <a:t>order the percentages from largest to smallest.</a:t>
            </a: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latin typeface="Arial" panose="020B0604020202020204" pitchFamily="34" charset="0"/>
              </a:rPr>
              <a:t>Finally</a:t>
            </a:r>
            <a:r>
              <a:rPr lang="en-US" altLang="en-US" dirty="0">
                <a:latin typeface="Arial" panose="020B0604020202020204" pitchFamily="34" charset="0"/>
              </a:rPr>
              <a:t>, write out the new order correctly.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897873-4285-6516-D8D7-245BEE119A2C}"/>
              </a:ext>
            </a:extLst>
          </p:cNvPr>
          <p:cNvSpPr txBox="1"/>
          <p:nvPr/>
        </p:nvSpPr>
        <p:spPr>
          <a:xfrm>
            <a:off x="1532241" y="3756524"/>
            <a:ext cx="1688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1/10</a:t>
            </a:r>
            <a:endParaRPr lang="en-GB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C882F1-B156-E2D3-FE19-E64B667D9B9D}"/>
              </a:ext>
            </a:extLst>
          </p:cNvPr>
          <p:cNvSpPr txBox="1"/>
          <p:nvPr/>
        </p:nvSpPr>
        <p:spPr>
          <a:xfrm>
            <a:off x="6809903" y="3756524"/>
            <a:ext cx="1207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40</a:t>
            </a:r>
            <a:r>
              <a:rPr lang="en-GB" sz="2800" b="0" dirty="0"/>
              <a:t>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4F6F9D-51EF-69CF-1FD1-5572FEED344C}"/>
              </a:ext>
            </a:extLst>
          </p:cNvPr>
          <p:cNvSpPr txBox="1"/>
          <p:nvPr/>
        </p:nvSpPr>
        <p:spPr>
          <a:xfrm>
            <a:off x="3362510" y="3756524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0.05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32DA0F-2F8D-7D44-9CD4-B86D463026AB}"/>
              </a:ext>
            </a:extLst>
          </p:cNvPr>
          <p:cNvSpPr txBox="1"/>
          <p:nvPr/>
        </p:nvSpPr>
        <p:spPr>
          <a:xfrm>
            <a:off x="5073230" y="3756524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4/5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1884BF-9DCE-F4FF-3874-D6784B2311CA}"/>
              </a:ext>
            </a:extLst>
          </p:cNvPr>
          <p:cNvSpPr txBox="1"/>
          <p:nvPr/>
        </p:nvSpPr>
        <p:spPr>
          <a:xfrm>
            <a:off x="1740701" y="4672882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10%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75B3F7-C2F5-490E-788D-7B6555E3CFFA}"/>
              </a:ext>
            </a:extLst>
          </p:cNvPr>
          <p:cNvSpPr txBox="1"/>
          <p:nvPr/>
        </p:nvSpPr>
        <p:spPr>
          <a:xfrm>
            <a:off x="3377411" y="4678625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5%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B93716-B672-E456-2ABC-ED5FA2544003}"/>
              </a:ext>
            </a:extLst>
          </p:cNvPr>
          <p:cNvSpPr txBox="1"/>
          <p:nvPr/>
        </p:nvSpPr>
        <p:spPr>
          <a:xfrm>
            <a:off x="5073230" y="4672882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80%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5EE619-2F51-8786-059A-79DBBD258B11}"/>
              </a:ext>
            </a:extLst>
          </p:cNvPr>
          <p:cNvSpPr txBox="1"/>
          <p:nvPr/>
        </p:nvSpPr>
        <p:spPr>
          <a:xfrm>
            <a:off x="6823008" y="4672882"/>
            <a:ext cx="1160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40%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0D1BC17-1CBB-355A-3DC3-28CEA804F61E}"/>
              </a:ext>
            </a:extLst>
          </p:cNvPr>
          <p:cNvGrpSpPr/>
          <p:nvPr/>
        </p:nvGrpSpPr>
        <p:grpSpPr>
          <a:xfrm>
            <a:off x="1693806" y="5659178"/>
            <a:ext cx="6600449" cy="526746"/>
            <a:chOff x="1693806" y="5659178"/>
            <a:chExt cx="6600449" cy="52674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8FC5E23-04D7-AC43-F1A0-EC9C94C65FF7}"/>
                </a:ext>
              </a:extLst>
            </p:cNvPr>
            <p:cNvSpPr txBox="1"/>
            <p:nvPr/>
          </p:nvSpPr>
          <p:spPr>
            <a:xfrm>
              <a:off x="1693806" y="5662704"/>
              <a:ext cx="11605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4/5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9A51C09-9826-98F3-B981-BC736E1E373D}"/>
                </a:ext>
              </a:extLst>
            </p:cNvPr>
            <p:cNvSpPr txBox="1"/>
            <p:nvPr/>
          </p:nvSpPr>
          <p:spPr>
            <a:xfrm>
              <a:off x="6606132" y="5662704"/>
              <a:ext cx="16881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0.05</a:t>
              </a:r>
              <a:endParaRPr lang="en-GB" sz="28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73FED31-CDCE-9409-FE0E-8E7D718EF7E1}"/>
                </a:ext>
              </a:extLst>
            </p:cNvPr>
            <p:cNvSpPr txBox="1"/>
            <p:nvPr/>
          </p:nvSpPr>
          <p:spPr>
            <a:xfrm>
              <a:off x="3315617" y="5662704"/>
              <a:ext cx="12074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40</a:t>
              </a:r>
              <a:r>
                <a:rPr lang="en-GB" sz="2800" b="0" dirty="0"/>
                <a:t>%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D7A6BE1-89E5-38FC-B9F7-A039DF7F73A9}"/>
                </a:ext>
              </a:extLst>
            </p:cNvPr>
            <p:cNvSpPr txBox="1"/>
            <p:nvPr/>
          </p:nvSpPr>
          <p:spPr>
            <a:xfrm>
              <a:off x="5073230" y="5659178"/>
              <a:ext cx="11605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1/10 </a:t>
              </a:r>
            </a:p>
          </p:txBody>
        </p:sp>
      </p:grp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FCF68C71-1E26-522C-9455-196A8ACF1B71}"/>
              </a:ext>
            </a:extLst>
          </p:cNvPr>
          <p:cNvSpPr/>
          <p:nvPr/>
        </p:nvSpPr>
        <p:spPr>
          <a:xfrm>
            <a:off x="1980311" y="1908332"/>
            <a:ext cx="6353071" cy="1593530"/>
          </a:xfrm>
          <a:prstGeom prst="wedgeRoundRectCallout">
            <a:avLst>
              <a:gd name="adj1" fmla="val -69210"/>
              <a:gd name="adj2" fmla="val 6213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Make your own example for a friend to complete.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5615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0.38438 -3.7037E-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19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-0.37309 -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24" y="13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36076 -0.0046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38" y="-23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4444E-6 L 0.35937 0.0055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69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1007</TotalTime>
  <Words>142</Words>
  <Application>Microsoft Office PowerPoint</Application>
  <PresentationFormat>On-screen Show (4:3)</PresentationFormat>
  <Paragraphs>34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66</cp:revision>
  <dcterms:created xsi:type="dcterms:W3CDTF">2013-01-27T09:14:16Z</dcterms:created>
  <dcterms:modified xsi:type="dcterms:W3CDTF">2026-02-10T13:07:15Z</dcterms:modified>
  <cp:category/>
</cp:coreProperties>
</file>