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63" r:id="rId2"/>
    <p:sldId id="290" r:id="rId3"/>
    <p:sldId id="301" r:id="rId4"/>
    <p:sldId id="299" r:id="rId5"/>
    <p:sldId id="300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036" autoAdjust="0"/>
  </p:normalViewPr>
  <p:slideViewPr>
    <p:cSldViewPr snapToGrid="0" snapToObjects="1">
      <p:cViewPr varScale="1">
        <p:scale>
          <a:sx n="97" d="100"/>
          <a:sy n="97" d="100"/>
        </p:scale>
        <p:origin x="1284" y="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5124A4-CBB3-4DC6-9D4E-3BFDE298388C}" type="datetimeFigureOut">
              <a:rPr lang="en-GB" smtClean="0"/>
              <a:t>11/02/2026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8F541A-795E-4524-9B7E-AC3BC78ABD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9276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2/11/2026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2/11/2026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2/11/2026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2/11/2026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ithmagicians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1801409" y="173826"/>
            <a:ext cx="62919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5</a:t>
            </a:r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D8BC66-A62D-A84A-6F58-3ABE0A0E691B}"/>
              </a:ext>
            </a:extLst>
          </p:cNvPr>
          <p:cNvSpPr txBox="1"/>
          <p:nvPr/>
        </p:nvSpPr>
        <p:spPr>
          <a:xfrm>
            <a:off x="2181003" y="1072739"/>
            <a:ext cx="571816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5400" dirty="0"/>
              <a:t>Assess and Review</a:t>
            </a:r>
          </a:p>
        </p:txBody>
      </p:sp>
      <p:sp>
        <p:nvSpPr>
          <p:cNvPr id="2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853544" y="6379417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3"/>
              </a:rPr>
              <a:t>www.arithmagicians.com</a:t>
            </a:r>
            <a:endParaRPr lang="en-GB" dirty="0"/>
          </a:p>
        </p:txBody>
      </p:sp>
      <p:pic>
        <p:nvPicPr>
          <p:cNvPr id="7" name="Picture 6" descr="A cartoon of a wizard&#10;&#10;AI-generated content may be incorrect.">
            <a:extLst>
              <a:ext uri="{FF2B5EF4-FFF2-40B4-BE49-F238E27FC236}">
                <a16:creationId xmlns:a16="http://schemas.microsoft.com/office/drawing/2014/main" id="{BC916396-A87B-9A8C-B80C-E253AE84D3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0773" y="2381986"/>
            <a:ext cx="4451502" cy="4341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" name="Table 33">
            <a:extLst>
              <a:ext uri="{FF2B5EF4-FFF2-40B4-BE49-F238E27FC236}">
                <a16:creationId xmlns:a16="http://schemas.microsoft.com/office/drawing/2014/main" id="{FEF3CBCC-DA58-7CB8-3BD5-632696103AF6}"/>
              </a:ext>
            </a:extLst>
          </p:cNvPr>
          <p:cNvGraphicFramePr>
            <a:graphicFrameLocks noGrp="1"/>
          </p:cNvGraphicFramePr>
          <p:nvPr/>
        </p:nvGraphicFramePr>
        <p:xfrm>
          <a:off x="1691080" y="4143037"/>
          <a:ext cx="6088000" cy="6311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4000">
                  <a:extLst>
                    <a:ext uri="{9D8B030D-6E8A-4147-A177-3AD203B41FA5}">
                      <a16:colId xmlns:a16="http://schemas.microsoft.com/office/drawing/2014/main" val="3020043894"/>
                    </a:ext>
                  </a:extLst>
                </a:gridCol>
                <a:gridCol w="3044000">
                  <a:extLst>
                    <a:ext uri="{9D8B030D-6E8A-4147-A177-3AD203B41FA5}">
                      <a16:colId xmlns:a16="http://schemas.microsoft.com/office/drawing/2014/main" val="250003262"/>
                    </a:ext>
                  </a:extLst>
                </a:gridCol>
              </a:tblGrid>
              <a:tr h="63118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7320866"/>
                  </a:ext>
                </a:extLst>
              </a:tr>
            </a:tbl>
          </a:graphicData>
        </a:graphic>
      </p:graphicFrame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4B6BA459-630D-EB7A-DC44-44EB32307461}"/>
              </a:ext>
            </a:extLst>
          </p:cNvPr>
          <p:cNvSpPr/>
          <p:nvPr/>
        </p:nvSpPr>
        <p:spPr>
          <a:xfrm>
            <a:off x="1289249" y="823248"/>
            <a:ext cx="7648272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/>
              <a:t>Andy spent 50% of his £48 pocket money.</a:t>
            </a:r>
          </a:p>
          <a:p>
            <a:pPr algn="ctr"/>
            <a:br>
              <a:rPr lang="en-US" sz="3200" dirty="0"/>
            </a:br>
            <a:r>
              <a:rPr lang="en-US" sz="3200" dirty="0"/>
              <a:t>How much money does he have left?</a:t>
            </a:r>
            <a:endParaRPr lang="en-GB" sz="3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365DDFE-7F34-DCC2-43B0-BEAC095115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5" name="Left Brace 4">
            <a:extLst>
              <a:ext uri="{FF2B5EF4-FFF2-40B4-BE49-F238E27FC236}">
                <a16:creationId xmlns:a16="http://schemas.microsoft.com/office/drawing/2014/main" id="{48DD260F-2B86-B308-5204-ABD720DD1811}"/>
              </a:ext>
            </a:extLst>
          </p:cNvPr>
          <p:cNvSpPr/>
          <p:nvPr/>
        </p:nvSpPr>
        <p:spPr>
          <a:xfrm rot="5400000">
            <a:off x="4480355" y="806851"/>
            <a:ext cx="509451" cy="6096001"/>
          </a:xfrm>
          <a:prstGeom prst="lef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25" name="Right Brace 24">
            <a:extLst>
              <a:ext uri="{FF2B5EF4-FFF2-40B4-BE49-F238E27FC236}">
                <a16:creationId xmlns:a16="http://schemas.microsoft.com/office/drawing/2014/main" id="{F57F9C1D-B58A-0575-FDFC-13C77B49B950}"/>
              </a:ext>
            </a:extLst>
          </p:cNvPr>
          <p:cNvSpPr/>
          <p:nvPr/>
        </p:nvSpPr>
        <p:spPr>
          <a:xfrm rot="5400000">
            <a:off x="3067975" y="3474760"/>
            <a:ext cx="260782" cy="3022571"/>
          </a:xfrm>
          <a:prstGeom prst="righ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BEFC8DC-4294-BE33-D011-DD9B1AC537BC}"/>
              </a:ext>
            </a:extLst>
          </p:cNvPr>
          <p:cNvSpPr txBox="1"/>
          <p:nvPr/>
        </p:nvSpPr>
        <p:spPr>
          <a:xfrm>
            <a:off x="2706720" y="4196889"/>
            <a:ext cx="1177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£24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3353512-B1E5-83AD-4E2B-03A498E60AF4}"/>
              </a:ext>
            </a:extLst>
          </p:cNvPr>
          <p:cNvSpPr txBox="1"/>
          <p:nvPr/>
        </p:nvSpPr>
        <p:spPr>
          <a:xfrm>
            <a:off x="4330595" y="3155509"/>
            <a:ext cx="8249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£48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1AAB92B-A460-F32D-B50F-C62483F1EE12}"/>
              </a:ext>
            </a:extLst>
          </p:cNvPr>
          <p:cNvSpPr txBox="1"/>
          <p:nvPr/>
        </p:nvSpPr>
        <p:spPr>
          <a:xfrm>
            <a:off x="5848127" y="4196889"/>
            <a:ext cx="1177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£24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0C9C638-8833-2DC6-185A-B9DD7EFD4D4D}"/>
              </a:ext>
            </a:extLst>
          </p:cNvPr>
          <p:cNvSpPr txBox="1"/>
          <p:nvPr/>
        </p:nvSpPr>
        <p:spPr>
          <a:xfrm>
            <a:off x="2609604" y="5085962"/>
            <a:ext cx="1177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Spent</a:t>
            </a:r>
          </a:p>
        </p:txBody>
      </p:sp>
      <p:sp>
        <p:nvSpPr>
          <p:cNvPr id="40" name="Right Brace 39">
            <a:extLst>
              <a:ext uri="{FF2B5EF4-FFF2-40B4-BE49-F238E27FC236}">
                <a16:creationId xmlns:a16="http://schemas.microsoft.com/office/drawing/2014/main" id="{0FC6F037-A77D-7C61-F414-1E83F2885CDE}"/>
              </a:ext>
            </a:extLst>
          </p:cNvPr>
          <p:cNvSpPr/>
          <p:nvPr/>
        </p:nvSpPr>
        <p:spPr>
          <a:xfrm rot="5400000">
            <a:off x="6115974" y="3474761"/>
            <a:ext cx="260782" cy="3022571"/>
          </a:xfrm>
          <a:prstGeom prst="righ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53A3133-45F6-0684-B46F-C50CE73EDB73}"/>
              </a:ext>
            </a:extLst>
          </p:cNvPr>
          <p:cNvSpPr txBox="1"/>
          <p:nvPr/>
        </p:nvSpPr>
        <p:spPr>
          <a:xfrm>
            <a:off x="5657603" y="5116437"/>
            <a:ext cx="1177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Left</a:t>
            </a:r>
          </a:p>
        </p:txBody>
      </p:sp>
    </p:spTree>
    <p:extLst>
      <p:ext uri="{BB962C8B-B14F-4D97-AF65-F5344CB8AC3E}">
        <p14:creationId xmlns:p14="http://schemas.microsoft.com/office/powerpoint/2010/main" val="2984168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5" grpId="0" animBg="1"/>
      <p:bldP spid="26" grpId="0"/>
      <p:bldP spid="28" grpId="0"/>
      <p:bldP spid="37" grpId="0"/>
      <p:bldP spid="39" grpId="0"/>
      <p:bldP spid="40" grpId="0" animBg="1"/>
      <p:bldP spid="4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" name="Table 33">
            <a:extLst>
              <a:ext uri="{FF2B5EF4-FFF2-40B4-BE49-F238E27FC236}">
                <a16:creationId xmlns:a16="http://schemas.microsoft.com/office/drawing/2014/main" id="{FEF3CBCC-DA58-7CB8-3BD5-632696103AF6}"/>
              </a:ext>
            </a:extLst>
          </p:cNvPr>
          <p:cNvGraphicFramePr>
            <a:graphicFrameLocks noGrp="1"/>
          </p:cNvGraphicFramePr>
          <p:nvPr/>
        </p:nvGraphicFramePr>
        <p:xfrm>
          <a:off x="1705573" y="3647288"/>
          <a:ext cx="6075012" cy="6311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8753">
                  <a:extLst>
                    <a:ext uri="{9D8B030D-6E8A-4147-A177-3AD203B41FA5}">
                      <a16:colId xmlns:a16="http://schemas.microsoft.com/office/drawing/2014/main" val="3020043894"/>
                    </a:ext>
                  </a:extLst>
                </a:gridCol>
                <a:gridCol w="1518753">
                  <a:extLst>
                    <a:ext uri="{9D8B030D-6E8A-4147-A177-3AD203B41FA5}">
                      <a16:colId xmlns:a16="http://schemas.microsoft.com/office/drawing/2014/main" val="324547347"/>
                    </a:ext>
                  </a:extLst>
                </a:gridCol>
                <a:gridCol w="1518753">
                  <a:extLst>
                    <a:ext uri="{9D8B030D-6E8A-4147-A177-3AD203B41FA5}">
                      <a16:colId xmlns:a16="http://schemas.microsoft.com/office/drawing/2014/main" val="99230816"/>
                    </a:ext>
                  </a:extLst>
                </a:gridCol>
                <a:gridCol w="1518753">
                  <a:extLst>
                    <a:ext uri="{9D8B030D-6E8A-4147-A177-3AD203B41FA5}">
                      <a16:colId xmlns:a16="http://schemas.microsoft.com/office/drawing/2014/main" val="237165656"/>
                    </a:ext>
                  </a:extLst>
                </a:gridCol>
              </a:tblGrid>
              <a:tr h="63118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7320866"/>
                  </a:ext>
                </a:extLst>
              </a:tr>
            </a:tbl>
          </a:graphicData>
        </a:graphic>
      </p:graphicFrame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4B6BA459-630D-EB7A-DC44-44EB32307461}"/>
              </a:ext>
            </a:extLst>
          </p:cNvPr>
          <p:cNvSpPr/>
          <p:nvPr/>
        </p:nvSpPr>
        <p:spPr>
          <a:xfrm>
            <a:off x="1289249" y="163920"/>
            <a:ext cx="7648272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/>
              <a:t>A class has 32 pupils.</a:t>
            </a:r>
            <a:br>
              <a:rPr lang="en-US" sz="3200" dirty="0"/>
            </a:br>
            <a:r>
              <a:rPr lang="en-US" sz="3200" b="1" dirty="0"/>
              <a:t>75%</a:t>
            </a:r>
            <a:r>
              <a:rPr lang="en-US" sz="3200" dirty="0"/>
              <a:t> of them have brought a packed lunch.</a:t>
            </a:r>
            <a:br>
              <a:rPr lang="en-US" sz="3200" dirty="0"/>
            </a:br>
            <a:r>
              <a:rPr lang="en-US" sz="3200" dirty="0"/>
              <a:t>How many pupils brought a packed lunch?</a:t>
            </a:r>
            <a:endParaRPr lang="en-GB" sz="3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365DDFE-7F34-DCC2-43B0-BEAC095115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5" name="Left Brace 4">
            <a:extLst>
              <a:ext uri="{FF2B5EF4-FFF2-40B4-BE49-F238E27FC236}">
                <a16:creationId xmlns:a16="http://schemas.microsoft.com/office/drawing/2014/main" id="{48DD260F-2B86-B308-5204-ABD720DD1811}"/>
              </a:ext>
            </a:extLst>
          </p:cNvPr>
          <p:cNvSpPr/>
          <p:nvPr/>
        </p:nvSpPr>
        <p:spPr>
          <a:xfrm rot="5400000">
            <a:off x="4480353" y="297400"/>
            <a:ext cx="509451" cy="6096001"/>
          </a:xfrm>
          <a:prstGeom prst="lef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25" name="Right Brace 24">
            <a:extLst>
              <a:ext uri="{FF2B5EF4-FFF2-40B4-BE49-F238E27FC236}">
                <a16:creationId xmlns:a16="http://schemas.microsoft.com/office/drawing/2014/main" id="{F57F9C1D-B58A-0575-FDFC-13C77B49B950}"/>
              </a:ext>
            </a:extLst>
          </p:cNvPr>
          <p:cNvSpPr/>
          <p:nvPr/>
        </p:nvSpPr>
        <p:spPr>
          <a:xfrm rot="5400000">
            <a:off x="3891764" y="2225082"/>
            <a:ext cx="260781" cy="4561380"/>
          </a:xfrm>
          <a:prstGeom prst="righ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BEFC8DC-4294-BE33-D011-DD9B1AC537BC}"/>
              </a:ext>
            </a:extLst>
          </p:cNvPr>
          <p:cNvSpPr txBox="1"/>
          <p:nvPr/>
        </p:nvSpPr>
        <p:spPr>
          <a:xfrm>
            <a:off x="2047572" y="3639454"/>
            <a:ext cx="520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8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3353512-B1E5-83AD-4E2B-03A498E60AF4}"/>
              </a:ext>
            </a:extLst>
          </p:cNvPr>
          <p:cNvSpPr txBox="1"/>
          <p:nvPr/>
        </p:nvSpPr>
        <p:spPr>
          <a:xfrm>
            <a:off x="3980194" y="2612538"/>
            <a:ext cx="1509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32 Pupils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0C9C638-8833-2DC6-185A-B9DD7EFD4D4D}"/>
              </a:ext>
            </a:extLst>
          </p:cNvPr>
          <p:cNvSpPr txBox="1"/>
          <p:nvPr/>
        </p:nvSpPr>
        <p:spPr>
          <a:xfrm>
            <a:off x="2430181" y="4687110"/>
            <a:ext cx="31839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Packed Lunch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5991BC0-352E-1B94-4E90-8DF36AC48DFC}"/>
              </a:ext>
            </a:extLst>
          </p:cNvPr>
          <p:cNvSpPr txBox="1"/>
          <p:nvPr/>
        </p:nvSpPr>
        <p:spPr>
          <a:xfrm>
            <a:off x="3616627" y="3639454"/>
            <a:ext cx="520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8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592F6C6-7415-8A78-ED99-A191B911B689}"/>
              </a:ext>
            </a:extLst>
          </p:cNvPr>
          <p:cNvSpPr txBox="1"/>
          <p:nvPr/>
        </p:nvSpPr>
        <p:spPr>
          <a:xfrm>
            <a:off x="5185682" y="3639454"/>
            <a:ext cx="520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8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99DF244-4198-0FC9-27A7-A897567BCE2C}"/>
              </a:ext>
            </a:extLst>
          </p:cNvPr>
          <p:cNvSpPr txBox="1"/>
          <p:nvPr/>
        </p:nvSpPr>
        <p:spPr>
          <a:xfrm>
            <a:off x="6754736" y="3639454"/>
            <a:ext cx="520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9493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5" grpId="0" animBg="1"/>
      <p:bldP spid="26" grpId="0"/>
      <p:bldP spid="28" grpId="0"/>
      <p:bldP spid="39" grpId="0"/>
      <p:bldP spid="2" grpId="0"/>
      <p:bldP spid="4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" name="Table 33">
            <a:extLst>
              <a:ext uri="{FF2B5EF4-FFF2-40B4-BE49-F238E27FC236}">
                <a16:creationId xmlns:a16="http://schemas.microsoft.com/office/drawing/2014/main" id="{FEF3CBCC-DA58-7CB8-3BD5-632696103AF6}"/>
              </a:ext>
            </a:extLst>
          </p:cNvPr>
          <p:cNvGraphicFramePr>
            <a:graphicFrameLocks noGrp="1"/>
          </p:cNvGraphicFramePr>
          <p:nvPr/>
        </p:nvGraphicFramePr>
        <p:xfrm>
          <a:off x="1746975" y="3659431"/>
          <a:ext cx="6088010" cy="6311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8801">
                  <a:extLst>
                    <a:ext uri="{9D8B030D-6E8A-4147-A177-3AD203B41FA5}">
                      <a16:colId xmlns:a16="http://schemas.microsoft.com/office/drawing/2014/main" val="3020043894"/>
                    </a:ext>
                  </a:extLst>
                </a:gridCol>
                <a:gridCol w="608801">
                  <a:extLst>
                    <a:ext uri="{9D8B030D-6E8A-4147-A177-3AD203B41FA5}">
                      <a16:colId xmlns:a16="http://schemas.microsoft.com/office/drawing/2014/main" val="324547347"/>
                    </a:ext>
                  </a:extLst>
                </a:gridCol>
                <a:gridCol w="608801">
                  <a:extLst>
                    <a:ext uri="{9D8B030D-6E8A-4147-A177-3AD203B41FA5}">
                      <a16:colId xmlns:a16="http://schemas.microsoft.com/office/drawing/2014/main" val="99230816"/>
                    </a:ext>
                  </a:extLst>
                </a:gridCol>
                <a:gridCol w="608801">
                  <a:extLst>
                    <a:ext uri="{9D8B030D-6E8A-4147-A177-3AD203B41FA5}">
                      <a16:colId xmlns:a16="http://schemas.microsoft.com/office/drawing/2014/main" val="237165656"/>
                    </a:ext>
                  </a:extLst>
                </a:gridCol>
                <a:gridCol w="608801">
                  <a:extLst>
                    <a:ext uri="{9D8B030D-6E8A-4147-A177-3AD203B41FA5}">
                      <a16:colId xmlns:a16="http://schemas.microsoft.com/office/drawing/2014/main" val="1979266268"/>
                    </a:ext>
                  </a:extLst>
                </a:gridCol>
                <a:gridCol w="608801">
                  <a:extLst>
                    <a:ext uri="{9D8B030D-6E8A-4147-A177-3AD203B41FA5}">
                      <a16:colId xmlns:a16="http://schemas.microsoft.com/office/drawing/2014/main" val="852353325"/>
                    </a:ext>
                  </a:extLst>
                </a:gridCol>
                <a:gridCol w="608801">
                  <a:extLst>
                    <a:ext uri="{9D8B030D-6E8A-4147-A177-3AD203B41FA5}">
                      <a16:colId xmlns:a16="http://schemas.microsoft.com/office/drawing/2014/main" val="861372474"/>
                    </a:ext>
                  </a:extLst>
                </a:gridCol>
                <a:gridCol w="608801">
                  <a:extLst>
                    <a:ext uri="{9D8B030D-6E8A-4147-A177-3AD203B41FA5}">
                      <a16:colId xmlns:a16="http://schemas.microsoft.com/office/drawing/2014/main" val="4279218588"/>
                    </a:ext>
                  </a:extLst>
                </a:gridCol>
                <a:gridCol w="608801">
                  <a:extLst>
                    <a:ext uri="{9D8B030D-6E8A-4147-A177-3AD203B41FA5}">
                      <a16:colId xmlns:a16="http://schemas.microsoft.com/office/drawing/2014/main" val="3058910737"/>
                    </a:ext>
                  </a:extLst>
                </a:gridCol>
                <a:gridCol w="608801">
                  <a:extLst>
                    <a:ext uri="{9D8B030D-6E8A-4147-A177-3AD203B41FA5}">
                      <a16:colId xmlns:a16="http://schemas.microsoft.com/office/drawing/2014/main" val="250003262"/>
                    </a:ext>
                  </a:extLst>
                </a:gridCol>
              </a:tblGrid>
              <a:tr h="63118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7320866"/>
                  </a:ext>
                </a:extLst>
              </a:tr>
            </a:tbl>
          </a:graphicData>
        </a:graphic>
      </p:graphicFrame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4B6BA459-630D-EB7A-DC44-44EB32307461}"/>
              </a:ext>
            </a:extLst>
          </p:cNvPr>
          <p:cNvSpPr/>
          <p:nvPr/>
        </p:nvSpPr>
        <p:spPr>
          <a:xfrm>
            <a:off x="1289249" y="163920"/>
            <a:ext cx="7648272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/>
              <a:t>Ali has £50.</a:t>
            </a:r>
          </a:p>
          <a:p>
            <a:pPr algn="ctr"/>
            <a:br>
              <a:rPr lang="en-US" sz="3200" dirty="0"/>
            </a:br>
            <a:r>
              <a:rPr lang="en-US" sz="3200" dirty="0"/>
              <a:t>He spends </a:t>
            </a:r>
            <a:r>
              <a:rPr lang="en-US" sz="3200" b="1" dirty="0"/>
              <a:t>10%</a:t>
            </a:r>
            <a:r>
              <a:rPr lang="en-US" sz="3200" dirty="0"/>
              <a:t> of his money on snacks.</a:t>
            </a:r>
            <a:br>
              <a:rPr lang="en-US" sz="3200" dirty="0"/>
            </a:br>
            <a:r>
              <a:rPr lang="en-US" sz="3200" dirty="0"/>
              <a:t>How much does she spend?</a:t>
            </a:r>
            <a:endParaRPr lang="en-GB" sz="3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365DDFE-7F34-DCC2-43B0-BEAC095115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5" name="Left Brace 4">
            <a:extLst>
              <a:ext uri="{FF2B5EF4-FFF2-40B4-BE49-F238E27FC236}">
                <a16:creationId xmlns:a16="http://schemas.microsoft.com/office/drawing/2014/main" id="{48DD260F-2B86-B308-5204-ABD720DD1811}"/>
              </a:ext>
            </a:extLst>
          </p:cNvPr>
          <p:cNvSpPr/>
          <p:nvPr/>
        </p:nvSpPr>
        <p:spPr>
          <a:xfrm rot="5400000">
            <a:off x="4480353" y="297400"/>
            <a:ext cx="509451" cy="6096001"/>
          </a:xfrm>
          <a:prstGeom prst="lef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25" name="Right Brace 24">
            <a:extLst>
              <a:ext uri="{FF2B5EF4-FFF2-40B4-BE49-F238E27FC236}">
                <a16:creationId xmlns:a16="http://schemas.microsoft.com/office/drawing/2014/main" id="{F57F9C1D-B58A-0575-FDFC-13C77B49B950}"/>
              </a:ext>
            </a:extLst>
          </p:cNvPr>
          <p:cNvSpPr/>
          <p:nvPr/>
        </p:nvSpPr>
        <p:spPr>
          <a:xfrm rot="5400000">
            <a:off x="1921465" y="4195382"/>
            <a:ext cx="260782" cy="620779"/>
          </a:xfrm>
          <a:prstGeom prst="righ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BEFC8DC-4294-BE33-D011-DD9B1AC537BC}"/>
              </a:ext>
            </a:extLst>
          </p:cNvPr>
          <p:cNvSpPr txBox="1"/>
          <p:nvPr/>
        </p:nvSpPr>
        <p:spPr>
          <a:xfrm>
            <a:off x="1687080" y="3744193"/>
            <a:ext cx="520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£5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3353512-B1E5-83AD-4E2B-03A498E60AF4}"/>
              </a:ext>
            </a:extLst>
          </p:cNvPr>
          <p:cNvSpPr txBox="1"/>
          <p:nvPr/>
        </p:nvSpPr>
        <p:spPr>
          <a:xfrm>
            <a:off x="4330593" y="2646058"/>
            <a:ext cx="8249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£50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0C9C638-8833-2DC6-185A-B9DD7EFD4D4D}"/>
              </a:ext>
            </a:extLst>
          </p:cNvPr>
          <p:cNvSpPr txBox="1"/>
          <p:nvPr/>
        </p:nvSpPr>
        <p:spPr>
          <a:xfrm>
            <a:off x="1463094" y="4686953"/>
            <a:ext cx="1177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Spent</a:t>
            </a:r>
          </a:p>
        </p:txBody>
      </p:sp>
      <p:sp>
        <p:nvSpPr>
          <p:cNvPr id="40" name="Right Brace 39">
            <a:extLst>
              <a:ext uri="{FF2B5EF4-FFF2-40B4-BE49-F238E27FC236}">
                <a16:creationId xmlns:a16="http://schemas.microsoft.com/office/drawing/2014/main" id="{0FC6F037-A77D-7C61-F414-1E83F2885CDE}"/>
              </a:ext>
            </a:extLst>
          </p:cNvPr>
          <p:cNvSpPr/>
          <p:nvPr/>
        </p:nvSpPr>
        <p:spPr>
          <a:xfrm rot="5400000">
            <a:off x="4968421" y="1770692"/>
            <a:ext cx="287329" cy="5445796"/>
          </a:xfrm>
          <a:prstGeom prst="righ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53A3133-45F6-0684-B46F-C50CE73EDB73}"/>
              </a:ext>
            </a:extLst>
          </p:cNvPr>
          <p:cNvSpPr txBox="1"/>
          <p:nvPr/>
        </p:nvSpPr>
        <p:spPr>
          <a:xfrm>
            <a:off x="4496626" y="4696562"/>
            <a:ext cx="1177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Left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5991BC0-352E-1B94-4E90-8DF36AC48DFC}"/>
              </a:ext>
            </a:extLst>
          </p:cNvPr>
          <p:cNvSpPr txBox="1"/>
          <p:nvPr/>
        </p:nvSpPr>
        <p:spPr>
          <a:xfrm>
            <a:off x="2307860" y="3744193"/>
            <a:ext cx="520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£5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592F6C6-7415-8A78-ED99-A191B911B689}"/>
              </a:ext>
            </a:extLst>
          </p:cNvPr>
          <p:cNvSpPr txBox="1"/>
          <p:nvPr/>
        </p:nvSpPr>
        <p:spPr>
          <a:xfrm>
            <a:off x="2928640" y="3744193"/>
            <a:ext cx="520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£5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38582C-F438-7832-F7D4-35B49690C1A1}"/>
              </a:ext>
            </a:extLst>
          </p:cNvPr>
          <p:cNvSpPr txBox="1"/>
          <p:nvPr/>
        </p:nvSpPr>
        <p:spPr>
          <a:xfrm>
            <a:off x="4790980" y="3744193"/>
            <a:ext cx="520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£5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99DF244-4198-0FC9-27A7-A897567BCE2C}"/>
              </a:ext>
            </a:extLst>
          </p:cNvPr>
          <p:cNvSpPr txBox="1"/>
          <p:nvPr/>
        </p:nvSpPr>
        <p:spPr>
          <a:xfrm>
            <a:off x="3549420" y="3744193"/>
            <a:ext cx="520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£5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DAAB74E-2595-FF91-DC23-5BA010BD8024}"/>
              </a:ext>
            </a:extLst>
          </p:cNvPr>
          <p:cNvSpPr txBox="1"/>
          <p:nvPr/>
        </p:nvSpPr>
        <p:spPr>
          <a:xfrm>
            <a:off x="4170200" y="3744193"/>
            <a:ext cx="520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£5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1BA60C0-8A8D-7870-BDED-8F8B7C2547EE}"/>
              </a:ext>
            </a:extLst>
          </p:cNvPr>
          <p:cNvSpPr txBox="1"/>
          <p:nvPr/>
        </p:nvSpPr>
        <p:spPr>
          <a:xfrm>
            <a:off x="5411760" y="3744193"/>
            <a:ext cx="520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£5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97B2B22-3947-9401-A4DE-6FEB8336D94C}"/>
              </a:ext>
            </a:extLst>
          </p:cNvPr>
          <p:cNvSpPr txBox="1"/>
          <p:nvPr/>
        </p:nvSpPr>
        <p:spPr>
          <a:xfrm>
            <a:off x="6032540" y="3744193"/>
            <a:ext cx="520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£5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DFD5BDB-D1E3-F7D0-7333-64D4D6423BCE}"/>
              </a:ext>
            </a:extLst>
          </p:cNvPr>
          <p:cNvSpPr txBox="1"/>
          <p:nvPr/>
        </p:nvSpPr>
        <p:spPr>
          <a:xfrm>
            <a:off x="7274100" y="3744193"/>
            <a:ext cx="520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£5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EF8C2B8-DD9C-B534-C5E0-1DFE71C94D5B}"/>
              </a:ext>
            </a:extLst>
          </p:cNvPr>
          <p:cNvSpPr txBox="1"/>
          <p:nvPr/>
        </p:nvSpPr>
        <p:spPr>
          <a:xfrm>
            <a:off x="6653320" y="3744193"/>
            <a:ext cx="520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£5</a:t>
            </a:r>
          </a:p>
        </p:txBody>
      </p:sp>
    </p:spTree>
    <p:extLst>
      <p:ext uri="{BB962C8B-B14F-4D97-AF65-F5344CB8AC3E}">
        <p14:creationId xmlns:p14="http://schemas.microsoft.com/office/powerpoint/2010/main" val="3928356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5" grpId="0" animBg="1"/>
      <p:bldP spid="26" grpId="0"/>
      <p:bldP spid="28" grpId="0"/>
      <p:bldP spid="39" grpId="0"/>
      <p:bldP spid="40" grpId="0" animBg="1"/>
      <p:bldP spid="41" grpId="0"/>
      <p:bldP spid="2" grpId="0"/>
      <p:bldP spid="4" grpId="0"/>
      <p:bldP spid="6" grpId="0"/>
      <p:bldP spid="7" grpId="0"/>
      <p:bldP spid="13" grpId="0"/>
      <p:bldP spid="14" grpId="0"/>
      <p:bldP spid="15" grpId="0"/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B7228F3-6268-F250-985D-166A940464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FBFCA7A5-F1CD-A02B-84C7-7E1E7B5724AD}"/>
              </a:ext>
            </a:extLst>
          </p:cNvPr>
          <p:cNvGraphicFramePr>
            <a:graphicFrameLocks noGrp="1"/>
          </p:cNvGraphicFramePr>
          <p:nvPr/>
        </p:nvGraphicFramePr>
        <p:xfrm>
          <a:off x="1744310" y="3645120"/>
          <a:ext cx="6088000" cy="6311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7600">
                  <a:extLst>
                    <a:ext uri="{9D8B030D-6E8A-4147-A177-3AD203B41FA5}">
                      <a16:colId xmlns:a16="http://schemas.microsoft.com/office/drawing/2014/main" val="3020043894"/>
                    </a:ext>
                  </a:extLst>
                </a:gridCol>
                <a:gridCol w="1217600">
                  <a:extLst>
                    <a:ext uri="{9D8B030D-6E8A-4147-A177-3AD203B41FA5}">
                      <a16:colId xmlns:a16="http://schemas.microsoft.com/office/drawing/2014/main" val="3954144014"/>
                    </a:ext>
                  </a:extLst>
                </a:gridCol>
                <a:gridCol w="1217600">
                  <a:extLst>
                    <a:ext uri="{9D8B030D-6E8A-4147-A177-3AD203B41FA5}">
                      <a16:colId xmlns:a16="http://schemas.microsoft.com/office/drawing/2014/main" val="4074388898"/>
                    </a:ext>
                  </a:extLst>
                </a:gridCol>
                <a:gridCol w="1217600">
                  <a:extLst>
                    <a:ext uri="{9D8B030D-6E8A-4147-A177-3AD203B41FA5}">
                      <a16:colId xmlns:a16="http://schemas.microsoft.com/office/drawing/2014/main" val="3796626150"/>
                    </a:ext>
                  </a:extLst>
                </a:gridCol>
                <a:gridCol w="1217600">
                  <a:extLst>
                    <a:ext uri="{9D8B030D-6E8A-4147-A177-3AD203B41FA5}">
                      <a16:colId xmlns:a16="http://schemas.microsoft.com/office/drawing/2014/main" val="250003262"/>
                    </a:ext>
                  </a:extLst>
                </a:gridCol>
              </a:tblGrid>
              <a:tr h="63118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7320866"/>
                  </a:ext>
                </a:extLst>
              </a:tr>
            </a:tbl>
          </a:graphicData>
        </a:graphic>
      </p:graphicFrame>
      <p:pic>
        <p:nvPicPr>
          <p:cNvPr id="38" name="Picture 37">
            <a:extLst>
              <a:ext uri="{FF2B5EF4-FFF2-40B4-BE49-F238E27FC236}">
                <a16:creationId xmlns:a16="http://schemas.microsoft.com/office/drawing/2014/main" id="{C48F5386-6EFE-F732-767F-382CA1BD2D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4F25F021-3A42-37C0-CA5A-33244EA66475}"/>
              </a:ext>
            </a:extLst>
          </p:cNvPr>
          <p:cNvSpPr/>
          <p:nvPr/>
        </p:nvSpPr>
        <p:spPr>
          <a:xfrm>
            <a:off x="1656124" y="95661"/>
            <a:ext cx="7349462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/>
              <a:t>A shirt costs £50.</a:t>
            </a:r>
            <a:br>
              <a:rPr lang="en-US" sz="4000" dirty="0"/>
            </a:br>
            <a:r>
              <a:rPr lang="en-US" sz="4000" dirty="0"/>
              <a:t>It is reduced by </a:t>
            </a:r>
            <a:r>
              <a:rPr lang="en-US" sz="4000" b="1" dirty="0"/>
              <a:t>20%</a:t>
            </a:r>
            <a:r>
              <a:rPr lang="en-US" sz="4000" dirty="0"/>
              <a:t>.</a:t>
            </a:r>
            <a:br>
              <a:rPr lang="en-US" sz="4000" dirty="0"/>
            </a:br>
            <a:r>
              <a:rPr lang="en-US" sz="4000" dirty="0"/>
              <a:t>What is the new price?</a:t>
            </a:r>
            <a:endParaRPr lang="en-GB" sz="4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CC20673-D990-9023-B6C2-68D73BAC24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2" name="Left Brace 1">
            <a:extLst>
              <a:ext uri="{FF2B5EF4-FFF2-40B4-BE49-F238E27FC236}">
                <a16:creationId xmlns:a16="http://schemas.microsoft.com/office/drawing/2014/main" id="{7F31DF24-6D2B-719C-7CCB-07C853209134}"/>
              </a:ext>
            </a:extLst>
          </p:cNvPr>
          <p:cNvSpPr/>
          <p:nvPr/>
        </p:nvSpPr>
        <p:spPr>
          <a:xfrm rot="5400000">
            <a:off x="4539348" y="295573"/>
            <a:ext cx="509451" cy="6096001"/>
          </a:xfrm>
          <a:prstGeom prst="lef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4" name="Right Brace 3">
            <a:extLst>
              <a:ext uri="{FF2B5EF4-FFF2-40B4-BE49-F238E27FC236}">
                <a16:creationId xmlns:a16="http://schemas.microsoft.com/office/drawing/2014/main" id="{0743ACB8-970A-D84D-D287-26B89A195465}"/>
              </a:ext>
            </a:extLst>
          </p:cNvPr>
          <p:cNvSpPr/>
          <p:nvPr/>
        </p:nvSpPr>
        <p:spPr>
          <a:xfrm rot="5400000">
            <a:off x="2202394" y="3883956"/>
            <a:ext cx="264884" cy="1177523"/>
          </a:xfrm>
          <a:prstGeom prst="righ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FC2046-B7E9-4E42-9E95-2EBC42C8BC62}"/>
              </a:ext>
            </a:extLst>
          </p:cNvPr>
          <p:cNvSpPr txBox="1"/>
          <p:nvPr/>
        </p:nvSpPr>
        <p:spPr>
          <a:xfrm>
            <a:off x="1647216" y="3664149"/>
            <a:ext cx="1177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£10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8B47418-D026-CA18-B52D-F4DDF9C960AC}"/>
              </a:ext>
            </a:extLst>
          </p:cNvPr>
          <p:cNvSpPr txBox="1"/>
          <p:nvPr/>
        </p:nvSpPr>
        <p:spPr>
          <a:xfrm>
            <a:off x="4369923" y="2644231"/>
            <a:ext cx="8249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£50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C6CB84B-C43D-8C45-9998-3410613633F7}"/>
              </a:ext>
            </a:extLst>
          </p:cNvPr>
          <p:cNvSpPr txBox="1"/>
          <p:nvPr/>
        </p:nvSpPr>
        <p:spPr>
          <a:xfrm>
            <a:off x="4219213" y="3664149"/>
            <a:ext cx="1177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£10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914C4DE-1195-8C29-0F99-47008176D00B}"/>
              </a:ext>
            </a:extLst>
          </p:cNvPr>
          <p:cNvSpPr txBox="1"/>
          <p:nvPr/>
        </p:nvSpPr>
        <p:spPr>
          <a:xfrm>
            <a:off x="1647216" y="4605160"/>
            <a:ext cx="13837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Reduced</a:t>
            </a:r>
          </a:p>
        </p:txBody>
      </p:sp>
      <p:sp>
        <p:nvSpPr>
          <p:cNvPr id="10" name="Right Brace 9">
            <a:extLst>
              <a:ext uri="{FF2B5EF4-FFF2-40B4-BE49-F238E27FC236}">
                <a16:creationId xmlns:a16="http://schemas.microsoft.com/office/drawing/2014/main" id="{2B2BADEF-E702-97E3-6989-57B30739EC0E}"/>
              </a:ext>
            </a:extLst>
          </p:cNvPr>
          <p:cNvSpPr/>
          <p:nvPr/>
        </p:nvSpPr>
        <p:spPr>
          <a:xfrm rot="5400000">
            <a:off x="5278951" y="2067467"/>
            <a:ext cx="260782" cy="4814604"/>
          </a:xfrm>
          <a:prstGeom prst="righ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2F598F8-C684-C7F9-8EBC-7B888C10A15A}"/>
              </a:ext>
            </a:extLst>
          </p:cNvPr>
          <p:cNvSpPr txBox="1"/>
          <p:nvPr/>
        </p:nvSpPr>
        <p:spPr>
          <a:xfrm>
            <a:off x="4794073" y="4582990"/>
            <a:ext cx="1532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New Price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1D2C92D-91E6-8DC4-0DDD-7F3157615712}"/>
              </a:ext>
            </a:extLst>
          </p:cNvPr>
          <p:cNvSpPr txBox="1"/>
          <p:nvPr/>
        </p:nvSpPr>
        <p:spPr>
          <a:xfrm>
            <a:off x="5387222" y="3664149"/>
            <a:ext cx="1177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£10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007682A-1E71-B007-E364-F4EE8DE5D0D4}"/>
              </a:ext>
            </a:extLst>
          </p:cNvPr>
          <p:cNvSpPr txBox="1"/>
          <p:nvPr/>
        </p:nvSpPr>
        <p:spPr>
          <a:xfrm>
            <a:off x="6643725" y="3664149"/>
            <a:ext cx="1177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£10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F4AC466-340C-E40F-6E8A-EA156201F379}"/>
              </a:ext>
            </a:extLst>
          </p:cNvPr>
          <p:cNvSpPr txBox="1"/>
          <p:nvPr/>
        </p:nvSpPr>
        <p:spPr>
          <a:xfrm>
            <a:off x="3002040" y="3664149"/>
            <a:ext cx="1177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£10</a:t>
            </a:r>
          </a:p>
        </p:txBody>
      </p:sp>
    </p:spTree>
    <p:extLst>
      <p:ext uri="{BB962C8B-B14F-4D97-AF65-F5344CB8AC3E}">
        <p14:creationId xmlns:p14="http://schemas.microsoft.com/office/powerpoint/2010/main" val="273189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/>
      <p:bldP spid="6" grpId="0"/>
      <p:bldP spid="8" grpId="0"/>
      <p:bldP spid="9" grpId="0"/>
      <p:bldP spid="10" grpId="0" animBg="1"/>
      <p:bldP spid="11" grpId="0"/>
      <p:bldP spid="12" grpId="0"/>
      <p:bldP spid="13" grpId="0"/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1011</TotalTime>
  <Words>155</Words>
  <Application>Microsoft Office PowerPoint</Application>
  <PresentationFormat>On-screen Show (4:3)</PresentationFormat>
  <Paragraphs>41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Aptos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66</cp:revision>
  <dcterms:created xsi:type="dcterms:W3CDTF">2013-01-27T09:14:16Z</dcterms:created>
  <dcterms:modified xsi:type="dcterms:W3CDTF">2026-02-11T12:31:21Z</dcterms:modified>
  <cp:category/>
</cp:coreProperties>
</file>