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93" r:id="rId3"/>
    <p:sldId id="304" r:id="rId4"/>
    <p:sldId id="280" r:id="rId5"/>
    <p:sldId id="307" r:id="rId6"/>
    <p:sldId id="305" r:id="rId7"/>
    <p:sldId id="308" r:id="rId8"/>
    <p:sldId id="309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5" autoAdjust="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33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18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5436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111" y="2977068"/>
            <a:ext cx="4513698" cy="3993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3B51C-E3C2-4164-B145-C635F495526A}"/>
              </a:ext>
            </a:extLst>
          </p:cNvPr>
          <p:cNvSpPr txBox="1"/>
          <p:nvPr/>
        </p:nvSpPr>
        <p:spPr>
          <a:xfrm>
            <a:off x="1403905" y="885354"/>
            <a:ext cx="76312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Recap: Percentage of an amount: 50% &amp; 25%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DB09A6-4678-D4A1-14A4-A2749B4D5D0E}"/>
              </a:ext>
            </a:extLst>
          </p:cNvPr>
          <p:cNvSpPr/>
          <p:nvPr/>
        </p:nvSpPr>
        <p:spPr>
          <a:xfrm>
            <a:off x="2996369" y="1134388"/>
            <a:ext cx="3960000" cy="19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D97BBE-1630-4071-63FE-04CCC018A02E}"/>
              </a:ext>
            </a:extLst>
          </p:cNvPr>
          <p:cNvGraphicFramePr>
            <a:graphicFrameLocks noGrp="1"/>
          </p:cNvGraphicFramePr>
          <p:nvPr/>
        </p:nvGraphicFramePr>
        <p:xfrm>
          <a:off x="2996369" y="1143720"/>
          <a:ext cx="3960000" cy="3956148"/>
        </p:xfrm>
        <a:graphic>
          <a:graphicData uri="http://schemas.openxmlformats.org/drawingml/2006/table">
            <a:tbl>
              <a:tblPr/>
              <a:tblGrid>
                <a:gridCol w="396000">
                  <a:extLst>
                    <a:ext uri="{9D8B030D-6E8A-4147-A177-3AD203B41FA5}">
                      <a16:colId xmlns:a16="http://schemas.microsoft.com/office/drawing/2014/main" val="36677213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51049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0127874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1446677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47167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938593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9201858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548056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365939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6579942"/>
                    </a:ext>
                  </a:extLst>
                </a:gridCol>
              </a:tblGrid>
              <a:tr h="3921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537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9033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814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09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045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348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2266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7241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7561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9240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95C5CE-04FC-A164-5FB3-31E2DF1839AB}"/>
              </a:ext>
            </a:extLst>
          </p:cNvPr>
          <p:cNvSpPr txBox="1"/>
          <p:nvPr/>
        </p:nvSpPr>
        <p:spPr>
          <a:xfrm>
            <a:off x="1584668" y="117837"/>
            <a:ext cx="659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50 out of 100 squares are shaded.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F5ADEF-8B76-5A9E-D2A0-799A696EB808}"/>
                  </a:ext>
                </a:extLst>
              </p:cNvPr>
              <p:cNvSpPr txBox="1"/>
              <p:nvPr/>
            </p:nvSpPr>
            <p:spPr>
              <a:xfrm>
                <a:off x="2938125" y="5379734"/>
                <a:ext cx="1017414" cy="89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/>
                            <m:t>50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F5ADEF-8B76-5A9E-D2A0-799A696EB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125" y="5379734"/>
                <a:ext cx="1017414" cy="8903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95F0BE-A605-2067-9E04-964106E9045F}"/>
                  </a:ext>
                </a:extLst>
              </p:cNvPr>
              <p:cNvSpPr txBox="1"/>
              <p:nvPr/>
            </p:nvSpPr>
            <p:spPr>
              <a:xfrm>
                <a:off x="3662735" y="5379734"/>
                <a:ext cx="1052946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95F0BE-A605-2067-9E04-964106E90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35" y="5379734"/>
                <a:ext cx="1052946" cy="902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FE7AA6-EDE7-B82B-A984-8A09F5CD3A70}"/>
                  </a:ext>
                </a:extLst>
              </p:cNvPr>
              <p:cNvSpPr txBox="1"/>
              <p:nvPr/>
            </p:nvSpPr>
            <p:spPr>
              <a:xfrm>
                <a:off x="4477557" y="5379734"/>
                <a:ext cx="105294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FE7AA6-EDE7-B82B-A984-8A09F5CD3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557" y="5379734"/>
                <a:ext cx="1052946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7E0CB-B3DE-605A-C17B-7EF1F8A02BCF}"/>
                  </a:ext>
                </a:extLst>
              </p:cNvPr>
              <p:cNvSpPr txBox="1"/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7E0CB-B3DE-605A-C17B-7EF1F8A02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05A600-543E-CD2B-AF21-7B77524539A3}"/>
                  </a:ext>
                </a:extLst>
              </p:cNvPr>
              <p:cNvSpPr/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sz="2800">
                          <a:latin typeface="Cambria Math" panose="02040503050406030204" pitchFamily="18" charset="0"/>
                        </a:rPr>
                        <m:t>?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GB" sz="2800" b="0" i="0" smtClean="0"/>
                        <m:t>%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05A600-543E-CD2B-AF21-7B7752453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265EE8B-8F70-41DA-4E3A-24FA553C6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208490-3F1C-35A0-B95A-EF1E8B2E923E}"/>
              </a:ext>
            </a:extLst>
          </p:cNvPr>
          <p:cNvSpPr txBox="1"/>
          <p:nvPr/>
        </p:nvSpPr>
        <p:spPr>
          <a:xfrm>
            <a:off x="4126040" y="5216409"/>
            <a:ext cx="471280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C33DC1-C800-02C0-E34E-85062CDD2D33}"/>
              </a:ext>
            </a:extLst>
          </p:cNvPr>
          <p:cNvSpPr txBox="1"/>
          <p:nvPr/>
        </p:nvSpPr>
        <p:spPr>
          <a:xfrm>
            <a:off x="4883547" y="5216409"/>
            <a:ext cx="583927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7993F-F65A-4A9D-92A7-AAD7B3253943}"/>
              </a:ext>
            </a:extLst>
          </p:cNvPr>
          <p:cNvSpPr txBox="1"/>
          <p:nvPr/>
        </p:nvSpPr>
        <p:spPr>
          <a:xfrm>
            <a:off x="5740332" y="5501754"/>
            <a:ext cx="728544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1009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A70E21-F02C-BAF9-0E48-AB50831F6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C667DD-44C3-2850-CD33-25B510ED6360}"/>
              </a:ext>
            </a:extLst>
          </p:cNvPr>
          <p:cNvSpPr/>
          <p:nvPr/>
        </p:nvSpPr>
        <p:spPr>
          <a:xfrm>
            <a:off x="2996369" y="1134388"/>
            <a:ext cx="3960000" cy="19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942592-9311-73A0-5CE4-DBF78D6B3C42}"/>
              </a:ext>
            </a:extLst>
          </p:cNvPr>
          <p:cNvGraphicFramePr>
            <a:graphicFrameLocks noGrp="1"/>
          </p:cNvGraphicFramePr>
          <p:nvPr/>
        </p:nvGraphicFramePr>
        <p:xfrm>
          <a:off x="2996369" y="1143720"/>
          <a:ext cx="3960000" cy="3956148"/>
        </p:xfrm>
        <a:graphic>
          <a:graphicData uri="http://schemas.openxmlformats.org/drawingml/2006/table">
            <a:tbl>
              <a:tblPr/>
              <a:tblGrid>
                <a:gridCol w="396000">
                  <a:extLst>
                    <a:ext uri="{9D8B030D-6E8A-4147-A177-3AD203B41FA5}">
                      <a16:colId xmlns:a16="http://schemas.microsoft.com/office/drawing/2014/main" val="36677213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51049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0127874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1446677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47167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938593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9201858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548056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365939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6579942"/>
                    </a:ext>
                  </a:extLst>
                </a:gridCol>
              </a:tblGrid>
              <a:tr h="3921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537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9033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814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09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045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48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266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241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561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240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F2DBC7-EC27-FF62-847D-8611BF028E21}"/>
              </a:ext>
            </a:extLst>
          </p:cNvPr>
          <p:cNvSpPr txBox="1"/>
          <p:nvPr/>
        </p:nvSpPr>
        <p:spPr>
          <a:xfrm>
            <a:off x="1584668" y="117837"/>
            <a:ext cx="659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25 out of 100 squares are shaded.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8CDDD9-F4C9-F9D0-EF43-836B9DF5FB26}"/>
                  </a:ext>
                </a:extLst>
              </p:cNvPr>
              <p:cNvSpPr txBox="1"/>
              <p:nvPr/>
            </p:nvSpPr>
            <p:spPr>
              <a:xfrm>
                <a:off x="3626383" y="5379734"/>
                <a:ext cx="1017414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8CDDD9-F4C9-F9D0-EF43-836B9DF5F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383" y="5379734"/>
                <a:ext cx="1017414" cy="9022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208C8-BE60-A658-C40C-B5D9487BE532}"/>
                  </a:ext>
                </a:extLst>
              </p:cNvPr>
              <p:cNvSpPr txBox="1"/>
              <p:nvPr/>
            </p:nvSpPr>
            <p:spPr>
              <a:xfrm>
                <a:off x="4350993" y="5379734"/>
                <a:ext cx="1052946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208C8-BE60-A658-C40C-B5D9487BE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993" y="5379734"/>
                <a:ext cx="1052946" cy="902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BFEC5B-F294-7A47-4CD3-4263BF8560F1}"/>
                  </a:ext>
                </a:extLst>
              </p:cNvPr>
              <p:cNvSpPr txBox="1"/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BFEC5B-F294-7A47-4CD3-4263BF856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A7EAA25-B02D-69A5-A5A7-97C114DC98E1}"/>
                  </a:ext>
                </a:extLst>
              </p:cNvPr>
              <p:cNvSpPr/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sz="2800">
                          <a:latin typeface="Cambria Math" panose="02040503050406030204" pitchFamily="18" charset="0"/>
                        </a:rPr>
                        <m:t>?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GB" sz="2800" b="0" i="0" smtClean="0"/>
                        <m:t>%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A7EAA25-B02D-69A5-A5A7-97C114DC9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7E67E60-DE6C-C406-35D4-81992B31D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414BAF-C83A-D607-A5D7-BDF251CA3EE3}"/>
              </a:ext>
            </a:extLst>
          </p:cNvPr>
          <p:cNvSpPr txBox="1"/>
          <p:nvPr/>
        </p:nvSpPr>
        <p:spPr>
          <a:xfrm>
            <a:off x="4809803" y="5216409"/>
            <a:ext cx="583927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23E92-D331-5580-D296-1A8CA6BDC1E0}"/>
              </a:ext>
            </a:extLst>
          </p:cNvPr>
          <p:cNvSpPr txBox="1"/>
          <p:nvPr/>
        </p:nvSpPr>
        <p:spPr>
          <a:xfrm>
            <a:off x="5740332" y="5501754"/>
            <a:ext cx="728544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3166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C7EC6424-4FDB-A848-8385-A8691531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4" y="2621277"/>
            <a:ext cx="946552" cy="12182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70071"/>
              <a:gd name="adj2" fmla="val 179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774556" y="1618398"/>
            <a:ext cx="303907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GB" sz="3600" dirty="0"/>
              <a:t>I know that 50% = 1/2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02294" y="2312222"/>
            <a:ext cx="30390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So, I will divide 200 by 2</a:t>
            </a:r>
          </a:p>
          <a:p>
            <a:pPr algn="ctr"/>
            <a:endParaRPr lang="en-GB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0CA3AD-D421-BA13-E159-E01CD36D07EE}"/>
              </a:ext>
            </a:extLst>
          </p:cNvPr>
          <p:cNvGrpSpPr/>
          <p:nvPr/>
        </p:nvGrpSpPr>
        <p:grpSpPr>
          <a:xfrm>
            <a:off x="1627168" y="2154894"/>
            <a:ext cx="3133648" cy="1754326"/>
            <a:chOff x="-2327260" y="4944034"/>
            <a:chExt cx="3133648" cy="175432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0B78102-9B17-1528-54C3-B7AE5D7DD893}"/>
                </a:ext>
              </a:extLst>
            </p:cNvPr>
            <p:cNvGrpSpPr/>
            <p:nvPr/>
          </p:nvGrpSpPr>
          <p:grpSpPr>
            <a:xfrm>
              <a:off x="-2327260" y="4944034"/>
              <a:ext cx="3133648" cy="1754326"/>
              <a:chOff x="-1794291" y="7205417"/>
              <a:chExt cx="3133648" cy="175432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AA5E12-3643-2916-0092-B2D669B3B870}"/>
                  </a:ext>
                </a:extLst>
              </p:cNvPr>
              <p:cNvSpPr txBox="1"/>
              <p:nvPr/>
            </p:nvSpPr>
            <p:spPr>
              <a:xfrm>
                <a:off x="-1794291" y="7205417"/>
                <a:ext cx="3039078" cy="1754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/>
                  <a:t>100% = 200</a:t>
                </a:r>
              </a:p>
              <a:p>
                <a:pPr algn="ctr"/>
                <a:endParaRPr lang="en-GB" sz="3600" dirty="0"/>
              </a:p>
              <a:p>
                <a:pPr algn="ctr"/>
                <a:r>
                  <a:rPr lang="en-GB" sz="3600" dirty="0"/>
                  <a:t>50% = 100</a:t>
                </a:r>
              </a:p>
            </p:txBody>
          </p:sp>
          <p:sp>
            <p:nvSpPr>
              <p:cNvPr id="13" name="Arrow: Curved Left 12">
                <a:extLst>
                  <a:ext uri="{FF2B5EF4-FFF2-40B4-BE49-F238E27FC236}">
                    <a16:creationId xmlns:a16="http://schemas.microsoft.com/office/drawing/2014/main" id="{CAB96CF1-6BC9-166A-2F7A-6830DCB0EBDB}"/>
                  </a:ext>
                </a:extLst>
              </p:cNvPr>
              <p:cNvSpPr/>
              <p:nvPr/>
            </p:nvSpPr>
            <p:spPr>
              <a:xfrm>
                <a:off x="931332" y="7423193"/>
                <a:ext cx="408025" cy="1349829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F419782-87E3-EA35-1529-8FDDB6BAFB01}"/>
                </a:ext>
              </a:extLst>
            </p:cNvPr>
            <p:cNvSpPr txBox="1"/>
            <p:nvPr/>
          </p:nvSpPr>
          <p:spPr>
            <a:xfrm>
              <a:off x="217534" y="5619100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÷2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643716" y="2206220"/>
            <a:ext cx="31976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50% of 200 =</a:t>
            </a:r>
          </a:p>
          <a:p>
            <a:pPr algn="ctr"/>
            <a:r>
              <a:rPr lang="en-GB" sz="3600" dirty="0"/>
              <a:t> 100</a:t>
            </a:r>
          </a:p>
          <a:p>
            <a:pPr algn="ctr"/>
            <a:endParaRPr lang="en-GB" sz="3600" dirty="0"/>
          </a:p>
        </p:txBody>
      </p:sp>
      <p:pic>
        <p:nvPicPr>
          <p:cNvPr id="17" name="Picture 1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DA5EEF7-2CA6-A02C-6C98-E011C1644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84" y="8428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724CA6-79BC-E170-3843-B8D60B3DC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972441AD-E884-E420-C460-BE5C80971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769031"/>
            <a:ext cx="1079863" cy="1079863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B78DAAD4-8D59-4FBF-61FA-1ED6FC06AA41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514ACA83-3915-5896-728E-81ADF97102E6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0E8B940-0B42-F0CB-7D9F-2705F4049DA6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1C0C0B4-AFDE-D89C-DD45-DCC9B0D6F687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AD09EED-ED99-79F3-2FD8-3C24ABCACD55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EADD34B-8C50-7015-C086-C24509C7590F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377AABF-8321-B2F3-0B39-B7653B8F5480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63298105-AB3A-F29A-56DA-BDD90D2E3694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EB489FE-31A5-D9F7-0911-199B1F6D92F2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D5DB9704-BB08-D6B4-197F-D02492C19E37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2CBF3CFD-8D74-53FF-8E75-D72395ABDDE1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8BF992B-6236-BA74-CBAC-E64C04ED49BF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73A7E6B-D1C2-BB22-1B2F-8DCA641F3353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6C96B2A6-4131-F8DE-85FF-E17EB000DDFA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9646199-5D69-D9A1-F9DA-4B1108335A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DD62FB2-94F9-3CDA-6E45-AFCBE52E373C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844AF3C1-4851-134A-F5D9-5A688E693510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7F46319-FF83-80EE-B9BB-94B36D9ABA30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DB350C9-770D-6226-BA12-9571C9DD543B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F217B0D9-63EB-267C-5A30-2A8832574ACB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16DEC4B-5582-FBEA-9EB1-38B483755AC6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2F995805-4CD7-24A4-2C1D-CD5DE1B81298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ACC5B0C6-A4BA-0C7A-2974-537808866BC0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C0AAEBC-5F86-58AC-C95D-EEBD26AC2EF2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BA71D06-F1F8-6305-6C28-33B4F1FAC5CA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2325285-AA16-DEAC-B518-496E4287DF44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C9F4B87-285E-1DD4-44F8-40407B2A0B5A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933C03D-4128-F3A0-E4F1-ED580386042C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391CB6D-775A-2C21-5F23-09C86669DBF9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6FBE125-CD61-108C-E14E-4BA19F62DB0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B9E3DF5-341B-DD78-14D1-89C187FD32F5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B4D9C776-DDC7-61F6-97C7-258D408976D7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0C5B0F5-2A4C-A075-269E-F5622E25C79A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27C92A0-316E-4321-AF40-FF492F73046D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98591E2-811A-A111-4203-1E87F0520544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C62A728-8B28-72E7-8EF8-F9A8190E96D2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061D842-A630-38F5-AF49-845EDF88A1A2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B8B66FF8-FCAF-6F7D-24C0-38BA38B8AC7C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4DF2135-BB55-18B8-1E3C-C908F91D9C27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08BE261-2631-EE9C-834D-8B95AA3B2599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A21C1B4-F37A-4390-3B69-DEFA4D83925D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CE88512-7FB0-C23A-DAEE-1CB25A3FD29D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6D187A8-E90E-A64E-E479-D5BD9D64FE49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21265F6-7281-E1A7-2F32-AA58A51A5B2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0A720D4-19E8-C3E7-0691-BA888E1A734A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FEFD2E2-FAED-5521-4748-98A45B99B11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457C3C9-9EFD-C6B1-F2CF-EAFC2EAE67E6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610D2DC-9AF2-2D88-EA66-4ABC153BE29E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7587A1DA-F060-416F-1499-AA4B48A52861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AFF3C4D-14F1-7C98-79E6-B6396D111E17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7E4FCAA-0F6C-B730-1217-9063792CBCC5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88CC26EB-0F3D-4939-2456-B7BC0CA8F221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3EFEB70-AE5D-7DCC-753B-7372D9A7B856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C9C9A94-B20D-37AC-66AA-B6E48EF40731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5785EB2-A54D-B344-B514-33733C744D51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1FC40FA-5F9D-FAF7-6FAF-4F17DD068896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12973F67-BD15-50CE-CD59-257D5902101D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8EEAB6B-65D6-2726-4A72-7961B3AD3E5B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E0240C2-D19F-A7FC-A580-389F2FC29A7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C71FC93-AEBA-809C-89CF-C1E5F530AD85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B3F79CA-E3A5-DB57-E025-E2C9C3BF7E9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D595724-2C7A-9FD6-3A23-A610F5ACF4DA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B27F908-6A9F-139D-E852-0FE045FBA92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F820FEB-5E8A-0A90-721D-A4A753A234BF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343141C-313F-CC91-4849-F4A76D8F6D52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4488E3A-4304-B032-0F41-33DB8C92C5D8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A3914EC-C3F3-8610-A0CE-B0CDEA4937AF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D5B1B150-22BE-5B4D-5F02-404F177FC92C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12636CB-F862-1D46-F800-75723B3D03C7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0F663F14-081B-B84E-6ED3-9AD3EC8E9814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5A4C0F7-3451-964E-3FBF-14555672FF62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A055166-8F33-DB8A-951C-4979A4A6A07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F40058-9C40-4C34-6417-5C6803B4D042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B5F5609-5414-D369-2F06-E5A0C956BEDF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9932979-5168-C9D0-012F-7F5C3E2DE92A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7D5E6AF-C635-2977-6B61-659131CBD768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B7A168E-7F25-D3D9-72BE-AC121E6CA70C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04E675A-08EC-D2DF-8D44-CEFB6F665824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E961C86-A93F-244F-2322-9BB9F2E75B4E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74C9174-7818-F26A-6E47-28C36904E4AC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BB2E8C7-49E8-54C4-A131-C2B66C9C4AF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147E600-129A-1976-027C-EFAE83516E9F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5D35777-E69D-EC59-E350-926E936CAF8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FC17FE9-5353-2E75-6FB7-90ADD1BA5F82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C0F0674-FE95-ABC8-D690-E07EF3D3B056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DA4063C-928F-F2BF-01F4-57986C6164A4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CA50F00-0192-2FC7-31F3-E934FEB619E7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154CF98-7B79-1EA0-3D29-B20F8E8C9666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2F5E064-8F10-31E4-BB72-773F67A10551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BCF9817-D869-F878-3F09-E036C6ADAF75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729CB49-8BED-BD88-5298-62C9AA23286C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8EEE371-01EA-F8CD-326C-88FD1EFFAF90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8760F97-8724-7A3F-2DE7-901896D8BC48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A276EF7-473B-6D7B-1583-393ACD3FCE67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DE2C38C-E478-326A-209D-B4F465A9A3D3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EEFE8C2-F281-1601-53A6-F54D143DD31E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1CD844F-FDD3-F992-6B59-E2BCC0623CF6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C75239B-AF38-16F2-E831-5FAE18C9AD2E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BEB8BD8-6373-0E4F-9C94-F9E77CBDAD4B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A062B93-18BB-579B-D698-ED9EA53EC4E9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48F21379-0045-53D7-1E4D-9D4E583BA04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C2374CCE-7917-6580-4593-F9663BC00EBA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D65D0C2-5BE9-7A5C-585D-9B089856830F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4A5B2-4B56-6C20-160A-B2F88EE66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173982-040A-12C8-A1A2-0A90881F34E7}"/>
              </a:ext>
            </a:extLst>
          </p:cNvPr>
          <p:cNvSpPr/>
          <p:nvPr/>
        </p:nvSpPr>
        <p:spPr>
          <a:xfrm>
            <a:off x="1516340" y="1545423"/>
            <a:ext cx="3752345" cy="2853571"/>
          </a:xfrm>
          <a:prstGeom prst="wedgeRoundRectCallout">
            <a:avLst>
              <a:gd name="adj1" fmla="val -66455"/>
              <a:gd name="adj2" fmla="val 179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29BCF-8AA3-6B20-3B46-5B0E1E27CEA2}"/>
              </a:ext>
            </a:extLst>
          </p:cNvPr>
          <p:cNvSpPr txBox="1"/>
          <p:nvPr/>
        </p:nvSpPr>
        <p:spPr>
          <a:xfrm>
            <a:off x="1945345" y="1575526"/>
            <a:ext cx="303907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GB" sz="3600" dirty="0"/>
              <a:t>I know that 25% = 1/4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C5797F-A4A8-214A-42DA-F40E6AD34DE6}"/>
              </a:ext>
            </a:extLst>
          </p:cNvPr>
          <p:cNvSpPr txBox="1"/>
          <p:nvPr/>
        </p:nvSpPr>
        <p:spPr>
          <a:xfrm>
            <a:off x="1802294" y="2141123"/>
            <a:ext cx="303907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So, I will divide 200 by 4. To do this, I will halve it twice.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9393AC-A8F0-6E76-98AA-B06F48FF4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976" y="2062779"/>
            <a:ext cx="3450993" cy="2086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D3EAF1-5F14-0BC8-1772-79C046A14DF2}"/>
              </a:ext>
            </a:extLst>
          </p:cNvPr>
          <p:cNvSpPr txBox="1"/>
          <p:nvPr/>
        </p:nvSpPr>
        <p:spPr>
          <a:xfrm>
            <a:off x="1802294" y="2222156"/>
            <a:ext cx="31976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25% of 200 =</a:t>
            </a:r>
          </a:p>
          <a:p>
            <a:pPr algn="ctr"/>
            <a:r>
              <a:rPr lang="en-GB" sz="3600" dirty="0"/>
              <a:t> 50</a:t>
            </a:r>
          </a:p>
          <a:p>
            <a:pPr algn="ctr"/>
            <a:endParaRPr lang="en-GB" sz="3600" dirty="0"/>
          </a:p>
        </p:txBody>
      </p:sp>
      <p:pic>
        <p:nvPicPr>
          <p:cNvPr id="21" name="Picture 20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E06BA73-9F47-5556-3A75-F6C8CAAA1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84" y="8428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1135612" y="3959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50% of 600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</p:cNvCxnSpPr>
          <p:nvPr/>
        </p:nvCxnSpPr>
        <p:spPr>
          <a:xfrm>
            <a:off x="3644636" y="2653956"/>
            <a:ext cx="4103720" cy="8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3653711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3563401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4743974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924547" y="2640244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7214049" y="2640244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8D2A075-D019-946F-7EF6-B81E76CF9606}"/>
              </a:ext>
            </a:extLst>
          </p:cNvPr>
          <p:cNvGrpSpPr/>
          <p:nvPr/>
        </p:nvGrpSpPr>
        <p:grpSpPr>
          <a:xfrm>
            <a:off x="3563401" y="4014797"/>
            <a:ext cx="4390302" cy="961295"/>
            <a:chOff x="3342264" y="3913160"/>
            <a:chExt cx="4109352" cy="961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944" y="4358247"/>
              <a:ext cx="3971672" cy="480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B850397-86D1-122E-534A-5BB648BFE448}"/>
                </a:ext>
              </a:extLst>
            </p:cNvPr>
            <p:cNvSpPr/>
            <p:nvPr/>
          </p:nvSpPr>
          <p:spPr>
            <a:xfrm flipH="1">
              <a:off x="3515016" y="3922498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1F2C7-BEA4-045F-C548-D482FB6B8CE7}"/>
                </a:ext>
              </a:extLst>
            </p:cNvPr>
            <p:cNvSpPr txBox="1"/>
            <p:nvPr/>
          </p:nvSpPr>
          <p:spPr>
            <a:xfrm>
              <a:off x="3342264" y="439552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3970714" y="4411822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 flipH="1">
              <a:off x="4146754" y="3923466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02452" y="441279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 flipH="1">
              <a:off x="477381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209513" y="4392631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 flipH="1">
              <a:off x="540857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844273" y="4358247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4078507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5288755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6499002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85160D-5482-BE28-3FC0-533569AD7E22}"/>
              </a:ext>
            </a:extLst>
          </p:cNvPr>
          <p:cNvSpPr txBox="1"/>
          <p:nvPr/>
        </p:nvSpPr>
        <p:spPr>
          <a:xfrm>
            <a:off x="3794761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349D9A-5598-8836-D85B-0591F42C3F4C}"/>
              </a:ext>
            </a:extLst>
          </p:cNvPr>
          <p:cNvSpPr txBox="1"/>
          <p:nvPr/>
        </p:nvSpPr>
        <p:spPr>
          <a:xfrm>
            <a:off x="4475812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F01B19-FDC4-0A5F-1517-2B628C1F0E79}"/>
              </a:ext>
            </a:extLst>
          </p:cNvPr>
          <p:cNvSpPr txBox="1"/>
          <p:nvPr/>
        </p:nvSpPr>
        <p:spPr>
          <a:xfrm>
            <a:off x="5156863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968B1C-4F68-1F26-73FF-69E37FE96AF3}"/>
              </a:ext>
            </a:extLst>
          </p:cNvPr>
          <p:cNvSpPr txBox="1"/>
          <p:nvPr/>
        </p:nvSpPr>
        <p:spPr>
          <a:xfrm>
            <a:off x="5837915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12702" y="5610983"/>
            <a:ext cx="665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D3274-FC06-4C64-2952-316795872EB1}"/>
              </a:ext>
            </a:extLst>
          </p:cNvPr>
          <p:cNvSpPr txBox="1"/>
          <p:nvPr/>
        </p:nvSpPr>
        <p:spPr>
          <a:xfrm>
            <a:off x="6881922" y="4459884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00210-8764-4253-B3C7-BDEDAEF6CA54}"/>
              </a:ext>
            </a:extLst>
          </p:cNvPr>
          <p:cNvSpPr txBox="1"/>
          <p:nvPr/>
        </p:nvSpPr>
        <p:spPr>
          <a:xfrm>
            <a:off x="7427043" y="4459883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79EF38-97F3-35AF-4583-FBA1CC5B79AD}"/>
              </a:ext>
            </a:extLst>
          </p:cNvPr>
          <p:cNvSpPr/>
          <p:nvPr/>
        </p:nvSpPr>
        <p:spPr>
          <a:xfrm flipH="1">
            <a:off x="6432066" y="401697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562463-0938-AFAC-F62A-535B532E6940}"/>
              </a:ext>
            </a:extLst>
          </p:cNvPr>
          <p:cNvSpPr/>
          <p:nvPr/>
        </p:nvSpPr>
        <p:spPr>
          <a:xfrm flipH="1">
            <a:off x="7087269" y="4014796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4906508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6170355" y="2140247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5C15A-8014-09AD-5DF7-01D372911B40}"/>
              </a:ext>
            </a:extLst>
          </p:cNvPr>
          <p:cNvSpPr txBox="1"/>
          <p:nvPr/>
        </p:nvSpPr>
        <p:spPr>
          <a:xfrm>
            <a:off x="6493118" y="361688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AA697-8F26-95C5-B831-FD0F41B2A542}"/>
              </a:ext>
            </a:extLst>
          </p:cNvPr>
          <p:cNvSpPr txBox="1"/>
          <p:nvPr/>
        </p:nvSpPr>
        <p:spPr>
          <a:xfrm>
            <a:off x="7144456" y="3613301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761886" y="1419439"/>
            <a:ext cx="6012778" cy="1950379"/>
          </a:xfrm>
          <a:prstGeom prst="wedgeRoundRectCallout">
            <a:avLst>
              <a:gd name="adj1" fmla="val -67171"/>
              <a:gd name="adj2" fmla="val 2001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2800" b="1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find 50% by dividing by 2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90107" y="3538269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find 10% and then multiply by 5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9" name="Picture 18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A9DDB6E5-4003-1FA2-E411-5F4EFB7C5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0" y="3894580"/>
            <a:ext cx="1702026" cy="1702026"/>
          </a:xfrm>
          <a:prstGeom prst="rect">
            <a:avLst/>
          </a:prstGeom>
        </p:spPr>
      </p:pic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DE546E2-F200-21CD-B342-EE1504742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00" y="1686228"/>
            <a:ext cx="1600153" cy="16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D20655-7CAE-4C90-45D6-762CE6DE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id="{0952A939-8754-9D82-7C22-C8B28E0EB39F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Summary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B3701-145E-2D2B-967F-8C346C6BC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809FA-4242-2141-C532-55EBD48A5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73C8A7-C303-4BF9-FEF9-B7A8C517F6E8}"/>
              </a:ext>
            </a:extLst>
          </p:cNvPr>
          <p:cNvSpPr txBox="1"/>
          <p:nvPr/>
        </p:nvSpPr>
        <p:spPr>
          <a:xfrm>
            <a:off x="1182687" y="1589044"/>
            <a:ext cx="6901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 calculate 50% you divide by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D9B05-DE78-2E17-ADD3-1A25FD6C0C2E}"/>
              </a:ext>
            </a:extLst>
          </p:cNvPr>
          <p:cNvSpPr txBox="1"/>
          <p:nvPr/>
        </p:nvSpPr>
        <p:spPr>
          <a:xfrm>
            <a:off x="1182687" y="3071911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 calculate 25% you divide by ___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45918E-8A04-0936-28FD-49791DBB9228}"/>
              </a:ext>
            </a:extLst>
          </p:cNvPr>
          <p:cNvSpPr/>
          <p:nvPr/>
        </p:nvSpPr>
        <p:spPr>
          <a:xfrm>
            <a:off x="6901083" y="154743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938F05-BA6F-4EF9-B6E6-9334A16DB9E5}"/>
              </a:ext>
            </a:extLst>
          </p:cNvPr>
          <p:cNvSpPr/>
          <p:nvPr/>
        </p:nvSpPr>
        <p:spPr>
          <a:xfrm>
            <a:off x="6934454" y="3069695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16364-E4BD-37C0-5B84-397758C4E569}"/>
              </a:ext>
            </a:extLst>
          </p:cNvPr>
          <p:cNvSpPr txBox="1"/>
          <p:nvPr/>
        </p:nvSpPr>
        <p:spPr>
          <a:xfrm>
            <a:off x="1280102" y="4262390"/>
            <a:ext cx="5844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An easy way to divide by 4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is to _____ and _____ again.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AB0DC4-EF0A-1599-0E39-42574F20C69D}"/>
              </a:ext>
            </a:extLst>
          </p:cNvPr>
          <p:cNvSpPr/>
          <p:nvPr/>
        </p:nvSpPr>
        <p:spPr>
          <a:xfrm>
            <a:off x="2320826" y="4800999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424665-AACB-19C9-ADAA-D89C5B49F9AF}"/>
              </a:ext>
            </a:extLst>
          </p:cNvPr>
          <p:cNvSpPr/>
          <p:nvPr/>
        </p:nvSpPr>
        <p:spPr>
          <a:xfrm>
            <a:off x="4659077" y="4800998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7CF099-D86C-6485-B56C-EB1734BDAF7B}"/>
              </a:ext>
            </a:extLst>
          </p:cNvPr>
          <p:cNvSpPr txBox="1"/>
          <p:nvPr/>
        </p:nvSpPr>
        <p:spPr>
          <a:xfrm>
            <a:off x="1281172" y="4270180"/>
            <a:ext cx="5844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An easy way to divide by 4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is to _____ and _____ again.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BA18A8-996C-5E14-AAE7-C228E2D39F53}"/>
              </a:ext>
            </a:extLst>
          </p:cNvPr>
          <p:cNvSpPr/>
          <p:nvPr/>
        </p:nvSpPr>
        <p:spPr>
          <a:xfrm>
            <a:off x="2321896" y="4808789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half</a:t>
            </a:r>
          </a:p>
        </p:txBody>
      </p:sp>
    </p:spTree>
    <p:extLst>
      <p:ext uri="{BB962C8B-B14F-4D97-AF65-F5344CB8AC3E}">
        <p14:creationId xmlns:p14="http://schemas.microsoft.com/office/powerpoint/2010/main" val="1183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542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100% of 400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72927" y="1720678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72928" y="2682502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72928" y="3655841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72928" y="4629180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50% of 400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25% of 400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10% of 400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547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25% of 800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885389" y="1752620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885389" y="2725959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885389" y="3699298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885389" y="4668771"/>
            <a:ext cx="8773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50% of 70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50% of 900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25% of 60 = </a:t>
            </a:r>
          </a:p>
        </p:txBody>
      </p:sp>
    </p:spTree>
    <p:extLst>
      <p:ext uri="{BB962C8B-B14F-4D97-AF65-F5344CB8AC3E}">
        <p14:creationId xmlns:p14="http://schemas.microsoft.com/office/powerpoint/2010/main" val="364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A5D72C-5F17-8E24-E23D-671CA0739F25}"/>
              </a:ext>
            </a:extLst>
          </p:cNvPr>
          <p:cNvSpPr/>
          <p:nvPr/>
        </p:nvSpPr>
        <p:spPr>
          <a:xfrm>
            <a:off x="2584450" y="1356866"/>
            <a:ext cx="6353071" cy="2020610"/>
          </a:xfrm>
          <a:prstGeom prst="wedgeRoundRectCallout">
            <a:avLst>
              <a:gd name="adj1" fmla="val -71222"/>
              <a:gd name="adj2" fmla="val 4855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461967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1133B-287E-DAF5-C9BC-5F7AAD1FC8D3}"/>
              </a:ext>
            </a:extLst>
          </p:cNvPr>
          <p:cNvSpPr txBox="1"/>
          <p:nvPr/>
        </p:nvSpPr>
        <p:spPr>
          <a:xfrm>
            <a:off x="1923488" y="1605482"/>
            <a:ext cx="672889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25% &gt; 1/4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1301</TotalTime>
  <Words>541</Words>
  <Application>Microsoft Office PowerPoint</Application>
  <PresentationFormat>On-screen Show (4:3)</PresentationFormat>
  <Paragraphs>297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2026-02-11T12:43:03Z</dcterms:modified>
  <cp:category/>
</cp:coreProperties>
</file>