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2" r:id="rId3"/>
    <p:sldId id="318" r:id="rId4"/>
    <p:sldId id="319" r:id="rId5"/>
    <p:sldId id="32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136353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Inverse Strategy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C547C6-FA98-9C81-F771-ABD9CC08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79693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197"/>
              <a:gd name="adj2" fmla="val 1046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Inverse means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“doing the opposite.”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96A5C9-781C-6ED8-F2FE-06BB2F1E0A73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Addition and subtraction are opposites.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1" name="Picture 20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EBAB22DB-9843-3FE7-EC85-4BE39D5C578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rcRect l="15478" r="12818" b="40055"/>
          <a:stretch>
            <a:fillRect/>
          </a:stretch>
        </p:blipFill>
        <p:spPr>
          <a:xfrm>
            <a:off x="560436" y="3724140"/>
            <a:ext cx="8091950" cy="133644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FA458-19E6-B831-1C09-562B5D979012}"/>
              </a:ext>
            </a:extLst>
          </p:cNvPr>
          <p:cNvGrpSpPr/>
          <p:nvPr/>
        </p:nvGrpSpPr>
        <p:grpSpPr>
          <a:xfrm>
            <a:off x="212621" y="5069353"/>
            <a:ext cx="8718758" cy="646331"/>
            <a:chOff x="212621" y="5069353"/>
            <a:chExt cx="8718758" cy="646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561A67-3644-2D08-7B75-AC2533EA6ABC}"/>
                </a:ext>
              </a:extLst>
            </p:cNvPr>
            <p:cNvSpPr/>
            <p:nvPr/>
          </p:nvSpPr>
          <p:spPr>
            <a:xfrm>
              <a:off x="212621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D79FD-2107-AD41-3A09-4F7B0E1CFC3C}"/>
                </a:ext>
              </a:extLst>
            </p:cNvPr>
            <p:cNvSpPr/>
            <p:nvPr/>
          </p:nvSpPr>
          <p:spPr>
            <a:xfrm>
              <a:off x="947226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2FC1B0-49A3-9EEB-B669-60FBC89D6456}"/>
                </a:ext>
              </a:extLst>
            </p:cNvPr>
            <p:cNvSpPr/>
            <p:nvPr/>
          </p:nvSpPr>
          <p:spPr>
            <a:xfrm>
              <a:off x="179229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6310C-0776-494E-DFAE-D72654F1C3E6}"/>
                </a:ext>
              </a:extLst>
            </p:cNvPr>
            <p:cNvSpPr/>
            <p:nvPr/>
          </p:nvSpPr>
          <p:spPr>
            <a:xfrm>
              <a:off x="259844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EBCE99-001C-6C23-19A4-FF5F33307868}"/>
                </a:ext>
              </a:extLst>
            </p:cNvPr>
            <p:cNvSpPr/>
            <p:nvPr/>
          </p:nvSpPr>
          <p:spPr>
            <a:xfrm>
              <a:off x="337489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65692-13C9-6758-48E1-0670984185E9}"/>
                </a:ext>
              </a:extLst>
            </p:cNvPr>
            <p:cNvSpPr/>
            <p:nvPr/>
          </p:nvSpPr>
          <p:spPr>
            <a:xfrm>
              <a:off x="42149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0F76C8-DEAF-D06A-B194-657EF0814700}"/>
                </a:ext>
              </a:extLst>
            </p:cNvPr>
            <p:cNvSpPr/>
            <p:nvPr/>
          </p:nvSpPr>
          <p:spPr>
            <a:xfrm>
              <a:off x="5023180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1C8B62-6C76-BDC2-F4C7-19814BD7887F}"/>
                </a:ext>
              </a:extLst>
            </p:cNvPr>
            <p:cNvSpPr/>
            <p:nvPr/>
          </p:nvSpPr>
          <p:spPr>
            <a:xfrm>
              <a:off x="5811044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326171-9DC2-5DB3-71A4-AB3E7C3C5C99}"/>
                </a:ext>
              </a:extLst>
            </p:cNvPr>
            <p:cNvSpPr/>
            <p:nvPr/>
          </p:nvSpPr>
          <p:spPr>
            <a:xfrm>
              <a:off x="65648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8A3CDE-CE14-AE1E-714F-4DB52B811E65}"/>
                </a:ext>
              </a:extLst>
            </p:cNvPr>
            <p:cNvSpPr/>
            <p:nvPr/>
          </p:nvSpPr>
          <p:spPr>
            <a:xfrm>
              <a:off x="8140433" y="5069353"/>
              <a:ext cx="79094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ADC89B-F531-BFD2-563E-91C7C7101E29}"/>
                </a:ext>
              </a:extLst>
            </p:cNvPr>
            <p:cNvSpPr/>
            <p:nvPr/>
          </p:nvSpPr>
          <p:spPr>
            <a:xfrm>
              <a:off x="7351707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82F724E5-B622-21F6-9C1D-81E13BE50B59}"/>
              </a:ext>
            </a:extLst>
          </p:cNvPr>
          <p:cNvSpPr/>
          <p:nvPr/>
        </p:nvSpPr>
        <p:spPr>
          <a:xfrm>
            <a:off x="2172766" y="3978091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5AF27256-E69D-3D1B-4DAD-0E100DB6459F}"/>
              </a:ext>
            </a:extLst>
          </p:cNvPr>
          <p:cNvSpPr/>
          <p:nvPr/>
        </p:nvSpPr>
        <p:spPr>
          <a:xfrm>
            <a:off x="2957142" y="394474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2FC2A3B5-BF28-297E-1095-425E0C708478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 + 3 = 5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5A49237D-4F18-3957-9DC5-E630BB716963}"/>
              </a:ext>
            </a:extLst>
          </p:cNvPr>
          <p:cNvSpPr/>
          <p:nvPr/>
        </p:nvSpPr>
        <p:spPr>
          <a:xfrm>
            <a:off x="3785096" y="393597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86B8918-EC05-404F-BE95-03FA6F5E253D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5 - 3 = 2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A7322149-7952-8063-C3F1-75574670DC80}"/>
              </a:ext>
            </a:extLst>
          </p:cNvPr>
          <p:cNvSpPr/>
          <p:nvPr/>
        </p:nvSpPr>
        <p:spPr>
          <a:xfrm flipH="1">
            <a:off x="3582136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Arrow: Curved Down 50">
            <a:extLst>
              <a:ext uri="{FF2B5EF4-FFF2-40B4-BE49-F238E27FC236}">
                <a16:creationId xmlns:a16="http://schemas.microsoft.com/office/drawing/2014/main" id="{E092039D-D370-812B-9746-A9248789C1DF}"/>
              </a:ext>
            </a:extLst>
          </p:cNvPr>
          <p:cNvSpPr/>
          <p:nvPr/>
        </p:nvSpPr>
        <p:spPr>
          <a:xfrm flipH="1">
            <a:off x="2779743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Arrow: Curved Down 51">
            <a:extLst>
              <a:ext uri="{FF2B5EF4-FFF2-40B4-BE49-F238E27FC236}">
                <a16:creationId xmlns:a16="http://schemas.microsoft.com/office/drawing/2014/main" id="{E5993568-1410-1059-66EC-89F798B06B96}"/>
              </a:ext>
            </a:extLst>
          </p:cNvPr>
          <p:cNvSpPr/>
          <p:nvPr/>
        </p:nvSpPr>
        <p:spPr>
          <a:xfrm flipH="1">
            <a:off x="1977349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43" grpId="1" animBg="1"/>
      <p:bldP spid="44" grpId="0" animBg="1"/>
      <p:bldP spid="44" grpId="1" animBg="1"/>
      <p:bldP spid="46" grpId="0" animBg="1"/>
      <p:bldP spid="45" grpId="0" animBg="1"/>
      <p:bldP spid="45" grpId="1" animBg="1"/>
      <p:bldP spid="48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DD4CC4-8662-781D-D531-3DDFF197352C}"/>
              </a:ext>
            </a:extLst>
          </p:cNvPr>
          <p:cNvSpPr/>
          <p:nvPr/>
        </p:nvSpPr>
        <p:spPr>
          <a:xfrm>
            <a:off x="371195" y="425361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__ =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A6B5EDB-FD74-3314-1FB6-09343A9A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8C6AD0-A395-9701-1E8E-76ED9BA6F617}"/>
              </a:ext>
            </a:extLst>
          </p:cNvPr>
          <p:cNvGrpSpPr/>
          <p:nvPr/>
        </p:nvGrpSpPr>
        <p:grpSpPr>
          <a:xfrm>
            <a:off x="2181831" y="311135"/>
            <a:ext cx="5671457" cy="1872960"/>
            <a:chOff x="2181831" y="609291"/>
            <a:chExt cx="5671457" cy="1872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832ED7-0F2E-ACC3-515A-73DEA56C7882}"/>
                </a:ext>
              </a:extLst>
            </p:cNvPr>
            <p:cNvSpPr/>
            <p:nvPr/>
          </p:nvSpPr>
          <p:spPr>
            <a:xfrm>
              <a:off x="2181831" y="631371"/>
              <a:ext cx="5671457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12544-6F20-FBB6-9C86-2553AE883062}"/>
                </a:ext>
              </a:extLst>
            </p:cNvPr>
            <p:cNvSpPr/>
            <p:nvPr/>
          </p:nvSpPr>
          <p:spPr>
            <a:xfrm>
              <a:off x="2181831" y="1556811"/>
              <a:ext cx="3407230" cy="914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398241-DF07-85E9-55E9-5A229BD55A91}"/>
                </a:ext>
              </a:extLst>
            </p:cNvPr>
            <p:cNvSpPr/>
            <p:nvPr/>
          </p:nvSpPr>
          <p:spPr>
            <a:xfrm>
              <a:off x="5589061" y="1567851"/>
              <a:ext cx="2264227" cy="914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FC81F-934B-F8D6-42BF-EDECAF790E16}"/>
                </a:ext>
              </a:extLst>
            </p:cNvPr>
            <p:cNvSpPr/>
            <p:nvPr/>
          </p:nvSpPr>
          <p:spPr>
            <a:xfrm>
              <a:off x="4691735" y="609291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1CE773-F508-6460-F317-0ABA5A5497A0}"/>
                </a:ext>
              </a:extLst>
            </p:cNvPr>
            <p:cNvSpPr/>
            <p:nvPr/>
          </p:nvSpPr>
          <p:spPr>
            <a:xfrm>
              <a:off x="3657592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487BAB-A64C-3A28-C4EF-F11CFF853162}"/>
                </a:ext>
              </a:extLst>
            </p:cNvPr>
            <p:cNvSpPr/>
            <p:nvPr/>
          </p:nvSpPr>
          <p:spPr>
            <a:xfrm>
              <a:off x="6410931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1D641-D15F-D338-21AC-0402AAC3D599}"/>
              </a:ext>
            </a:extLst>
          </p:cNvPr>
          <p:cNvSpPr/>
          <p:nvPr/>
        </p:nvSpPr>
        <p:spPr>
          <a:xfrm>
            <a:off x="371195" y="5487664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__ =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176AE-52C3-FF1F-2565-95DDD81F5B97}"/>
              </a:ext>
            </a:extLst>
          </p:cNvPr>
          <p:cNvSpPr/>
          <p:nvPr/>
        </p:nvSpPr>
        <p:spPr>
          <a:xfrm>
            <a:off x="371195" y="3091796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+ 2 =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43172-EC62-25B8-4EBD-F0ED5305B2AE}"/>
              </a:ext>
            </a:extLst>
          </p:cNvPr>
          <p:cNvSpPr/>
          <p:nvPr/>
        </p:nvSpPr>
        <p:spPr>
          <a:xfrm>
            <a:off x="5589061" y="303569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1D9D8-E5D1-C1A4-7C72-F91F8AB054E0}"/>
              </a:ext>
            </a:extLst>
          </p:cNvPr>
          <p:cNvSpPr/>
          <p:nvPr/>
        </p:nvSpPr>
        <p:spPr>
          <a:xfrm>
            <a:off x="4033688" y="5454010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9F208-6FFC-979C-3FB3-FBD9FEF549CE}"/>
              </a:ext>
            </a:extLst>
          </p:cNvPr>
          <p:cNvSpPr/>
          <p:nvPr/>
        </p:nvSpPr>
        <p:spPr>
          <a:xfrm>
            <a:off x="4020763" y="4190145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C547C6-FA98-9C81-F771-ABD9CC08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00486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679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solve this by doing the inverse…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9E891E-BB9E-EFDE-2AE0-FA55328E97F8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60287"/>
              <a:gd name="adj2" fmla="val 786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…instead of solving: 7 – 4 = 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579-D0E1-9147-C63D-D2045F1ABC6D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528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do the inverse and solve: 4 + ? = 7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9E374C-C71D-28DE-7EAF-E258111858C2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073"/>
              <a:gd name="adj2" fmla="val 739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It is a lot easier to </a:t>
            </a:r>
            <a:r>
              <a:rPr lang="en-GB" sz="4400" b="1" dirty="0">
                <a:solidFill>
                  <a:schemeClr val="tx1"/>
                </a:solidFill>
              </a:rPr>
              <a:t>add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on</a:t>
            </a:r>
            <a:r>
              <a:rPr lang="en-GB" sz="4400" dirty="0">
                <a:solidFill>
                  <a:schemeClr val="tx1"/>
                </a:solidFill>
              </a:rPr>
              <a:t> than it is to </a:t>
            </a:r>
            <a:r>
              <a:rPr lang="en-GB" sz="4400" b="1" dirty="0">
                <a:solidFill>
                  <a:schemeClr val="tx1"/>
                </a:solidFill>
              </a:rPr>
              <a:t>subtract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4DB87-DB78-D4BE-874D-DB7B3DE7700A}"/>
              </a:ext>
            </a:extLst>
          </p:cNvPr>
          <p:cNvGrpSpPr/>
          <p:nvPr/>
        </p:nvGrpSpPr>
        <p:grpSpPr>
          <a:xfrm>
            <a:off x="212621" y="3330649"/>
            <a:ext cx="8718758" cy="2385035"/>
            <a:chOff x="212621" y="3330649"/>
            <a:chExt cx="8718758" cy="2385035"/>
          </a:xfrm>
        </p:grpSpPr>
        <p:pic>
          <p:nvPicPr>
            <p:cNvPr id="21" name="Picture 20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EBAB22DB-9843-3FE7-EC85-4BE39D5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60436" y="3724140"/>
              <a:ext cx="8091950" cy="133644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0FA458-19E6-B831-1C09-562B5D979012}"/>
                </a:ext>
              </a:extLst>
            </p:cNvPr>
            <p:cNvGrpSpPr/>
            <p:nvPr/>
          </p:nvGrpSpPr>
          <p:grpSpPr>
            <a:xfrm>
              <a:off x="212621" y="5069353"/>
              <a:ext cx="8718758" cy="646331"/>
              <a:chOff x="212621" y="5069353"/>
              <a:chExt cx="8718758" cy="6463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61A67-3644-2D08-7B75-AC2533EA6ABC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2D79FD-2107-AD41-3A09-4F7B0E1CFC3C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2FC1B0-49A3-9EEB-B669-60FBC89D6456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76310C-0776-494E-DFAE-D72654F1C3E6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EBCE99-001C-6C23-19A4-FF5F33307868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65692-13C9-6758-48E1-0670984185E9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0F76C8-DEAF-D06A-B194-657EF0814700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C8B62-6C76-BDC2-F4C7-19814BD7887F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26171-9DC2-5DB3-71A4-AB3E7C3C5C99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8A3CDE-CE14-AE1E-714F-4DB52B811E65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ADC89B-F531-BFD2-563E-91C7C7101E29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D62EFD-D29D-D8A9-F33A-B7ED8159E904}"/>
                </a:ext>
              </a:extLst>
            </p:cNvPr>
            <p:cNvGrpSpPr/>
            <p:nvPr/>
          </p:nvGrpSpPr>
          <p:grpSpPr>
            <a:xfrm>
              <a:off x="3749266" y="3330649"/>
              <a:ext cx="2640648" cy="1475982"/>
              <a:chOff x="3749266" y="3330649"/>
              <a:chExt cx="2640648" cy="1475982"/>
            </a:xfrm>
          </p:grpSpPr>
          <p:sp>
            <p:nvSpPr>
              <p:cNvPr id="50" name="Arrow: Curved Down 49">
                <a:extLst>
                  <a:ext uri="{FF2B5EF4-FFF2-40B4-BE49-F238E27FC236}">
                    <a16:creationId xmlns:a16="http://schemas.microsoft.com/office/drawing/2014/main" id="{A7322149-7952-8063-C3F1-75574670DC80}"/>
                  </a:ext>
                </a:extLst>
              </p:cNvPr>
              <p:cNvSpPr/>
              <p:nvPr/>
            </p:nvSpPr>
            <p:spPr>
              <a:xfrm>
                <a:off x="3749266" y="3978091"/>
                <a:ext cx="2640648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CB0DB-A407-2ED9-74DF-49E014AE522B}"/>
                  </a:ext>
                </a:extLst>
              </p:cNvPr>
              <p:cNvSpPr txBox="1"/>
              <p:nvPr/>
            </p:nvSpPr>
            <p:spPr>
              <a:xfrm>
                <a:off x="4357167" y="3330649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BDAD47-0485-608F-C07D-977CADD01CE7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7 – 4 =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42CCCD6-0A83-70AE-E21B-79F481B4EE1F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8921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4 + 3 = 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0A3C4-D8E8-56FE-F8FF-A3A6A99799E0}"/>
              </a:ext>
            </a:extLst>
          </p:cNvPr>
          <p:cNvSpPr txBox="1"/>
          <p:nvPr/>
        </p:nvSpPr>
        <p:spPr>
          <a:xfrm>
            <a:off x="4357167" y="3155253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365993F-34A7-FBD5-E59C-D3C0680928B2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60135"/>
              <a:gd name="adj2" fmla="val 763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So 7 – 4 = 3</a:t>
            </a:r>
          </a:p>
        </p:txBody>
      </p:sp>
    </p:spTree>
    <p:extLst>
      <p:ext uri="{BB962C8B-B14F-4D97-AF65-F5344CB8AC3E}">
        <p14:creationId xmlns:p14="http://schemas.microsoft.com/office/powerpoint/2010/main" val="37461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7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103B3-9C66-348F-6A0E-CDE1EAE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1824AD5-B690-0594-E375-3E9F5B47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EF661A-FF81-0D61-ED3D-794FE7F2EEE5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CA31-609C-9F83-6320-1F9703B39F43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C4688-DC66-6370-8E2D-4BAAC1CD3D54}"/>
              </a:ext>
            </a:extLst>
          </p:cNvPr>
          <p:cNvSpPr txBox="1"/>
          <p:nvPr/>
        </p:nvSpPr>
        <p:spPr>
          <a:xfrm>
            <a:off x="-736013" y="220661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8 - 6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E93303-5247-1032-DBBE-6FF1DA1E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D3D393-4F47-A699-C237-9992CD90856B}"/>
              </a:ext>
            </a:extLst>
          </p:cNvPr>
          <p:cNvSpPr txBox="1"/>
          <p:nvPr/>
        </p:nvSpPr>
        <p:spPr>
          <a:xfrm>
            <a:off x="-736013" y="3176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9 - 5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3092C-69E9-BD67-41EB-2B3025DCDA90}"/>
              </a:ext>
            </a:extLst>
          </p:cNvPr>
          <p:cNvSpPr txBox="1"/>
          <p:nvPr/>
        </p:nvSpPr>
        <p:spPr>
          <a:xfrm>
            <a:off x="-736013" y="412328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B88B9-3043-574B-18F9-20CC5ADDC54F}"/>
              </a:ext>
            </a:extLst>
          </p:cNvPr>
          <p:cNvSpPr txBox="1"/>
          <p:nvPr/>
        </p:nvSpPr>
        <p:spPr>
          <a:xfrm>
            <a:off x="-736013" y="509118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10 - 7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3E26-BE2A-4F4C-396D-AF7EB2C02BC9}"/>
              </a:ext>
            </a:extLst>
          </p:cNvPr>
          <p:cNvSpPr/>
          <p:nvPr/>
        </p:nvSpPr>
        <p:spPr>
          <a:xfrm>
            <a:off x="3789633" y="50927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7752-6C45-8E23-47E3-49756FAC469A}"/>
              </a:ext>
            </a:extLst>
          </p:cNvPr>
          <p:cNvSpPr/>
          <p:nvPr/>
        </p:nvSpPr>
        <p:spPr>
          <a:xfrm>
            <a:off x="3789632" y="21978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8FB48-4BA3-480D-48FD-3914CFBA0506}"/>
              </a:ext>
            </a:extLst>
          </p:cNvPr>
          <p:cNvSpPr/>
          <p:nvPr/>
        </p:nvSpPr>
        <p:spPr>
          <a:xfrm>
            <a:off x="3789633" y="31122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77861-FCB7-1E9E-5A12-084ABA04C57B}"/>
              </a:ext>
            </a:extLst>
          </p:cNvPr>
          <p:cNvSpPr/>
          <p:nvPr/>
        </p:nvSpPr>
        <p:spPr>
          <a:xfrm>
            <a:off x="3789633" y="40821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AEE8B52-A9E5-DB75-8B03-A8A5351C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22BDF-E274-6947-5F5C-D8C177C242C2}"/>
              </a:ext>
            </a:extLst>
          </p:cNvPr>
          <p:cNvSpPr/>
          <p:nvPr/>
        </p:nvSpPr>
        <p:spPr>
          <a:xfrm>
            <a:off x="5571641" y="2271135"/>
            <a:ext cx="2759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18467-4B44-4694-BDC9-662325FB25B5}"/>
              </a:ext>
            </a:extLst>
          </p:cNvPr>
          <p:cNvSpPr/>
          <p:nvPr/>
        </p:nvSpPr>
        <p:spPr>
          <a:xfrm>
            <a:off x="5571641" y="3000668"/>
            <a:ext cx="4060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First do the </a:t>
            </a:r>
            <a:r>
              <a:rPr lang="en-US" sz="3200" b="1" dirty="0"/>
              <a:t>inverse</a:t>
            </a:r>
            <a:r>
              <a:rPr lang="en-US" sz="3200" dirty="0"/>
              <a:t>, then </a:t>
            </a:r>
            <a:r>
              <a:rPr lang="en-US" sz="3200" b="1" dirty="0"/>
              <a:t>add 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</TotalTime>
  <Words>211</Words>
  <Application>Microsoft Office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2026-01-08T14:44:32Z</dcterms:modified>
  <cp:category/>
</cp:coreProperties>
</file>