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57" r:id="rId3"/>
    <p:sldId id="284" r:id="rId4"/>
    <p:sldId id="285" r:id="rId5"/>
    <p:sldId id="276" r:id="rId6"/>
    <p:sldId id="258" r:id="rId7"/>
    <p:sldId id="278" r:id="rId8"/>
    <p:sldId id="261" r:id="rId9"/>
    <p:sldId id="28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A8644-0883-4902-891B-D174802D15E4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15969-94C4-4E95-99AD-FFB069742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66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8" y="-22018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Cartoon of a hat and a purple ball&#10;&#10;AI-generated content may be incorrect.">
            <a:extLst>
              <a:ext uri="{FF2B5EF4-FFF2-40B4-BE49-F238E27FC236}">
                <a16:creationId xmlns:a16="http://schemas.microsoft.com/office/drawing/2014/main" id="{0C9AD90B-565A-2D5A-D0D1-00315BFF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079" y="3098685"/>
            <a:ext cx="2948330" cy="297086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12031" y="61725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92CF79-F676-319B-0D29-458F03801810}"/>
              </a:ext>
            </a:extLst>
          </p:cNvPr>
          <p:cNvSpPr txBox="1"/>
          <p:nvPr/>
        </p:nvSpPr>
        <p:spPr>
          <a:xfrm>
            <a:off x="1849869" y="1004355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x8 Table </a:t>
            </a:r>
          </a:p>
          <a:p>
            <a:pPr algn="ctr"/>
            <a:r>
              <a:rPr lang="en-GB" sz="5400" dirty="0"/>
              <a:t>(Focus 4 x 8)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8s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FB70779-C86D-23E7-37EE-D40C439FFB6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3A56FAE-35D1-7703-E8F6-1DF74C150E45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F8BABB6F-F5FA-3861-8A7E-EE828C0C7A53}"/>
              </a:ext>
            </a:extLst>
          </p:cNvPr>
          <p:cNvSpPr txBox="1"/>
          <p:nvPr/>
        </p:nvSpPr>
        <p:spPr>
          <a:xfrm>
            <a:off x="5587288" y="2870714"/>
            <a:ext cx="6013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0ADD6-6B52-5F47-E41C-6186BE91A1F4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83CC84-9807-2A56-B85A-94424A284BD5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2FDAC-4205-B2B4-088D-3A600F3CCEFE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644E6-F518-5A77-3B08-6B31F3582118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80A0-A7FC-5B8C-861B-4D0047E08285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E85B6-994B-9725-DE1C-F474934E7A4D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22A7E6-4E1E-954E-1C59-10D531B396E4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ADF0801-B5A3-7873-4B1F-8D51634F8077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D1CD166-D165-D47C-2E62-9A57317CA322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C5D05-0CB4-C5E0-58D3-AD8A4E12D43A}"/>
              </a:ext>
            </a:extLst>
          </p:cNvPr>
          <p:cNvSpPr txBox="1"/>
          <p:nvPr/>
        </p:nvSpPr>
        <p:spPr>
          <a:xfrm>
            <a:off x="5568059" y="2793378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01E1D-3551-C64A-9D23-C73796F2B523}"/>
              </a:ext>
            </a:extLst>
          </p:cNvPr>
          <p:cNvSpPr txBox="1"/>
          <p:nvPr/>
        </p:nvSpPr>
        <p:spPr>
          <a:xfrm>
            <a:off x="2834604" y="2856366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88D1B0-B927-1BA4-7465-E373A4B3D3B9}"/>
              </a:ext>
            </a:extLst>
          </p:cNvPr>
          <p:cNvSpPr txBox="1"/>
          <p:nvPr/>
        </p:nvSpPr>
        <p:spPr>
          <a:xfrm>
            <a:off x="1532864" y="28669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9051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42EF29-F50C-E3D9-F500-0CD9A33BC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DCD1CC-9D2B-A00C-F36F-E8298AE7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DC7D5C6-65AA-81D2-734C-85C8D412F24B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560448C-9715-BCEB-A6D5-4A80AFC42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5BE64D8-941F-37B1-FB71-E2A86FBFD8D7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C212B56-6863-D916-EC44-FC74ACFDEE7F}"/>
              </a:ext>
            </a:extLst>
          </p:cNvPr>
          <p:cNvSpPr txBox="1"/>
          <p:nvPr/>
        </p:nvSpPr>
        <p:spPr>
          <a:xfrm>
            <a:off x="3542180" y="2833141"/>
            <a:ext cx="6259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D53465-FD50-272C-E5C0-D6647C627B40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D948B8-5292-11F3-3872-96F8A547CCA0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2991A-1FFD-8E7C-A37D-131C1FABABBB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BABE5C-CAB4-1BA3-2967-E467C836AD7D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B03FA-EE7E-116A-87CC-13D0FA47CE58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DA81AF-0F78-3736-A356-117C8AEB2BD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EF948F-7DC6-F677-2DF8-FA30EBFD6DE4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D2DF8-7CEE-01BA-7971-4A44F4C580D6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CD72A0E-D7EE-A8FA-F393-C7D1AA19E9FD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36F75B2-5030-47E9-36D6-01598070BA6D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A3636-CD44-909B-7B91-65F148775CE1}"/>
              </a:ext>
            </a:extLst>
          </p:cNvPr>
          <p:cNvSpPr txBox="1"/>
          <p:nvPr/>
        </p:nvSpPr>
        <p:spPr>
          <a:xfrm>
            <a:off x="3561190" y="2832231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901E1-FB8A-6B02-8EB4-DE590CB95989}"/>
              </a:ext>
            </a:extLst>
          </p:cNvPr>
          <p:cNvSpPr txBox="1"/>
          <p:nvPr/>
        </p:nvSpPr>
        <p:spPr>
          <a:xfrm>
            <a:off x="2852171" y="2854315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624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AF3A2-A7D1-8E55-4F28-5950B3BC2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470" y="-179991"/>
            <a:ext cx="1837042" cy="2755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BB1DC-02C5-A08F-2770-6FF0B070B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401" y="-179991"/>
            <a:ext cx="1837042" cy="2755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30069-D462-8A50-AF06-4649B1531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32" y="-179991"/>
            <a:ext cx="1837042" cy="275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F4957-D3E2-AB88-E7EF-104EABE38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264" y="-179991"/>
            <a:ext cx="1837042" cy="27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4262816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3438345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421309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33929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508728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848273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50014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2DBD-5A6A-7041-8663-D1EA52841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-314782"/>
            <a:ext cx="1578154" cy="2367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60635-F04A-3B57-5F49-4FB6FC38E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-314782"/>
            <a:ext cx="1578154" cy="236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4920E-BFAE-0608-241F-736F6497C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-314782"/>
            <a:ext cx="1578154" cy="236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7D8FD-5490-9702-0900-71025DE73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-314782"/>
            <a:ext cx="1578154" cy="2367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D85517-528D-0D71-85E8-32BDECF4D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1072378"/>
            <a:ext cx="1578154" cy="2367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B0E66A-A42F-988B-06E2-205FC4ED2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1072378"/>
            <a:ext cx="1578154" cy="2367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42D314-9D3D-705D-0EE2-9628684A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1072378"/>
            <a:ext cx="1578154" cy="2367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27DB-308B-BE0E-4020-DDE1AB781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1072378"/>
            <a:ext cx="1578154" cy="23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4 x 8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827314" y="5911020"/>
            <a:ext cx="74330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pic>
        <p:nvPicPr>
          <p:cNvPr id="24" name="Picture 2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12FA259C-5304-FADD-3AB7-116841B2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1" y="1663714"/>
            <a:ext cx="1765286" cy="17652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9510C6-6AE5-8A6C-A8A2-72322752ABCD}"/>
              </a:ext>
            </a:extLst>
          </p:cNvPr>
          <p:cNvSpPr/>
          <p:nvPr/>
        </p:nvSpPr>
        <p:spPr>
          <a:xfrm>
            <a:off x="3030822" y="4455442"/>
            <a:ext cx="564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C364B4-E718-F6AB-4D7F-4970232EC080}"/>
              </a:ext>
            </a:extLst>
          </p:cNvPr>
          <p:cNvGrpSpPr/>
          <p:nvPr/>
        </p:nvGrpSpPr>
        <p:grpSpPr>
          <a:xfrm>
            <a:off x="3865615" y="4455442"/>
            <a:ext cx="1762045" cy="400110"/>
            <a:chOff x="1893312" y="2870438"/>
            <a:chExt cx="1762045" cy="4001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FAD577-DEA9-28BC-B37C-E9F2A950E498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2733AB-86BE-FBD4-2734-D50F65F05F44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38581D-24F0-5A8C-0742-EE4E640D7926}"/>
              </a:ext>
            </a:extLst>
          </p:cNvPr>
          <p:cNvGrpSpPr/>
          <p:nvPr/>
        </p:nvGrpSpPr>
        <p:grpSpPr>
          <a:xfrm>
            <a:off x="6527757" y="4455442"/>
            <a:ext cx="1762045" cy="400110"/>
            <a:chOff x="1893312" y="2870438"/>
            <a:chExt cx="1762045" cy="40011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A65BB67-45DB-487F-0C23-2AE6151C17F2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0B3B6A-F4F4-E061-7513-BE924E5A946C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7B9EB8C-0852-B65E-A029-CFECFE20A2B1}"/>
              </a:ext>
            </a:extLst>
          </p:cNvPr>
          <p:cNvSpPr/>
          <p:nvPr/>
        </p:nvSpPr>
        <p:spPr>
          <a:xfrm>
            <a:off x="5370595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EB51BC-4833-80FE-1A45-55B5B5A8AFBA}"/>
              </a:ext>
            </a:extLst>
          </p:cNvPr>
          <p:cNvSpPr/>
          <p:nvPr/>
        </p:nvSpPr>
        <p:spPr>
          <a:xfrm>
            <a:off x="7868004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689B94E-D23F-E793-F863-390A931B2969}"/>
              </a:ext>
            </a:extLst>
          </p:cNvPr>
          <p:cNvSpPr/>
          <p:nvPr/>
        </p:nvSpPr>
        <p:spPr>
          <a:xfrm>
            <a:off x="2806718" y="3599442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Alice: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use the double, then double again strategy.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72C96C-4B87-4543-476C-8A5A08C2C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1" y="3874150"/>
            <a:ext cx="1914304" cy="19143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66EEC7-31E3-9461-4B25-3FBF80EA18A6}"/>
              </a:ext>
            </a:extLst>
          </p:cNvPr>
          <p:cNvCxnSpPr>
            <a:cxnSpLocks/>
            <a:endCxn id="31" idx="0"/>
          </p:cNvCxnSpPr>
          <p:nvPr/>
        </p:nvCxnSpPr>
        <p:spPr>
          <a:xfrm flipV="1">
            <a:off x="3132875" y="2654028"/>
            <a:ext cx="5250551" cy="175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3BCE6960-A98F-9D32-C04C-7610AED5A88F}"/>
              </a:ext>
            </a:extLst>
          </p:cNvPr>
          <p:cNvSpPr/>
          <p:nvPr/>
        </p:nvSpPr>
        <p:spPr>
          <a:xfrm flipH="1">
            <a:off x="3141950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A8FF0-AEBA-115A-AC46-53C5FB392F8D}"/>
              </a:ext>
            </a:extLst>
          </p:cNvPr>
          <p:cNvSpPr txBox="1"/>
          <p:nvPr/>
        </p:nvSpPr>
        <p:spPr>
          <a:xfrm>
            <a:off x="3051640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79DC7-8941-CF50-9CFE-8DD03C1CF6B5}"/>
              </a:ext>
            </a:extLst>
          </p:cNvPr>
          <p:cNvSpPr txBox="1"/>
          <p:nvPr/>
        </p:nvSpPr>
        <p:spPr>
          <a:xfrm>
            <a:off x="4232213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F926C-1FB3-0A78-9758-EFCBBAE76A7D}"/>
              </a:ext>
            </a:extLst>
          </p:cNvPr>
          <p:cNvSpPr txBox="1"/>
          <p:nvPr/>
        </p:nvSpPr>
        <p:spPr>
          <a:xfrm>
            <a:off x="5412786" y="2657851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9266D-2B17-A5EB-D63F-FDCCC1A198E1}"/>
              </a:ext>
            </a:extLst>
          </p:cNvPr>
          <p:cNvSpPr txBox="1"/>
          <p:nvPr/>
        </p:nvSpPr>
        <p:spPr>
          <a:xfrm>
            <a:off x="6702288" y="2657851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D967C-A0D2-BC58-78AF-EAE2A27B6103}"/>
              </a:ext>
            </a:extLst>
          </p:cNvPr>
          <p:cNvSpPr txBox="1"/>
          <p:nvPr/>
        </p:nvSpPr>
        <p:spPr>
          <a:xfrm>
            <a:off x="3566746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98B2C-7ED1-86F5-2D86-13D38CCD7627}"/>
              </a:ext>
            </a:extLst>
          </p:cNvPr>
          <p:cNvSpPr txBox="1"/>
          <p:nvPr/>
        </p:nvSpPr>
        <p:spPr>
          <a:xfrm>
            <a:off x="4776994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D1E8C4-D9DB-3569-1210-1F192B8B3CBE}"/>
              </a:ext>
            </a:extLst>
          </p:cNvPr>
          <p:cNvSpPr txBox="1"/>
          <p:nvPr/>
        </p:nvSpPr>
        <p:spPr>
          <a:xfrm>
            <a:off x="5987241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A85A2A4-9C82-A651-6CC0-EB1C1CC56505}"/>
              </a:ext>
            </a:extLst>
          </p:cNvPr>
          <p:cNvSpPr/>
          <p:nvPr/>
        </p:nvSpPr>
        <p:spPr>
          <a:xfrm flipH="1">
            <a:off x="4394747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8496D3E-B5FE-25C7-FFDE-2F03084CDC35}"/>
              </a:ext>
            </a:extLst>
          </p:cNvPr>
          <p:cNvSpPr/>
          <p:nvPr/>
        </p:nvSpPr>
        <p:spPr>
          <a:xfrm flipH="1">
            <a:off x="5658594" y="2157854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C108E9-ECEE-15E4-47DB-34A8BC797B18}"/>
              </a:ext>
            </a:extLst>
          </p:cNvPr>
          <p:cNvSpPr txBox="1"/>
          <p:nvPr/>
        </p:nvSpPr>
        <p:spPr>
          <a:xfrm>
            <a:off x="8066695" y="265402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32</a:t>
            </a:r>
            <a:endParaRPr lang="en-GB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5E525B-0E52-9FA9-F0DE-6760E6354A59}"/>
              </a:ext>
            </a:extLst>
          </p:cNvPr>
          <p:cNvSpPr txBox="1"/>
          <p:nvPr/>
        </p:nvSpPr>
        <p:spPr>
          <a:xfrm>
            <a:off x="7351648" y="1700012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3E8082BE-E9C0-7E02-2B4E-4421AE4AE77E}"/>
              </a:ext>
            </a:extLst>
          </p:cNvPr>
          <p:cNvSpPr/>
          <p:nvPr/>
        </p:nvSpPr>
        <p:spPr>
          <a:xfrm flipH="1">
            <a:off x="7023001" y="2154031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751761" y="1455860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8s, four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827166-6CB3-6270-3481-AA430198F3A9}"/>
              </a:ext>
            </a:extLst>
          </p:cNvPr>
          <p:cNvGraphicFramePr>
            <a:graphicFrameLocks noGrp="1"/>
          </p:cNvGraphicFramePr>
          <p:nvPr/>
        </p:nvGraphicFramePr>
        <p:xfrm>
          <a:off x="460905" y="1706910"/>
          <a:ext cx="7993626" cy="42335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C208C66-9C72-0B30-81D2-3BCE00B9C8D6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4 x 8 = 32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8 x 4 = 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7EFBB-117D-C8EE-DD35-053B50FEB8D4}"/>
              </a:ext>
            </a:extLst>
          </p:cNvPr>
          <p:cNvSpPr txBox="1"/>
          <p:nvPr/>
        </p:nvSpPr>
        <p:spPr>
          <a:xfrm>
            <a:off x="3644516" y="4231679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29C44-6756-30E2-57EA-53A6BFFA7FB3}"/>
              </a:ext>
            </a:extLst>
          </p:cNvPr>
          <p:cNvSpPr txBox="1"/>
          <p:nvPr/>
        </p:nvSpPr>
        <p:spPr>
          <a:xfrm>
            <a:off x="3734076" y="5515461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21742-26EF-2442-CDE8-711F0FE93997}"/>
              </a:ext>
            </a:extLst>
          </p:cNvPr>
          <p:cNvSpPr txBox="1"/>
          <p:nvPr/>
        </p:nvSpPr>
        <p:spPr>
          <a:xfrm>
            <a:off x="555645" y="1752764"/>
            <a:ext cx="374351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There are </a:t>
            </a:r>
            <a:r>
              <a:rPr lang="en-US" sz="2000" b="1" dirty="0"/>
              <a:t>8 crates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/>
              <a:t>There are </a:t>
            </a:r>
            <a:r>
              <a:rPr lang="en-US" sz="2000" b="1" dirty="0"/>
              <a:t>4 apples in each crate.</a:t>
            </a:r>
            <a:br>
              <a:rPr lang="en-US" sz="2000" b="1" dirty="0"/>
            </a:br>
            <a:r>
              <a:rPr lang="en-US" sz="2000" dirty="0"/>
              <a:t>How many apples are there </a:t>
            </a:r>
            <a:r>
              <a:rPr lang="en-US" sz="2000" b="1" dirty="0"/>
              <a:t>all together?</a:t>
            </a:r>
            <a:endParaRPr lang="en-GB" sz="2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B4B72B-6A48-E11B-6FE9-77CB56A186C0}"/>
              </a:ext>
            </a:extLst>
          </p:cNvPr>
          <p:cNvSpPr/>
          <p:nvPr/>
        </p:nvSpPr>
        <p:spPr>
          <a:xfrm>
            <a:off x="5054180" y="1760434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4 x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/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             </a:t>
                </a:r>
              </a:p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                     = ____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943623A-F307-B6ED-A4A7-60D72BC6A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  <a:blipFill>
                <a:blip r:embed="rId5"/>
                <a:stretch>
                  <a:fillRect l="-2606" t="-5839" r="-3257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031994A-4A60-0998-B17D-AA5D7FA2CC91}"/>
              </a:ext>
            </a:extLst>
          </p:cNvPr>
          <p:cNvSpPr txBox="1"/>
          <p:nvPr/>
        </p:nvSpPr>
        <p:spPr>
          <a:xfrm>
            <a:off x="502190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D80EFC-7B20-5B4F-7442-34B951F79637}"/>
              </a:ext>
            </a:extLst>
          </p:cNvPr>
          <p:cNvSpPr txBox="1"/>
          <p:nvPr/>
        </p:nvSpPr>
        <p:spPr>
          <a:xfrm>
            <a:off x="5940568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EDB63A-06C8-A5E9-B2B9-6C33AE9CBDFB}"/>
              </a:ext>
            </a:extLst>
          </p:cNvPr>
          <p:cNvSpPr txBox="1"/>
          <p:nvPr/>
        </p:nvSpPr>
        <p:spPr>
          <a:xfrm>
            <a:off x="691366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8C85B-5E2B-AD82-56D2-187E7F5E34DB}"/>
              </a:ext>
            </a:extLst>
          </p:cNvPr>
          <p:cNvSpPr txBox="1"/>
          <p:nvPr/>
        </p:nvSpPr>
        <p:spPr>
          <a:xfrm>
            <a:off x="7909790" y="2591431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6B4C96-373B-0420-3FF4-0A61B40FDB08}"/>
              </a:ext>
            </a:extLst>
          </p:cNvPr>
          <p:cNvSpPr txBox="1"/>
          <p:nvPr/>
        </p:nvSpPr>
        <p:spPr>
          <a:xfrm>
            <a:off x="6504130" y="2973492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6BD0C-96D5-4C2F-A891-CCD880830143}"/>
              </a:ext>
            </a:extLst>
          </p:cNvPr>
          <p:cNvSpPr txBox="1"/>
          <p:nvPr/>
        </p:nvSpPr>
        <p:spPr>
          <a:xfrm>
            <a:off x="1802796" y="3019917"/>
            <a:ext cx="179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8 x 4 = 32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D5F557-DE74-7AEC-460D-5D7572E18484}"/>
              </a:ext>
            </a:extLst>
          </p:cNvPr>
          <p:cNvSpPr txBox="1"/>
          <p:nvPr/>
        </p:nvSpPr>
        <p:spPr>
          <a:xfrm>
            <a:off x="536922" y="4292937"/>
            <a:ext cx="487779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Draw this question using bar model:</a:t>
            </a:r>
            <a:br>
              <a:rPr lang="en-US" sz="2000" dirty="0"/>
            </a:br>
            <a:r>
              <a:rPr lang="en-US" sz="2000" dirty="0"/>
              <a:t>There are 4 bags of sweets.</a:t>
            </a:r>
            <a:br>
              <a:rPr lang="en-US" sz="2000" dirty="0"/>
            </a:br>
            <a:r>
              <a:rPr lang="en-US" sz="2000" dirty="0"/>
              <a:t>There are 8 sweets in each bag.</a:t>
            </a:r>
            <a:br>
              <a:rPr lang="en-US" sz="2000" dirty="0"/>
            </a:br>
            <a:r>
              <a:rPr lang="en-US" sz="2000" b="1" dirty="0"/>
              <a:t>What times table does this represent?</a:t>
            </a:r>
            <a:endParaRPr lang="en-GB" sz="2000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90797C2-CD98-8914-49AD-651FECB66FBB}"/>
              </a:ext>
            </a:extLst>
          </p:cNvPr>
          <p:cNvGraphicFramePr>
            <a:graphicFrameLocks noGrp="1"/>
          </p:cNvGraphicFramePr>
          <p:nvPr/>
        </p:nvGraphicFramePr>
        <p:xfrm>
          <a:off x="5166547" y="4194393"/>
          <a:ext cx="2949844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461">
                  <a:extLst>
                    <a:ext uri="{9D8B030D-6E8A-4147-A177-3AD203B41FA5}">
                      <a16:colId xmlns:a16="http://schemas.microsoft.com/office/drawing/2014/main" val="2294081951"/>
                    </a:ext>
                  </a:extLst>
                </a:gridCol>
                <a:gridCol w="737461">
                  <a:extLst>
                    <a:ext uri="{9D8B030D-6E8A-4147-A177-3AD203B41FA5}">
                      <a16:colId xmlns:a16="http://schemas.microsoft.com/office/drawing/2014/main" val="2267055448"/>
                    </a:ext>
                  </a:extLst>
                </a:gridCol>
                <a:gridCol w="737461">
                  <a:extLst>
                    <a:ext uri="{9D8B030D-6E8A-4147-A177-3AD203B41FA5}">
                      <a16:colId xmlns:a16="http://schemas.microsoft.com/office/drawing/2014/main" val="3643608780"/>
                    </a:ext>
                  </a:extLst>
                </a:gridCol>
                <a:gridCol w="737461">
                  <a:extLst>
                    <a:ext uri="{9D8B030D-6E8A-4147-A177-3AD203B41FA5}">
                      <a16:colId xmlns:a16="http://schemas.microsoft.com/office/drawing/2014/main" val="135558701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3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0626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82F77C0-0BA4-217A-6C3B-E4FC53AE177D}"/>
              </a:ext>
            </a:extLst>
          </p:cNvPr>
          <p:cNvSpPr txBox="1"/>
          <p:nvPr/>
        </p:nvSpPr>
        <p:spPr>
          <a:xfrm>
            <a:off x="5899429" y="5222639"/>
            <a:ext cx="179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4 x 8 = 32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30" grpId="0"/>
      <p:bldP spid="2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5" y="1849907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363113" y="1417826"/>
            <a:ext cx="6284498" cy="1432675"/>
            <a:chOff x="3588774" y="1281028"/>
            <a:chExt cx="3465196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3465196" cy="1432675"/>
            </a:xfrm>
            <a:prstGeom prst="wedgeRoundRectCallout">
              <a:avLst>
                <a:gd name="adj1" fmla="val -66637"/>
                <a:gd name="adj2" fmla="val 45792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857675" y="1571491"/>
              <a:ext cx="313950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 x 4 = 8 x 2 x 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4068460"/>
            <a:ext cx="4645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rgbClr val="00B050"/>
                </a:solidFill>
              </a:rPr>
              <a:t>True</a:t>
            </a:r>
            <a:endParaRPr lang="en-GB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3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975</TotalTime>
  <Words>327</Words>
  <Application>Microsoft Office PowerPoint</Application>
  <PresentationFormat>On-screen Show (4:3)</PresentationFormat>
  <Paragraphs>116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56</cp:revision>
  <dcterms:created xsi:type="dcterms:W3CDTF">2013-01-27T09:14:16Z</dcterms:created>
  <dcterms:modified xsi:type="dcterms:W3CDTF">2026-03-18T07:39:07Z</dcterms:modified>
  <cp:category/>
</cp:coreProperties>
</file>