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5" r:id="rId4"/>
    <p:sldId id="286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3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01522" y="961035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Repeated multiplication by 10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1" y="2694039"/>
            <a:ext cx="4513698" cy="3993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0DB6C0-61B4-A1C8-96F6-CE112689F00A}"/>
              </a:ext>
            </a:extLst>
          </p:cNvPr>
          <p:cNvSpPr txBox="1"/>
          <p:nvPr/>
        </p:nvSpPr>
        <p:spPr>
          <a:xfrm>
            <a:off x="601522" y="1744386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( x 10 x 10 )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8567E3D8-DB33-980D-9ECF-FFCD2A3A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812" y="2915901"/>
            <a:ext cx="2129354" cy="17537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C87598-7062-BA2B-51B3-A0CEE66EBAF4}"/>
              </a:ext>
            </a:extLst>
          </p:cNvPr>
          <p:cNvGrpSpPr/>
          <p:nvPr/>
        </p:nvGrpSpPr>
        <p:grpSpPr>
          <a:xfrm>
            <a:off x="1350633" y="2166590"/>
            <a:ext cx="8321931" cy="2848921"/>
            <a:chOff x="2780121" y="1350546"/>
            <a:chExt cx="8321931" cy="19219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533DBE4-C713-ECB0-62C0-41C9F29568B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63E89C-8825-48E3-639D-E9C7AF55232C}"/>
                </a:ext>
              </a:extLst>
            </p:cNvPr>
            <p:cNvSpPr txBox="1"/>
            <p:nvPr/>
          </p:nvSpPr>
          <p:spPr>
            <a:xfrm>
              <a:off x="2780121" y="1481895"/>
              <a:ext cx="8321931" cy="1557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When we multiply by </a:t>
              </a:r>
              <a:r>
                <a:rPr lang="en-US" sz="2400" b="1" dirty="0"/>
                <a:t>100</a:t>
              </a:r>
              <a:r>
                <a:rPr lang="en-US" sz="2400" dirty="0"/>
                <a:t>, we are really </a:t>
              </a:r>
            </a:p>
            <a:p>
              <a:pPr algn="ctr"/>
              <a:r>
                <a:rPr lang="en-US" sz="2400" dirty="0"/>
                <a:t>multiplying by </a:t>
              </a:r>
              <a:r>
                <a:rPr lang="en-US" sz="2400" b="1" dirty="0"/>
                <a:t>10 twice</a:t>
              </a:r>
              <a:r>
                <a:rPr lang="en-US" sz="2400" dirty="0"/>
                <a:t>.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That’s because: </a:t>
              </a:r>
              <a:r>
                <a:rPr lang="en-US" sz="2400" b="1" dirty="0"/>
                <a:t>100 = 10 × 10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So: </a:t>
              </a:r>
              <a:r>
                <a:rPr lang="en-US" sz="2400" b="1" dirty="0"/>
                <a:t>×100 = ×10, then ×10 again</a:t>
              </a:r>
              <a:endParaRPr lang="en-US" sz="2400" dirty="0"/>
            </a:p>
          </p:txBody>
        </p:sp>
      </p:grpSp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9F4D63F-0694-1F3F-4D26-81461D4C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DF9CF9-8C21-47F0-D7A9-7C7088D4472C}"/>
              </a:ext>
            </a:extLst>
          </p:cNvPr>
          <p:cNvGrpSpPr/>
          <p:nvPr/>
        </p:nvGrpSpPr>
        <p:grpSpPr>
          <a:xfrm>
            <a:off x="2144591" y="2052842"/>
            <a:ext cx="6353071" cy="3250078"/>
            <a:chOff x="5758507" y="1141529"/>
            <a:chExt cx="6353071" cy="21925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0552274-419C-1A45-1DD0-7B1C6B82739F}"/>
                </a:ext>
              </a:extLst>
            </p:cNvPr>
            <p:cNvSpPr/>
            <p:nvPr/>
          </p:nvSpPr>
          <p:spPr>
            <a:xfrm>
              <a:off x="5758507" y="1141529"/>
              <a:ext cx="6353071" cy="2099657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732220-507C-71BA-F90A-ACFA562F7CA6}"/>
                </a:ext>
              </a:extLst>
            </p:cNvPr>
            <p:cNvSpPr txBox="1"/>
            <p:nvPr/>
          </p:nvSpPr>
          <p:spPr>
            <a:xfrm>
              <a:off x="6204061" y="1278539"/>
              <a:ext cx="5797935" cy="20555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400" dirty="0"/>
                <a:t>Each time we multiply by </a:t>
              </a:r>
              <a:r>
                <a:rPr lang="en-US" sz="2400" b="1" dirty="0"/>
                <a:t>10</a:t>
              </a:r>
              <a:r>
                <a:rPr lang="en-US" sz="2400" dirty="0"/>
                <a:t>, the digits move </a:t>
              </a:r>
              <a:r>
                <a:rPr lang="en-US" sz="2400" b="1" dirty="0"/>
                <a:t>one place to the left</a:t>
              </a:r>
              <a:r>
                <a:rPr lang="en-US" sz="2400" dirty="0"/>
                <a:t>.</a:t>
              </a:r>
            </a:p>
            <a:p>
              <a:endParaRPr lang="en-US" sz="2400" dirty="0"/>
            </a:p>
            <a:p>
              <a:pPr>
                <a:buNone/>
              </a:pPr>
              <a:r>
                <a:rPr lang="en-US" sz="2400" dirty="0"/>
                <a:t>That’s why multiplying by 100 is the same as multiplying by 10 </a:t>
              </a:r>
              <a:r>
                <a:rPr lang="en-US" sz="2400" b="1" dirty="0"/>
                <a:t>twice</a:t>
              </a:r>
              <a:r>
                <a:rPr lang="en-US" sz="2400" dirty="0"/>
                <a:t>. </a:t>
              </a:r>
            </a:p>
            <a:p>
              <a:pPr>
                <a:buNone/>
              </a:pPr>
              <a:endParaRPr lang="en-US" sz="2400" dirty="0"/>
            </a:p>
            <a:p>
              <a:pPr>
                <a:buNone/>
              </a:pPr>
              <a:r>
                <a:rPr lang="en-US" sz="2400" dirty="0"/>
                <a:t>Let’s look at an example.</a:t>
              </a:r>
            </a:p>
            <a:p>
              <a:pPr algn="ctr"/>
              <a:endParaRPr lang="en-US" sz="24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AC63A4-6F56-1243-E2CD-D81DB3ADF8D8}"/>
              </a:ext>
            </a:extLst>
          </p:cNvPr>
          <p:cNvGrpSpPr/>
          <p:nvPr/>
        </p:nvGrpSpPr>
        <p:grpSpPr>
          <a:xfrm>
            <a:off x="1289832" y="2166589"/>
            <a:ext cx="8443531" cy="2848921"/>
            <a:chOff x="2746325" y="1350546"/>
            <a:chExt cx="8321931" cy="192195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F6C161F-CFCB-8205-AAF1-2BB794CC36F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6A5988-8322-98F3-425E-07E5F58B9443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Why is multiplying by 100 </a:t>
              </a:r>
            </a:p>
            <a:p>
              <a:pPr algn="ctr"/>
              <a:r>
                <a:rPr lang="en-US" sz="3200" dirty="0"/>
                <a:t>the same as multiplying by </a:t>
              </a:r>
            </a:p>
            <a:p>
              <a:pPr algn="ctr"/>
              <a:r>
                <a:rPr lang="en-US" sz="3200" dirty="0"/>
                <a:t>10, then by 10 again?</a:t>
              </a:r>
              <a:endParaRPr lang="en-GB" sz="3200" b="1" dirty="0"/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9D3A7-D752-B603-F73D-E6C9EDDC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8784A9D-751C-762B-A00E-1129DE6C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3AA266-E110-82B3-2719-BC286B8AD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03360"/>
              </p:ext>
            </p:extLst>
          </p:nvPr>
        </p:nvGraphicFramePr>
        <p:xfrm>
          <a:off x="1608026" y="1462334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BEE14BC-DBD9-C26C-0E57-B5BACD59510D}"/>
              </a:ext>
            </a:extLst>
          </p:cNvPr>
          <p:cNvSpPr/>
          <p:nvPr/>
        </p:nvSpPr>
        <p:spPr>
          <a:xfrm>
            <a:off x="1608026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CDBE24-C1A6-0E8C-CF47-7803A5DAC248}"/>
              </a:ext>
            </a:extLst>
          </p:cNvPr>
          <p:cNvSpPr/>
          <p:nvPr/>
        </p:nvSpPr>
        <p:spPr>
          <a:xfrm>
            <a:off x="272768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AE94D-497E-C81A-4EF6-58E99D38EE52}"/>
              </a:ext>
            </a:extLst>
          </p:cNvPr>
          <p:cNvSpPr/>
          <p:nvPr/>
        </p:nvSpPr>
        <p:spPr>
          <a:xfrm>
            <a:off x="3843597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2E078B-24E6-A04C-AE4C-D2B52760A454}"/>
              </a:ext>
            </a:extLst>
          </p:cNvPr>
          <p:cNvSpPr/>
          <p:nvPr/>
        </p:nvSpPr>
        <p:spPr>
          <a:xfrm>
            <a:off x="4911084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BE0E28-C87F-2AA6-6A1B-ECDA8DA82C2A}"/>
              </a:ext>
            </a:extLst>
          </p:cNvPr>
          <p:cNvSpPr/>
          <p:nvPr/>
        </p:nvSpPr>
        <p:spPr>
          <a:xfrm>
            <a:off x="2733439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43AB83-DF52-D970-887E-FD8E606648E3}"/>
              </a:ext>
            </a:extLst>
          </p:cNvPr>
          <p:cNvSpPr/>
          <p:nvPr/>
        </p:nvSpPr>
        <p:spPr>
          <a:xfrm>
            <a:off x="3800926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A8B6D1-D99C-7BA4-44C2-5FD659DB00A3}"/>
              </a:ext>
            </a:extLst>
          </p:cNvPr>
          <p:cNvSpPr/>
          <p:nvPr/>
        </p:nvSpPr>
        <p:spPr>
          <a:xfrm>
            <a:off x="604401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B96133-C4E4-95E0-63CC-4FCBD7CD7DAB}"/>
              </a:ext>
            </a:extLst>
          </p:cNvPr>
          <p:cNvSpPr/>
          <p:nvPr/>
        </p:nvSpPr>
        <p:spPr>
          <a:xfrm>
            <a:off x="6027392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5E5C29-4887-ACC6-498F-6FA9EA55EF29}"/>
              </a:ext>
            </a:extLst>
          </p:cNvPr>
          <p:cNvSpPr/>
          <p:nvPr/>
        </p:nvSpPr>
        <p:spPr>
          <a:xfrm>
            <a:off x="7119733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4FCB06-EF92-0DBB-738C-A79763F93C81}"/>
              </a:ext>
            </a:extLst>
          </p:cNvPr>
          <p:cNvSpPr/>
          <p:nvPr/>
        </p:nvSpPr>
        <p:spPr>
          <a:xfrm>
            <a:off x="4913298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591826-E8EC-10F8-0831-E8D953B13FF9}"/>
              </a:ext>
            </a:extLst>
          </p:cNvPr>
          <p:cNvSpPr/>
          <p:nvPr/>
        </p:nvSpPr>
        <p:spPr>
          <a:xfrm>
            <a:off x="3850044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0DCBA3-CFCF-23D2-0E2C-BEA43610D9EE}"/>
              </a:ext>
            </a:extLst>
          </p:cNvPr>
          <p:cNvSpPr/>
          <p:nvPr/>
        </p:nvSpPr>
        <p:spPr>
          <a:xfrm>
            <a:off x="4917531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770668-9E2F-07AC-4252-44E0503CCD51}"/>
              </a:ext>
            </a:extLst>
          </p:cNvPr>
          <p:cNvSpPr/>
          <p:nvPr/>
        </p:nvSpPr>
        <p:spPr>
          <a:xfrm>
            <a:off x="7143997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976BF0-E6D0-A566-3800-7AA8CA5A5A1C}"/>
              </a:ext>
            </a:extLst>
          </p:cNvPr>
          <p:cNvSpPr/>
          <p:nvPr/>
        </p:nvSpPr>
        <p:spPr>
          <a:xfrm>
            <a:off x="6029903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5995E4-68A0-9C19-D304-47E47BD90005}"/>
              </a:ext>
            </a:extLst>
          </p:cNvPr>
          <p:cNvSpPr/>
          <p:nvPr/>
        </p:nvSpPr>
        <p:spPr>
          <a:xfrm>
            <a:off x="5469311" y="143504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64A192-A382-4447-27C0-FF17CDB57DD2}"/>
              </a:ext>
            </a:extLst>
          </p:cNvPr>
          <p:cNvSpPr/>
          <p:nvPr/>
        </p:nvSpPr>
        <p:spPr>
          <a:xfrm>
            <a:off x="5476663" y="92777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E6F95C-835B-D44D-9F96-0AF49EDB23BC}"/>
              </a:ext>
            </a:extLst>
          </p:cNvPr>
          <p:cNvSpPr/>
          <p:nvPr/>
        </p:nvSpPr>
        <p:spPr>
          <a:xfrm>
            <a:off x="1545184" y="332076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 x 10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AB26BC7-7F70-386C-BCA0-0EEAE8F93A35}"/>
              </a:ext>
            </a:extLst>
          </p:cNvPr>
          <p:cNvGrpSpPr/>
          <p:nvPr/>
        </p:nvGrpSpPr>
        <p:grpSpPr>
          <a:xfrm>
            <a:off x="3181138" y="2545095"/>
            <a:ext cx="4493378" cy="968673"/>
            <a:chOff x="3181138" y="3066205"/>
            <a:chExt cx="4493378" cy="96867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2587EAE-8F54-C76F-A615-C007A42F3951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68" name="Arrow: Curved Left 67">
                <a:extLst>
                  <a:ext uri="{FF2B5EF4-FFF2-40B4-BE49-F238E27FC236}">
                    <a16:creationId xmlns:a16="http://schemas.microsoft.com/office/drawing/2014/main" id="{6D248640-DB09-334A-2C8A-C07A728AFF14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6014B7B-0BC6-C2C3-18C7-7F7D743F0D2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538FF8F-8F97-50E8-A9C1-505F507461EB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58" name="Arrow: Curved Left 57">
                <a:extLst>
                  <a:ext uri="{FF2B5EF4-FFF2-40B4-BE49-F238E27FC236}">
                    <a16:creationId xmlns:a16="http://schemas.microsoft.com/office/drawing/2014/main" id="{75E4EDC5-9844-4EFE-439E-AC3C9FA6014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7A5B49E-F470-C3FE-0CFA-5A82A3BDD35B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0BE2B1B-8016-AD1C-BE1A-36A48536D1ED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55" name="Arrow: Curved Left 54">
                <a:extLst>
                  <a:ext uri="{FF2B5EF4-FFF2-40B4-BE49-F238E27FC236}">
                    <a16:creationId xmlns:a16="http://schemas.microsoft.com/office/drawing/2014/main" id="{1803D9E0-9BAA-1639-3C46-3D800865FF07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E69AEC4-8A35-0CF7-50A6-BD4F40EFE05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C31351F-4D41-4847-F078-A1C3920D99E3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51" name="Arrow: Curved Left 50">
                <a:extLst>
                  <a:ext uri="{FF2B5EF4-FFF2-40B4-BE49-F238E27FC236}">
                    <a16:creationId xmlns:a16="http://schemas.microsoft.com/office/drawing/2014/main" id="{BCEB456F-7CAC-329A-1976-019DC50FDA1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8D4E370-26A8-8518-8F92-A16E12552EF3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B33AD8E-EC2E-9EF0-1F1A-5F263250D2EB}"/>
              </a:ext>
            </a:extLst>
          </p:cNvPr>
          <p:cNvGrpSpPr/>
          <p:nvPr/>
        </p:nvGrpSpPr>
        <p:grpSpPr>
          <a:xfrm>
            <a:off x="2076253" y="2553042"/>
            <a:ext cx="4493378" cy="968673"/>
            <a:chOff x="3181138" y="3066205"/>
            <a:chExt cx="4493378" cy="96867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67C1CCB-2E4F-74CE-6B31-0DC248E64A3C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82" name="Arrow: Curved Left 81">
                <a:extLst>
                  <a:ext uri="{FF2B5EF4-FFF2-40B4-BE49-F238E27FC236}">
                    <a16:creationId xmlns:a16="http://schemas.microsoft.com/office/drawing/2014/main" id="{649C7247-557A-912F-D5E9-4429655B0C69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9B2FC33-8B39-AD2D-2540-15C237A11B27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B0E9312-C88A-EAE2-D511-36909104ACBA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80" name="Arrow: Curved Left 79">
                <a:extLst>
                  <a:ext uri="{FF2B5EF4-FFF2-40B4-BE49-F238E27FC236}">
                    <a16:creationId xmlns:a16="http://schemas.microsoft.com/office/drawing/2014/main" id="{809B4484-8FCB-D637-9E84-2ABEAC532C1D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4BDC6A-9E66-68E7-0A3B-E228E890718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E28DAE2-1C24-57F0-C2BB-559282C17170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78" name="Arrow: Curved Left 77">
                <a:extLst>
                  <a:ext uri="{FF2B5EF4-FFF2-40B4-BE49-F238E27FC236}">
                    <a16:creationId xmlns:a16="http://schemas.microsoft.com/office/drawing/2014/main" id="{4F98DDE7-84A9-84B4-1768-CE55AFCBD27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1560FD5-279F-B844-B0C2-EBF0A46A5584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AA13404-DC9E-5A27-0AF0-4E7BAA392220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76" name="Arrow: Curved Left 75">
                <a:extLst>
                  <a:ext uri="{FF2B5EF4-FFF2-40B4-BE49-F238E27FC236}">
                    <a16:creationId xmlns:a16="http://schemas.microsoft.com/office/drawing/2014/main" id="{A3EAF141-60BD-BFD2-8F38-E88DDB3CC5E8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0AA00A-59EC-08C9-B7D0-36616F8FC58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3032AC37-5255-8A30-A625-ABDB6C6FD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681007"/>
              </p:ext>
            </p:extLst>
          </p:nvPr>
        </p:nvGraphicFramePr>
        <p:xfrm>
          <a:off x="1661785" y="4551302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7B0B5026-7784-5BFE-4BB0-C46A12ABC37C}"/>
              </a:ext>
            </a:extLst>
          </p:cNvPr>
          <p:cNvSpPr/>
          <p:nvPr/>
        </p:nvSpPr>
        <p:spPr>
          <a:xfrm>
            <a:off x="1661785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2223F0-D05E-A8AA-E519-6E52CA0811AF}"/>
              </a:ext>
            </a:extLst>
          </p:cNvPr>
          <p:cNvSpPr/>
          <p:nvPr/>
        </p:nvSpPr>
        <p:spPr>
          <a:xfrm>
            <a:off x="278143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BA6A1DA-BB8F-ECEA-DB11-BE527CB59059}"/>
              </a:ext>
            </a:extLst>
          </p:cNvPr>
          <p:cNvSpPr/>
          <p:nvPr/>
        </p:nvSpPr>
        <p:spPr>
          <a:xfrm>
            <a:off x="3897356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A59480F-C0F5-065C-4058-1C3CA976241B}"/>
              </a:ext>
            </a:extLst>
          </p:cNvPr>
          <p:cNvSpPr/>
          <p:nvPr/>
        </p:nvSpPr>
        <p:spPr>
          <a:xfrm>
            <a:off x="4964843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E3CC789-3315-8AAF-D623-44C4F60DD1FA}"/>
              </a:ext>
            </a:extLst>
          </p:cNvPr>
          <p:cNvSpPr/>
          <p:nvPr/>
        </p:nvSpPr>
        <p:spPr>
          <a:xfrm>
            <a:off x="609776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4CB719-CC81-FE8B-3750-549A2824851E}"/>
              </a:ext>
            </a:extLst>
          </p:cNvPr>
          <p:cNvSpPr/>
          <p:nvPr/>
        </p:nvSpPr>
        <p:spPr>
          <a:xfrm>
            <a:off x="7173492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AC3BD55-7D6F-B32D-1373-AA222F827F7A}"/>
              </a:ext>
            </a:extLst>
          </p:cNvPr>
          <p:cNvGrpSpPr/>
          <p:nvPr/>
        </p:nvGrpSpPr>
        <p:grpSpPr>
          <a:xfrm>
            <a:off x="3897356" y="4963071"/>
            <a:ext cx="4278111" cy="707886"/>
            <a:chOff x="3753304" y="3333583"/>
            <a:chExt cx="4278111" cy="70788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C87A528-717A-B7C0-461F-AA0E67B69031}"/>
                </a:ext>
              </a:extLst>
            </p:cNvPr>
            <p:cNvSpPr/>
            <p:nvPr/>
          </p:nvSpPr>
          <p:spPr>
            <a:xfrm>
              <a:off x="375330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2C339C-B018-B988-1554-A2C454E2207C}"/>
                </a:ext>
              </a:extLst>
            </p:cNvPr>
            <p:cNvSpPr/>
            <p:nvPr/>
          </p:nvSpPr>
          <p:spPr>
            <a:xfrm>
              <a:off x="480429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27E528D-484E-C682-9F4B-F25A9CF209A8}"/>
                </a:ext>
              </a:extLst>
            </p:cNvPr>
            <p:cNvSpPr/>
            <p:nvPr/>
          </p:nvSpPr>
          <p:spPr>
            <a:xfrm>
              <a:off x="7029367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DE4323E-3069-A28F-D33A-D11A9EEE720E}"/>
                </a:ext>
              </a:extLst>
            </p:cNvPr>
            <p:cNvSpPr/>
            <p:nvPr/>
          </p:nvSpPr>
          <p:spPr>
            <a:xfrm>
              <a:off x="5901166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13222B5-CF2F-5255-A553-BACA22658BA1}"/>
              </a:ext>
            </a:extLst>
          </p:cNvPr>
          <p:cNvSpPr/>
          <p:nvPr/>
        </p:nvSpPr>
        <p:spPr>
          <a:xfrm>
            <a:off x="5523070" y="452401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DF97300-CBD2-A3AD-C61D-63B785E8F8BD}"/>
              </a:ext>
            </a:extLst>
          </p:cNvPr>
          <p:cNvSpPr/>
          <p:nvPr/>
        </p:nvSpPr>
        <p:spPr>
          <a:xfrm>
            <a:off x="5530422" y="395695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EA3D3DD-1067-647F-A497-32AC6ED0059B}"/>
              </a:ext>
            </a:extLst>
          </p:cNvPr>
          <p:cNvGrpSpPr/>
          <p:nvPr/>
        </p:nvGrpSpPr>
        <p:grpSpPr>
          <a:xfrm>
            <a:off x="2005368" y="5739992"/>
            <a:ext cx="2280656" cy="498717"/>
            <a:chOff x="622959" y="4098280"/>
            <a:chExt cx="3590123" cy="198452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5AFDE91-F9CA-269A-E43D-8AF98A51C1B9}"/>
                </a:ext>
              </a:extLst>
            </p:cNvPr>
            <p:cNvSpPr/>
            <p:nvPr/>
          </p:nvSpPr>
          <p:spPr>
            <a:xfrm>
              <a:off x="622959" y="5621139"/>
              <a:ext cx="3590123" cy="4616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x100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1" name="Arrow: Curved Down 100">
              <a:extLst>
                <a:ext uri="{FF2B5EF4-FFF2-40B4-BE49-F238E27FC236}">
                  <a16:creationId xmlns:a16="http://schemas.microsoft.com/office/drawing/2014/main" id="{2A36DD1F-DC11-26AE-46FD-90D771BC88EE}"/>
                </a:ext>
              </a:extLst>
            </p:cNvPr>
            <p:cNvSpPr/>
            <p:nvPr/>
          </p:nvSpPr>
          <p:spPr>
            <a:xfrm rot="10800000">
              <a:off x="742506" y="4098280"/>
              <a:ext cx="3415392" cy="1277704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80BE05E-3CC0-3E29-A30A-AA8B3DDCE003}"/>
              </a:ext>
            </a:extLst>
          </p:cNvPr>
          <p:cNvSpPr/>
          <p:nvPr/>
        </p:nvSpPr>
        <p:spPr>
          <a:xfrm>
            <a:off x="1565501" y="3456140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 x 100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6C8278F-CA58-6890-F286-27DD142A0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1218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12171 0.0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11666 5.55112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1276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-0.121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112E-17 L -0.1217 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0.11684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11667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25 5.55112E-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25 5.55112E-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25 5.55112E-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25 5.55112E-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3941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0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  <p:bldP spid="22" grpId="1"/>
      <p:bldP spid="24" grpId="0"/>
      <p:bldP spid="24" grpId="1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85" grpId="0"/>
      <p:bldP spid="86" grpId="0"/>
      <p:bldP spid="87" grpId="0"/>
      <p:bldP spid="88" grpId="0"/>
      <p:bldP spid="89" grpId="0"/>
      <p:bldP spid="90" grpId="0"/>
      <p:bldP spid="96" grpId="0"/>
      <p:bldP spid="97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377052" y="311532"/>
            <a:ext cx="67446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Write </a:t>
            </a:r>
            <a:r>
              <a:rPr lang="en-US" sz="4000" b="1" dirty="0"/>
              <a:t>three different calculations</a:t>
            </a:r>
            <a:r>
              <a:rPr lang="en-US" sz="4000" dirty="0"/>
              <a:t> that all equal </a:t>
            </a:r>
            <a:r>
              <a:rPr lang="en-US" sz="4000" b="1" dirty="0"/>
              <a:t>3200</a:t>
            </a:r>
            <a:r>
              <a:rPr lang="en-US" sz="4000" dirty="0"/>
              <a:t> using </a:t>
            </a:r>
            <a:r>
              <a:rPr lang="en-US" sz="4000" b="1" dirty="0"/>
              <a:t>×10</a:t>
            </a:r>
            <a:r>
              <a:rPr lang="en-US" sz="4000" dirty="0"/>
              <a:t> and </a:t>
            </a:r>
            <a:r>
              <a:rPr lang="en-US" sz="4000" b="1" dirty="0"/>
              <a:t>×100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9B2066-354F-241B-F15D-199A280A4B97}"/>
              </a:ext>
            </a:extLst>
          </p:cNvPr>
          <p:cNvSpPr/>
          <p:nvPr/>
        </p:nvSpPr>
        <p:spPr>
          <a:xfrm>
            <a:off x="1377052" y="2872836"/>
            <a:ext cx="674469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 x 10 x 10</a:t>
            </a:r>
          </a:p>
          <a:p>
            <a:pPr algn="ctr"/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 x 100</a:t>
            </a:r>
          </a:p>
          <a:p>
            <a:pPr algn="ctr"/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69367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05086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790265" y="1469905"/>
            <a:ext cx="77429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Write at least three different calculations that all equal the target number using only ×10 and ×100 </a:t>
            </a:r>
          </a:p>
          <a:p>
            <a:pPr algn="ctr"/>
            <a:r>
              <a:rPr lang="en-US" sz="2800" dirty="0"/>
              <a:t>(you can use them more than once)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02683-BCC8-B1A2-48D4-387866CB5672}"/>
              </a:ext>
            </a:extLst>
          </p:cNvPr>
          <p:cNvSpPr/>
          <p:nvPr/>
        </p:nvSpPr>
        <p:spPr>
          <a:xfrm>
            <a:off x="209154" y="3840251"/>
            <a:ext cx="41290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 x 100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0D6B-290A-0ED3-A726-CCC0B7D5BBA0}"/>
              </a:ext>
            </a:extLst>
          </p:cNvPr>
          <p:cNvSpPr/>
          <p:nvPr/>
        </p:nvSpPr>
        <p:spPr>
          <a:xfrm>
            <a:off x="209154" y="2952088"/>
            <a:ext cx="412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5600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5F5DE2-1BDF-3648-40BA-835F8CC13D27}"/>
              </a:ext>
            </a:extLst>
          </p:cNvPr>
          <p:cNvCxnSpPr/>
          <p:nvPr/>
        </p:nvCxnSpPr>
        <p:spPr>
          <a:xfrm>
            <a:off x="4817806" y="3175819"/>
            <a:ext cx="0" cy="3451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D984D3A-0DEA-9558-8EDF-C75C94E69539}"/>
              </a:ext>
            </a:extLst>
          </p:cNvPr>
          <p:cNvSpPr/>
          <p:nvPr/>
        </p:nvSpPr>
        <p:spPr>
          <a:xfrm>
            <a:off x="4877013" y="3870328"/>
            <a:ext cx="412901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</a:t>
            </a:r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x 10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 x 100 x 10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920 x 10 x 10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920 x 100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9200 x 10</a:t>
            </a:r>
            <a:endParaRPr lang="en-US" sz="32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5ABCA4-9EB4-694D-2301-A9CF016F3A9A}"/>
              </a:ext>
            </a:extLst>
          </p:cNvPr>
          <p:cNvSpPr/>
          <p:nvPr/>
        </p:nvSpPr>
        <p:spPr>
          <a:xfrm>
            <a:off x="4897000" y="2967335"/>
            <a:ext cx="412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36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35 x 100 = 35 x 10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1265</TotalTime>
  <Words>264</Words>
  <Application>Microsoft Office PowerPoint</Application>
  <PresentationFormat>On-screen Show (4:3)</PresentationFormat>
  <Paragraphs>81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2026-03-23T17:01:12Z</dcterms:modified>
  <cp:category/>
</cp:coreProperties>
</file>