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57" r:id="rId3"/>
    <p:sldId id="282" r:id="rId4"/>
    <p:sldId id="283" r:id="rId5"/>
    <p:sldId id="284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5B632-51CC-4381-9E25-D33CE23F85BB}" type="datetimeFigureOut">
              <a:rPr lang="en-GB" smtClean="0"/>
              <a:t>08/03/2026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9C2ED-4830-4DBE-91C9-F8A6AC2E5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88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7" y="67215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A cartoon character with a crown and cape holding a wand&#10;&#10;AI-generated content may be incorrect.">
            <a:extLst>
              <a:ext uri="{FF2B5EF4-FFF2-40B4-BE49-F238E27FC236}">
                <a16:creationId xmlns:a16="http://schemas.microsoft.com/office/drawing/2014/main" id="{435FF5FE-CB8D-F703-AA8B-541C0B8C6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156" y="2567873"/>
            <a:ext cx="3647874" cy="387882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662865" y="6304347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5E4E20-BFBD-BAD9-6EA5-7EF608225CD6}"/>
              </a:ext>
            </a:extLst>
          </p:cNvPr>
          <p:cNvSpPr txBox="1"/>
          <p:nvPr/>
        </p:nvSpPr>
        <p:spPr>
          <a:xfrm>
            <a:off x="1849869" y="1004355"/>
            <a:ext cx="619502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x8 Table </a:t>
            </a:r>
          </a:p>
          <a:p>
            <a:pPr algn="ctr"/>
            <a:r>
              <a:rPr lang="en-GB" sz="5400" dirty="0"/>
              <a:t>(Focus 8 x 8)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72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8s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F20F79-BC04-1C9C-B31C-4728519E3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0BD83511-0CBB-728C-7361-FE9F450191D0}"/>
              </a:ext>
            </a:extLst>
          </p:cNvPr>
          <p:cNvSpPr/>
          <p:nvPr/>
        </p:nvSpPr>
        <p:spPr>
          <a:xfrm>
            <a:off x="3698234" y="2571289"/>
            <a:ext cx="2160000" cy="2160000"/>
          </a:xfrm>
          <a:prstGeom prst="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AB003243-3813-BDF7-3637-C6EEEF537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51" y="1611598"/>
            <a:ext cx="1233968" cy="1356683"/>
          </a:xfrm>
          <a:prstGeom prst="rect">
            <a:avLst/>
          </a:prstGeom>
        </p:spPr>
      </p:pic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6FDCD2D8-7EA3-5822-EC87-C75694E6DC9B}"/>
              </a:ext>
            </a:extLst>
          </p:cNvPr>
          <p:cNvSpPr/>
          <p:nvPr/>
        </p:nvSpPr>
        <p:spPr>
          <a:xfrm>
            <a:off x="1887795" y="509785"/>
            <a:ext cx="6853082" cy="1432675"/>
          </a:xfrm>
          <a:prstGeom prst="wedgeRoundRectCallout">
            <a:avLst>
              <a:gd name="adj1" fmla="val -62472"/>
              <a:gd name="adj2" fmla="val 70048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670F44C0-C4A7-5573-F8EA-0D56D466F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8914937-178D-434F-6C17-69AC5A203DEF}"/>
              </a:ext>
            </a:extLst>
          </p:cNvPr>
          <p:cNvSpPr txBox="1"/>
          <p:nvPr/>
        </p:nvSpPr>
        <p:spPr>
          <a:xfrm>
            <a:off x="2064518" y="687513"/>
            <a:ext cx="630273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What’s special about the array </a:t>
            </a:r>
          </a:p>
          <a:p>
            <a:pPr algn="ctr"/>
            <a:r>
              <a:rPr lang="en-US" sz="3200" b="1" dirty="0"/>
              <a:t>formed by 8 × 8?</a:t>
            </a:r>
            <a:endParaRPr lang="en-GB" sz="3200" b="1" dirty="0"/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5CF43FE4-12C3-2CBD-0B1B-5A0294505D4F}"/>
              </a:ext>
            </a:extLst>
          </p:cNvPr>
          <p:cNvSpPr/>
          <p:nvPr/>
        </p:nvSpPr>
        <p:spPr>
          <a:xfrm>
            <a:off x="1884982" y="509712"/>
            <a:ext cx="6853082" cy="1432675"/>
          </a:xfrm>
          <a:prstGeom prst="wedgeRoundRectCallout">
            <a:avLst>
              <a:gd name="adj1" fmla="val -62472"/>
              <a:gd name="adj2" fmla="val 70048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An </a:t>
            </a:r>
            <a:r>
              <a:rPr lang="en-US" sz="3200" b="1" dirty="0">
                <a:solidFill>
                  <a:schemeClr val="tx1"/>
                </a:solidFill>
              </a:rPr>
              <a:t>8 by 8 array</a:t>
            </a:r>
            <a:r>
              <a:rPr lang="en-US" sz="3200" dirty="0">
                <a:solidFill>
                  <a:schemeClr val="tx1"/>
                </a:solidFill>
              </a:rPr>
              <a:t> is special because it’s a </a:t>
            </a:r>
            <a:r>
              <a:rPr lang="en-US" sz="3200" b="1" dirty="0">
                <a:solidFill>
                  <a:schemeClr val="tx1"/>
                </a:solidFill>
              </a:rPr>
              <a:t>square array</a:t>
            </a:r>
            <a:endParaRPr lang="en-GB" sz="3200" dirty="0">
              <a:solidFill>
                <a:schemeClr val="tx1"/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2E72E8F-E989-E11E-D6D3-682CCB5BA3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B859A6F1-8513-677C-B513-7A98C070575D}"/>
              </a:ext>
            </a:extLst>
          </p:cNvPr>
          <p:cNvSpPr/>
          <p:nvPr/>
        </p:nvSpPr>
        <p:spPr>
          <a:xfrm>
            <a:off x="935035" y="5401046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8 x 8 = ___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A2515C3-05A1-CFB3-92EA-CEB91E0C956F}"/>
              </a:ext>
            </a:extLst>
          </p:cNvPr>
          <p:cNvSpPr/>
          <p:nvPr/>
        </p:nvSpPr>
        <p:spPr>
          <a:xfrm>
            <a:off x="2064518" y="5391506"/>
            <a:ext cx="739385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64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BD32F58-D856-4FBF-3DC8-CFA95B43959B}"/>
              </a:ext>
            </a:extLst>
          </p:cNvPr>
          <p:cNvGrpSpPr/>
          <p:nvPr/>
        </p:nvGrpSpPr>
        <p:grpSpPr>
          <a:xfrm>
            <a:off x="3725474" y="2595121"/>
            <a:ext cx="2124226" cy="2065623"/>
            <a:chOff x="3420696" y="2396189"/>
            <a:chExt cx="2124226" cy="2065623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640E517-3A03-8BE1-D2EA-E742F0719C71}"/>
                </a:ext>
              </a:extLst>
            </p:cNvPr>
            <p:cNvGrpSpPr/>
            <p:nvPr/>
          </p:nvGrpSpPr>
          <p:grpSpPr>
            <a:xfrm>
              <a:off x="3420696" y="2396189"/>
              <a:ext cx="2124226" cy="1011608"/>
              <a:chOff x="3433933" y="2396189"/>
              <a:chExt cx="2124226" cy="1011608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473E6C4-41F1-4A99-21C2-0479CEA748DF}"/>
                  </a:ext>
                </a:extLst>
              </p:cNvPr>
              <p:cNvGrpSpPr/>
              <p:nvPr/>
            </p:nvGrpSpPr>
            <p:grpSpPr>
              <a:xfrm>
                <a:off x="3433933" y="2396189"/>
                <a:ext cx="1049578" cy="1011608"/>
                <a:chOff x="3414268" y="1961849"/>
                <a:chExt cx="1559349" cy="1647151"/>
              </a:xfrm>
            </p:grpSpPr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019FE988-F9D3-D27E-102F-4D1ACE90CA4C}"/>
                    </a:ext>
                  </a:extLst>
                </p:cNvPr>
                <p:cNvGrpSpPr/>
                <p:nvPr/>
              </p:nvGrpSpPr>
              <p:grpSpPr>
                <a:xfrm>
                  <a:off x="3414268" y="1961849"/>
                  <a:ext cx="1559349" cy="360000"/>
                  <a:chOff x="3414268" y="1961849"/>
                  <a:chExt cx="1559349" cy="360000"/>
                </a:xfrm>
              </p:grpSpPr>
              <p:sp>
                <p:nvSpPr>
                  <p:cNvPr id="196" name="Oval 195">
                    <a:extLst>
                      <a:ext uri="{FF2B5EF4-FFF2-40B4-BE49-F238E27FC236}">
                        <a16:creationId xmlns:a16="http://schemas.microsoft.com/office/drawing/2014/main" id="{584D2064-D51E-2DC2-7FF7-B6AFF89F596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7" name="Oval 196">
                    <a:extLst>
                      <a:ext uri="{FF2B5EF4-FFF2-40B4-BE49-F238E27FC236}">
                        <a16:creationId xmlns:a16="http://schemas.microsoft.com/office/drawing/2014/main" id="{8B1A81E1-ADAD-831D-7226-FD83CA19859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8" name="Oval 197">
                    <a:extLst>
                      <a:ext uri="{FF2B5EF4-FFF2-40B4-BE49-F238E27FC236}">
                        <a16:creationId xmlns:a16="http://schemas.microsoft.com/office/drawing/2014/main" id="{AB7A12ED-698F-95CD-F4B3-B34A781683C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" name="Oval 1">
                    <a:extLst>
                      <a:ext uri="{FF2B5EF4-FFF2-40B4-BE49-F238E27FC236}">
                        <a16:creationId xmlns:a16="http://schemas.microsoft.com/office/drawing/2014/main" id="{B36565CA-F4C2-4F0E-71D3-A08E924BAA4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13617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0995D9C4-B16C-D526-98E8-5679BA78967C}"/>
                    </a:ext>
                  </a:extLst>
                </p:cNvPr>
                <p:cNvGrpSpPr/>
                <p:nvPr/>
              </p:nvGrpSpPr>
              <p:grpSpPr>
                <a:xfrm>
                  <a:off x="3414268" y="3249000"/>
                  <a:ext cx="1559349" cy="360000"/>
                  <a:chOff x="3414268" y="1961849"/>
                  <a:chExt cx="1559349" cy="360000"/>
                </a:xfrm>
              </p:grpSpPr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9BA48518-2314-0C79-1031-B2DE9379315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9204C1FE-C05A-15E9-E9AC-7A3A034470B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9AFDC03E-0590-41E7-0B74-0A7A09EB5A0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F49610E3-3F7F-E53A-0BB1-1233F4FE3A6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13617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1A84DBB1-C941-D0C6-760F-2CFD39CDE075}"/>
                    </a:ext>
                  </a:extLst>
                </p:cNvPr>
                <p:cNvGrpSpPr/>
                <p:nvPr/>
              </p:nvGrpSpPr>
              <p:grpSpPr>
                <a:xfrm>
                  <a:off x="3414268" y="2390899"/>
                  <a:ext cx="1559349" cy="360000"/>
                  <a:chOff x="3414268" y="1961849"/>
                  <a:chExt cx="1559349" cy="360000"/>
                </a:xfrm>
              </p:grpSpPr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5F5FAC3F-0B01-14E1-513B-B6E9496C0CC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21C249CF-3108-072D-9A57-0A038CC1886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3722A3B3-2821-09B2-3272-28783EA7D0B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447B89E3-9DA3-D0CD-7AE5-65AEFEBE6CB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13617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5CC68D8C-B884-E5CE-00DF-0231A9D5201A}"/>
                    </a:ext>
                  </a:extLst>
                </p:cNvPr>
                <p:cNvGrpSpPr/>
                <p:nvPr/>
              </p:nvGrpSpPr>
              <p:grpSpPr>
                <a:xfrm>
                  <a:off x="3414268" y="2819949"/>
                  <a:ext cx="1559349" cy="360000"/>
                  <a:chOff x="3414268" y="1961849"/>
                  <a:chExt cx="1559349" cy="360000"/>
                </a:xfrm>
              </p:grpSpPr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473F78C9-FB52-40CB-C913-FEA8DD2AA89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0BD4A352-591A-37F0-0AD7-1D7732671D5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" name="Oval 18">
                    <a:extLst>
                      <a:ext uri="{FF2B5EF4-FFF2-40B4-BE49-F238E27FC236}">
                        <a16:creationId xmlns:a16="http://schemas.microsoft.com/office/drawing/2014/main" id="{F94B8AEF-0777-BCF2-6D68-1AE9A6926F2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" name="Oval 19">
                    <a:extLst>
                      <a:ext uri="{FF2B5EF4-FFF2-40B4-BE49-F238E27FC236}">
                        <a16:creationId xmlns:a16="http://schemas.microsoft.com/office/drawing/2014/main" id="{03F38669-D7F3-545A-405A-C848658557D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13617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CDF9C249-27C6-13E3-93B7-22E745884F46}"/>
                  </a:ext>
                </a:extLst>
              </p:cNvPr>
              <p:cNvGrpSpPr/>
              <p:nvPr/>
            </p:nvGrpSpPr>
            <p:grpSpPr>
              <a:xfrm>
                <a:off x="4508581" y="2396189"/>
                <a:ext cx="1049578" cy="1011608"/>
                <a:chOff x="3414268" y="1961849"/>
                <a:chExt cx="1559349" cy="1647151"/>
              </a:xfrm>
            </p:grpSpPr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483F8801-A3D9-1E59-AD57-9F9F65E83F07}"/>
                    </a:ext>
                  </a:extLst>
                </p:cNvPr>
                <p:cNvGrpSpPr/>
                <p:nvPr/>
              </p:nvGrpSpPr>
              <p:grpSpPr>
                <a:xfrm>
                  <a:off x="3414268" y="1961849"/>
                  <a:ext cx="1559349" cy="360000"/>
                  <a:chOff x="3414268" y="1961849"/>
                  <a:chExt cx="1559349" cy="360000"/>
                </a:xfrm>
              </p:grpSpPr>
              <p:sp>
                <p:nvSpPr>
                  <p:cNvPr id="45" name="Oval 44">
                    <a:extLst>
                      <a:ext uri="{FF2B5EF4-FFF2-40B4-BE49-F238E27FC236}">
                        <a16:creationId xmlns:a16="http://schemas.microsoft.com/office/drawing/2014/main" id="{11616486-25D3-DCA0-B7FB-89A0F409951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" name="Oval 45">
                    <a:extLst>
                      <a:ext uri="{FF2B5EF4-FFF2-40B4-BE49-F238E27FC236}">
                        <a16:creationId xmlns:a16="http://schemas.microsoft.com/office/drawing/2014/main" id="{3B77D3CC-8E48-923B-403E-AE14BFAC9A2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" name="Oval 46">
                    <a:extLst>
                      <a:ext uri="{FF2B5EF4-FFF2-40B4-BE49-F238E27FC236}">
                        <a16:creationId xmlns:a16="http://schemas.microsoft.com/office/drawing/2014/main" id="{552D8E5D-2128-4159-EF8C-5C4D1120078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" name="Oval 47">
                    <a:extLst>
                      <a:ext uri="{FF2B5EF4-FFF2-40B4-BE49-F238E27FC236}">
                        <a16:creationId xmlns:a16="http://schemas.microsoft.com/office/drawing/2014/main" id="{D4F79302-F1BD-4DFD-8154-B055C102D8B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13617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30E2695E-F1F4-2F5E-EBFD-6D81756459E6}"/>
                    </a:ext>
                  </a:extLst>
                </p:cNvPr>
                <p:cNvGrpSpPr/>
                <p:nvPr/>
              </p:nvGrpSpPr>
              <p:grpSpPr>
                <a:xfrm>
                  <a:off x="3414268" y="3249000"/>
                  <a:ext cx="1559349" cy="360000"/>
                  <a:chOff x="3414268" y="1961849"/>
                  <a:chExt cx="1559349" cy="360000"/>
                </a:xfrm>
              </p:grpSpPr>
              <p:sp>
                <p:nvSpPr>
                  <p:cNvPr id="41" name="Oval 40">
                    <a:extLst>
                      <a:ext uri="{FF2B5EF4-FFF2-40B4-BE49-F238E27FC236}">
                        <a16:creationId xmlns:a16="http://schemas.microsoft.com/office/drawing/2014/main" id="{E33612B7-72D5-4B2C-CD72-ACA7631D002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" name="Oval 41">
                    <a:extLst>
                      <a:ext uri="{FF2B5EF4-FFF2-40B4-BE49-F238E27FC236}">
                        <a16:creationId xmlns:a16="http://schemas.microsoft.com/office/drawing/2014/main" id="{A2110A06-C719-F4FC-09C2-48CDE34EB9B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" name="Oval 42">
                    <a:extLst>
                      <a:ext uri="{FF2B5EF4-FFF2-40B4-BE49-F238E27FC236}">
                        <a16:creationId xmlns:a16="http://schemas.microsoft.com/office/drawing/2014/main" id="{8636A667-4F08-7917-1B14-E9762757E98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" name="Oval 43">
                    <a:extLst>
                      <a:ext uri="{FF2B5EF4-FFF2-40B4-BE49-F238E27FC236}">
                        <a16:creationId xmlns:a16="http://schemas.microsoft.com/office/drawing/2014/main" id="{2B9AE8C8-F036-659B-AF95-89552D2255F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13617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937B975D-D30A-AF38-0542-C7D21683ADFB}"/>
                    </a:ext>
                  </a:extLst>
                </p:cNvPr>
                <p:cNvGrpSpPr/>
                <p:nvPr/>
              </p:nvGrpSpPr>
              <p:grpSpPr>
                <a:xfrm>
                  <a:off x="3414268" y="2390899"/>
                  <a:ext cx="1559349" cy="360000"/>
                  <a:chOff x="3414268" y="1961849"/>
                  <a:chExt cx="1559349" cy="360000"/>
                </a:xfrm>
              </p:grpSpPr>
              <p:sp>
                <p:nvSpPr>
                  <p:cNvPr id="37" name="Oval 36">
                    <a:extLst>
                      <a:ext uri="{FF2B5EF4-FFF2-40B4-BE49-F238E27FC236}">
                        <a16:creationId xmlns:a16="http://schemas.microsoft.com/office/drawing/2014/main" id="{FB296F6A-1B58-F5F4-2370-4074C70AB5A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" name="Oval 37">
                    <a:extLst>
                      <a:ext uri="{FF2B5EF4-FFF2-40B4-BE49-F238E27FC236}">
                        <a16:creationId xmlns:a16="http://schemas.microsoft.com/office/drawing/2014/main" id="{D92F9D64-FD76-C9A8-F13C-D4D19F59C58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" name="Oval 38">
                    <a:extLst>
                      <a:ext uri="{FF2B5EF4-FFF2-40B4-BE49-F238E27FC236}">
                        <a16:creationId xmlns:a16="http://schemas.microsoft.com/office/drawing/2014/main" id="{0A365948-433C-BA71-B07C-4CF43768FC7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" name="Oval 39">
                    <a:extLst>
                      <a:ext uri="{FF2B5EF4-FFF2-40B4-BE49-F238E27FC236}">
                        <a16:creationId xmlns:a16="http://schemas.microsoft.com/office/drawing/2014/main" id="{8616EFB5-B370-366A-E44F-6069F5886E0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13617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188534ED-58E0-0F39-1B29-BBE392C552B2}"/>
                    </a:ext>
                  </a:extLst>
                </p:cNvPr>
                <p:cNvGrpSpPr/>
                <p:nvPr/>
              </p:nvGrpSpPr>
              <p:grpSpPr>
                <a:xfrm>
                  <a:off x="3414268" y="2819949"/>
                  <a:ext cx="1559349" cy="360000"/>
                  <a:chOff x="3414268" y="1961849"/>
                  <a:chExt cx="1559349" cy="360000"/>
                </a:xfrm>
              </p:grpSpPr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C16EAAD0-3111-D73D-2CD2-837398285F4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B51646A1-F9E2-F4B4-04D7-0ED59B58EC3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8818D1D7-E73D-5D6F-CF7F-110E6A3A467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6CA9999F-30FE-1074-8073-BFAFA683FCF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13617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252DD0A-D3A3-276A-8187-EC2D1CBC82AC}"/>
                </a:ext>
              </a:extLst>
            </p:cNvPr>
            <p:cNvGrpSpPr/>
            <p:nvPr/>
          </p:nvGrpSpPr>
          <p:grpSpPr>
            <a:xfrm>
              <a:off x="3420696" y="3450204"/>
              <a:ext cx="2124226" cy="1011608"/>
              <a:chOff x="3433933" y="2396189"/>
              <a:chExt cx="2124226" cy="1011608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34D4B9A5-45A8-9514-1A47-E76949B10C72}"/>
                  </a:ext>
                </a:extLst>
              </p:cNvPr>
              <p:cNvGrpSpPr/>
              <p:nvPr/>
            </p:nvGrpSpPr>
            <p:grpSpPr>
              <a:xfrm>
                <a:off x="3433933" y="2396189"/>
                <a:ext cx="1049578" cy="1011608"/>
                <a:chOff x="3414268" y="1961849"/>
                <a:chExt cx="1559349" cy="1647151"/>
              </a:xfrm>
            </p:grpSpPr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33BB9795-4CC1-1054-6016-B18D76F06D88}"/>
                    </a:ext>
                  </a:extLst>
                </p:cNvPr>
                <p:cNvGrpSpPr/>
                <p:nvPr/>
              </p:nvGrpSpPr>
              <p:grpSpPr>
                <a:xfrm>
                  <a:off x="3414268" y="1961849"/>
                  <a:ext cx="1559349" cy="360000"/>
                  <a:chOff x="3414268" y="1961849"/>
                  <a:chExt cx="1559349" cy="360000"/>
                </a:xfrm>
              </p:grpSpPr>
              <p:sp>
                <p:nvSpPr>
                  <p:cNvPr id="90" name="Oval 89">
                    <a:extLst>
                      <a:ext uri="{FF2B5EF4-FFF2-40B4-BE49-F238E27FC236}">
                        <a16:creationId xmlns:a16="http://schemas.microsoft.com/office/drawing/2014/main" id="{1721A1B0-8DF2-1FC0-B970-7067F99C2A5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1" name="Oval 90">
                    <a:extLst>
                      <a:ext uri="{FF2B5EF4-FFF2-40B4-BE49-F238E27FC236}">
                        <a16:creationId xmlns:a16="http://schemas.microsoft.com/office/drawing/2014/main" id="{03317896-665B-5A77-2AC3-DD591DDC5FB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2" name="Oval 91">
                    <a:extLst>
                      <a:ext uri="{FF2B5EF4-FFF2-40B4-BE49-F238E27FC236}">
                        <a16:creationId xmlns:a16="http://schemas.microsoft.com/office/drawing/2014/main" id="{38FE26AA-5DDA-2651-FC3B-36A8AEEC71B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3" name="Oval 92">
                    <a:extLst>
                      <a:ext uri="{FF2B5EF4-FFF2-40B4-BE49-F238E27FC236}">
                        <a16:creationId xmlns:a16="http://schemas.microsoft.com/office/drawing/2014/main" id="{380297BA-AEC2-8B18-2195-591FC88433A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13617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AE90839E-CE1C-92B5-5753-98A17788B657}"/>
                    </a:ext>
                  </a:extLst>
                </p:cNvPr>
                <p:cNvGrpSpPr/>
                <p:nvPr/>
              </p:nvGrpSpPr>
              <p:grpSpPr>
                <a:xfrm>
                  <a:off x="3414268" y="3249000"/>
                  <a:ext cx="1559349" cy="360000"/>
                  <a:chOff x="3414268" y="1961849"/>
                  <a:chExt cx="1559349" cy="360000"/>
                </a:xfrm>
              </p:grpSpPr>
              <p:sp>
                <p:nvSpPr>
                  <p:cNvPr id="86" name="Oval 85">
                    <a:extLst>
                      <a:ext uri="{FF2B5EF4-FFF2-40B4-BE49-F238E27FC236}">
                        <a16:creationId xmlns:a16="http://schemas.microsoft.com/office/drawing/2014/main" id="{52012498-BCAF-5831-FFCA-1F4DF19089C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7" name="Oval 86">
                    <a:extLst>
                      <a:ext uri="{FF2B5EF4-FFF2-40B4-BE49-F238E27FC236}">
                        <a16:creationId xmlns:a16="http://schemas.microsoft.com/office/drawing/2014/main" id="{A551EA03-5A89-072E-2846-1F3EC7249B9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8" name="Oval 87">
                    <a:extLst>
                      <a:ext uri="{FF2B5EF4-FFF2-40B4-BE49-F238E27FC236}">
                        <a16:creationId xmlns:a16="http://schemas.microsoft.com/office/drawing/2014/main" id="{B734C264-DEFB-E5A6-32D8-A733C0AE416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9" name="Oval 88">
                    <a:extLst>
                      <a:ext uri="{FF2B5EF4-FFF2-40B4-BE49-F238E27FC236}">
                        <a16:creationId xmlns:a16="http://schemas.microsoft.com/office/drawing/2014/main" id="{5175D44C-EF3F-8EBA-9A93-00813035875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13617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DA311610-AC64-D2D4-C957-99161D25919D}"/>
                    </a:ext>
                  </a:extLst>
                </p:cNvPr>
                <p:cNvGrpSpPr/>
                <p:nvPr/>
              </p:nvGrpSpPr>
              <p:grpSpPr>
                <a:xfrm>
                  <a:off x="3414268" y="2390899"/>
                  <a:ext cx="1559349" cy="360000"/>
                  <a:chOff x="3414268" y="1961849"/>
                  <a:chExt cx="1559349" cy="360000"/>
                </a:xfrm>
              </p:grpSpPr>
              <p:sp>
                <p:nvSpPr>
                  <p:cNvPr id="82" name="Oval 81">
                    <a:extLst>
                      <a:ext uri="{FF2B5EF4-FFF2-40B4-BE49-F238E27FC236}">
                        <a16:creationId xmlns:a16="http://schemas.microsoft.com/office/drawing/2014/main" id="{2F818E73-BB68-916F-94D4-D0B4EF51B51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3" name="Oval 82">
                    <a:extLst>
                      <a:ext uri="{FF2B5EF4-FFF2-40B4-BE49-F238E27FC236}">
                        <a16:creationId xmlns:a16="http://schemas.microsoft.com/office/drawing/2014/main" id="{020587FF-6483-B3AE-6BD2-B06741C32CB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4" name="Oval 83">
                    <a:extLst>
                      <a:ext uri="{FF2B5EF4-FFF2-40B4-BE49-F238E27FC236}">
                        <a16:creationId xmlns:a16="http://schemas.microsoft.com/office/drawing/2014/main" id="{87F593A3-DD90-DF41-7E20-00FFB05EF30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5" name="Oval 84">
                    <a:extLst>
                      <a:ext uri="{FF2B5EF4-FFF2-40B4-BE49-F238E27FC236}">
                        <a16:creationId xmlns:a16="http://schemas.microsoft.com/office/drawing/2014/main" id="{5B6C9681-B8C0-AF5B-A1BC-20AA41EDCB1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13617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76" name="Group 75">
                  <a:extLst>
                    <a:ext uri="{FF2B5EF4-FFF2-40B4-BE49-F238E27FC236}">
                      <a16:creationId xmlns:a16="http://schemas.microsoft.com/office/drawing/2014/main" id="{65FA9676-C417-4588-DFD1-42A0D56DC2F3}"/>
                    </a:ext>
                  </a:extLst>
                </p:cNvPr>
                <p:cNvGrpSpPr/>
                <p:nvPr/>
              </p:nvGrpSpPr>
              <p:grpSpPr>
                <a:xfrm>
                  <a:off x="3414268" y="2819949"/>
                  <a:ext cx="1559349" cy="360000"/>
                  <a:chOff x="3414268" y="1961849"/>
                  <a:chExt cx="1559349" cy="360000"/>
                </a:xfrm>
              </p:grpSpPr>
              <p:sp>
                <p:nvSpPr>
                  <p:cNvPr id="77" name="Oval 76">
                    <a:extLst>
                      <a:ext uri="{FF2B5EF4-FFF2-40B4-BE49-F238E27FC236}">
                        <a16:creationId xmlns:a16="http://schemas.microsoft.com/office/drawing/2014/main" id="{9D8AA768-1590-C786-9802-183369C7984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9" name="Oval 78">
                    <a:extLst>
                      <a:ext uri="{FF2B5EF4-FFF2-40B4-BE49-F238E27FC236}">
                        <a16:creationId xmlns:a16="http://schemas.microsoft.com/office/drawing/2014/main" id="{D58AE956-53D4-A5F3-A067-D35F24B302F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0" name="Oval 79">
                    <a:extLst>
                      <a:ext uri="{FF2B5EF4-FFF2-40B4-BE49-F238E27FC236}">
                        <a16:creationId xmlns:a16="http://schemas.microsoft.com/office/drawing/2014/main" id="{1CC45302-18C6-B4FF-B617-797DBDD0119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1" name="Oval 80">
                    <a:extLst>
                      <a:ext uri="{FF2B5EF4-FFF2-40B4-BE49-F238E27FC236}">
                        <a16:creationId xmlns:a16="http://schemas.microsoft.com/office/drawing/2014/main" id="{2051E047-1CEA-3F52-3844-FB5D8D973D5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13617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18F294D-7DBA-6A3F-191F-E47D910C82B0}"/>
                  </a:ext>
                </a:extLst>
              </p:cNvPr>
              <p:cNvGrpSpPr/>
              <p:nvPr/>
            </p:nvGrpSpPr>
            <p:grpSpPr>
              <a:xfrm>
                <a:off x="4508581" y="2396189"/>
                <a:ext cx="1049578" cy="1011608"/>
                <a:chOff x="3414268" y="1961849"/>
                <a:chExt cx="1559349" cy="1647151"/>
              </a:xfrm>
            </p:grpSpPr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56AB7569-2B19-0B05-2509-DC659B7A28B3}"/>
                    </a:ext>
                  </a:extLst>
                </p:cNvPr>
                <p:cNvGrpSpPr/>
                <p:nvPr/>
              </p:nvGrpSpPr>
              <p:grpSpPr>
                <a:xfrm>
                  <a:off x="3414268" y="1961849"/>
                  <a:ext cx="1559349" cy="360000"/>
                  <a:chOff x="3414268" y="1961849"/>
                  <a:chExt cx="1559349" cy="360000"/>
                </a:xfrm>
              </p:grpSpPr>
              <p:sp>
                <p:nvSpPr>
                  <p:cNvPr id="69" name="Oval 68">
                    <a:extLst>
                      <a:ext uri="{FF2B5EF4-FFF2-40B4-BE49-F238E27FC236}">
                        <a16:creationId xmlns:a16="http://schemas.microsoft.com/office/drawing/2014/main" id="{AE51FCD8-CC18-ED67-5707-1ACFC44DBC6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0" name="Oval 69">
                    <a:extLst>
                      <a:ext uri="{FF2B5EF4-FFF2-40B4-BE49-F238E27FC236}">
                        <a16:creationId xmlns:a16="http://schemas.microsoft.com/office/drawing/2014/main" id="{51FCB3EE-2EA0-6883-E166-CD55F379F1C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1" name="Oval 70">
                    <a:extLst>
                      <a:ext uri="{FF2B5EF4-FFF2-40B4-BE49-F238E27FC236}">
                        <a16:creationId xmlns:a16="http://schemas.microsoft.com/office/drawing/2014/main" id="{5F8BC6A1-01B4-06B6-E0E9-E135487B48C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2" name="Oval 71">
                    <a:extLst>
                      <a:ext uri="{FF2B5EF4-FFF2-40B4-BE49-F238E27FC236}">
                        <a16:creationId xmlns:a16="http://schemas.microsoft.com/office/drawing/2014/main" id="{D6028C5B-8C81-F330-2374-48C1A5F76A2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13617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4FC0D8DE-9CF0-C721-B251-DFDC6AAB60E4}"/>
                    </a:ext>
                  </a:extLst>
                </p:cNvPr>
                <p:cNvGrpSpPr/>
                <p:nvPr/>
              </p:nvGrpSpPr>
              <p:grpSpPr>
                <a:xfrm>
                  <a:off x="3414268" y="3249000"/>
                  <a:ext cx="1559349" cy="360000"/>
                  <a:chOff x="3414268" y="1961849"/>
                  <a:chExt cx="1559349" cy="360000"/>
                </a:xfrm>
              </p:grpSpPr>
              <p:sp>
                <p:nvSpPr>
                  <p:cNvPr id="65" name="Oval 64">
                    <a:extLst>
                      <a:ext uri="{FF2B5EF4-FFF2-40B4-BE49-F238E27FC236}">
                        <a16:creationId xmlns:a16="http://schemas.microsoft.com/office/drawing/2014/main" id="{279F830D-E58C-E2CB-1E40-EE22957AE1A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6" name="Oval 65">
                    <a:extLst>
                      <a:ext uri="{FF2B5EF4-FFF2-40B4-BE49-F238E27FC236}">
                        <a16:creationId xmlns:a16="http://schemas.microsoft.com/office/drawing/2014/main" id="{C438B554-9601-D7CF-CDC3-7676EDF1926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7" name="Oval 66">
                    <a:extLst>
                      <a:ext uri="{FF2B5EF4-FFF2-40B4-BE49-F238E27FC236}">
                        <a16:creationId xmlns:a16="http://schemas.microsoft.com/office/drawing/2014/main" id="{10B3D1A4-C5D3-2D38-3D2A-29B67D22474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" name="Oval 67">
                    <a:extLst>
                      <a:ext uri="{FF2B5EF4-FFF2-40B4-BE49-F238E27FC236}">
                        <a16:creationId xmlns:a16="http://schemas.microsoft.com/office/drawing/2014/main" id="{D8963EC2-4E22-C71D-BFA9-E938D8044F1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13617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429BEF67-2E60-2299-8908-484017501AEE}"/>
                    </a:ext>
                  </a:extLst>
                </p:cNvPr>
                <p:cNvGrpSpPr/>
                <p:nvPr/>
              </p:nvGrpSpPr>
              <p:grpSpPr>
                <a:xfrm>
                  <a:off x="3414268" y="2390899"/>
                  <a:ext cx="1559349" cy="360000"/>
                  <a:chOff x="3414268" y="1961849"/>
                  <a:chExt cx="1559349" cy="360000"/>
                </a:xfrm>
              </p:grpSpPr>
              <p:sp>
                <p:nvSpPr>
                  <p:cNvPr id="61" name="Oval 60">
                    <a:extLst>
                      <a:ext uri="{FF2B5EF4-FFF2-40B4-BE49-F238E27FC236}">
                        <a16:creationId xmlns:a16="http://schemas.microsoft.com/office/drawing/2014/main" id="{EFAC59E3-0477-3F70-EEB4-A188847ABB4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2" name="Oval 61">
                    <a:extLst>
                      <a:ext uri="{FF2B5EF4-FFF2-40B4-BE49-F238E27FC236}">
                        <a16:creationId xmlns:a16="http://schemas.microsoft.com/office/drawing/2014/main" id="{04BD29B1-6FA0-5DFB-6911-9B2AA75B91B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3" name="Oval 62">
                    <a:extLst>
                      <a:ext uri="{FF2B5EF4-FFF2-40B4-BE49-F238E27FC236}">
                        <a16:creationId xmlns:a16="http://schemas.microsoft.com/office/drawing/2014/main" id="{C022D8D9-A37E-2CF5-6E21-65A26D6C2DB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4" name="Oval 63">
                    <a:extLst>
                      <a:ext uri="{FF2B5EF4-FFF2-40B4-BE49-F238E27FC236}">
                        <a16:creationId xmlns:a16="http://schemas.microsoft.com/office/drawing/2014/main" id="{0E39B2B4-6399-D102-EC4D-0C746817358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13617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32D8DFD0-6E9D-883C-5CBD-3025A970B373}"/>
                    </a:ext>
                  </a:extLst>
                </p:cNvPr>
                <p:cNvGrpSpPr/>
                <p:nvPr/>
              </p:nvGrpSpPr>
              <p:grpSpPr>
                <a:xfrm>
                  <a:off x="3414268" y="2819949"/>
                  <a:ext cx="1559349" cy="360000"/>
                  <a:chOff x="3414268" y="1961849"/>
                  <a:chExt cx="1559349" cy="360000"/>
                </a:xfrm>
              </p:grpSpPr>
              <p:sp>
                <p:nvSpPr>
                  <p:cNvPr id="57" name="Oval 56">
                    <a:extLst>
                      <a:ext uri="{FF2B5EF4-FFF2-40B4-BE49-F238E27FC236}">
                        <a16:creationId xmlns:a16="http://schemas.microsoft.com/office/drawing/2014/main" id="{3F006720-C95E-1840-7C8E-816A57E853C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" name="Oval 57">
                    <a:extLst>
                      <a:ext uri="{FF2B5EF4-FFF2-40B4-BE49-F238E27FC236}">
                        <a16:creationId xmlns:a16="http://schemas.microsoft.com/office/drawing/2014/main" id="{A5183525-46D6-5122-0020-F9BDC232E2A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9" name="Oval 58">
                    <a:extLst>
                      <a:ext uri="{FF2B5EF4-FFF2-40B4-BE49-F238E27FC236}">
                        <a16:creationId xmlns:a16="http://schemas.microsoft.com/office/drawing/2014/main" id="{3EEA95DC-DF0C-19AB-95F5-0A8773B439D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" name="Oval 59">
                    <a:extLst>
                      <a:ext uri="{FF2B5EF4-FFF2-40B4-BE49-F238E27FC236}">
                        <a16:creationId xmlns:a16="http://schemas.microsoft.com/office/drawing/2014/main" id="{09D610D5-28D3-5F22-5A82-A7C39A2F722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13617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102115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31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BAF41E-E4CD-A095-DE3E-658A9501D1D7}"/>
              </a:ext>
            </a:extLst>
          </p:cNvPr>
          <p:cNvSpPr txBox="1"/>
          <p:nvPr/>
        </p:nvSpPr>
        <p:spPr>
          <a:xfrm>
            <a:off x="1341781" y="-1927"/>
            <a:ext cx="6268064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b="1" dirty="0"/>
              <a:t>Factor Hunt Challenge</a:t>
            </a:r>
          </a:p>
          <a:p>
            <a:pPr algn="ctr">
              <a:buNone/>
            </a:pPr>
            <a:endParaRPr lang="en-US" sz="2000" b="1" dirty="0"/>
          </a:p>
          <a:p>
            <a:pPr algn="ctr">
              <a:buNone/>
            </a:pPr>
            <a:r>
              <a:rPr lang="en-US" sz="2000" b="1" dirty="0"/>
              <a:t>64 counters need to be arranged into equal rows.</a:t>
            </a:r>
            <a:endParaRPr lang="en-US" sz="2000" dirty="0"/>
          </a:p>
          <a:p>
            <a:pPr algn="ctr">
              <a:buNone/>
            </a:pPr>
            <a:r>
              <a:rPr lang="en-US" sz="2000" dirty="0"/>
              <a:t>🔎 </a:t>
            </a:r>
            <a:r>
              <a:rPr lang="en-US" sz="2000" b="1" dirty="0"/>
              <a:t>How many rows could there be?</a:t>
            </a:r>
          </a:p>
          <a:p>
            <a:pPr>
              <a:buNone/>
            </a:pPr>
            <a:endParaRPr lang="en-US" sz="2000" dirty="0"/>
          </a:p>
          <a:p>
            <a:pPr algn="ctr">
              <a:buNone/>
            </a:pPr>
            <a:r>
              <a:rPr lang="en-US" sz="2000" dirty="0"/>
              <a:t>Try different numbers of rows and work out how many counters would be in each row.</a:t>
            </a:r>
          </a:p>
          <a:p>
            <a:pPr algn="ctr">
              <a:buNone/>
            </a:pPr>
            <a:r>
              <a:rPr lang="en-US" sz="2000" dirty="0"/>
              <a:t>Record your findings. The first one has been done for you.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6C28550-5102-4D20-1CDA-80A239175D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251634"/>
              </p:ext>
            </p:extLst>
          </p:nvPr>
        </p:nvGraphicFramePr>
        <p:xfrm>
          <a:off x="2406650" y="2848113"/>
          <a:ext cx="4330700" cy="361950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736600">
                  <a:extLst>
                    <a:ext uri="{9D8B030D-6E8A-4147-A177-3AD203B41FA5}">
                      <a16:colId xmlns:a16="http://schemas.microsoft.com/office/drawing/2014/main" val="327823514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650106909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1477978211"/>
                    </a:ext>
                  </a:extLst>
                </a:gridCol>
              </a:tblGrid>
              <a:tr h="7239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2200" u="none" strike="noStrike">
                          <a:effectLst/>
                        </a:rPr>
                        <a:t>Rows</a:t>
                      </a:r>
                      <a:endParaRPr lang="en-GB" sz="2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2200" u="none" strike="noStrike">
                          <a:effectLst/>
                        </a:rPr>
                        <a:t>Counters in each row</a:t>
                      </a:r>
                      <a:endParaRPr lang="en-GB" sz="2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2200" u="none" strike="noStrike">
                          <a:effectLst/>
                        </a:rPr>
                        <a:t>Works?</a:t>
                      </a:r>
                      <a:endParaRPr lang="en-GB" sz="2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38738039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2200" u="none" strike="noStrike">
                          <a:effectLst/>
                        </a:rPr>
                        <a:t>1</a:t>
                      </a:r>
                      <a:endParaRPr lang="en-GB" sz="2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2200" u="none" strike="noStrike">
                          <a:effectLst/>
                        </a:rPr>
                        <a:t>64</a:t>
                      </a:r>
                      <a:endParaRPr lang="en-GB" sz="2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2200" u="none" strike="noStrike">
                          <a:effectLst/>
                        </a:rPr>
                        <a:t>✓</a:t>
                      </a:r>
                      <a:endParaRPr lang="en-GB" sz="2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4758911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2200" u="none" strike="noStrike">
                          <a:effectLst/>
                        </a:rPr>
                        <a:t>2</a:t>
                      </a:r>
                      <a:endParaRPr lang="en-GB" sz="2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GB" sz="2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GB" sz="2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8481798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2200" u="none" strike="noStrike">
                          <a:effectLst/>
                        </a:rPr>
                        <a:t>3</a:t>
                      </a:r>
                      <a:endParaRPr lang="en-GB" sz="2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GB" sz="2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GB" sz="2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5630025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2200" u="none" strike="noStrike">
                          <a:effectLst/>
                        </a:rPr>
                        <a:t>4</a:t>
                      </a:r>
                      <a:endParaRPr lang="en-GB" sz="2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GB" sz="2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GB" sz="2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2292621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2200" u="none" strike="noStrike">
                          <a:effectLst/>
                        </a:rPr>
                        <a:t>5</a:t>
                      </a:r>
                      <a:endParaRPr lang="en-GB" sz="2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GB" sz="2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GB" sz="2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0229716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2200" u="none" strike="noStrike">
                          <a:effectLst/>
                        </a:rPr>
                        <a:t>6</a:t>
                      </a:r>
                      <a:endParaRPr lang="en-GB" sz="2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GB" sz="2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GB" sz="2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3416033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2200" u="none" strike="noStrike">
                          <a:effectLst/>
                        </a:rPr>
                        <a:t>7</a:t>
                      </a:r>
                      <a:endParaRPr lang="en-GB" sz="2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GB" sz="2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GB" sz="2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541478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2200" u="none" strike="noStrike">
                          <a:effectLst/>
                        </a:rPr>
                        <a:t>8</a:t>
                      </a:r>
                      <a:endParaRPr lang="en-GB" sz="2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GB" sz="2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GB" sz="2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664296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E433F31-AE60-A55B-9666-45D3D18C29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016415"/>
              </p:ext>
            </p:extLst>
          </p:nvPr>
        </p:nvGraphicFramePr>
        <p:xfrm>
          <a:off x="2406650" y="2849788"/>
          <a:ext cx="4330700" cy="361950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736600">
                  <a:extLst>
                    <a:ext uri="{9D8B030D-6E8A-4147-A177-3AD203B41FA5}">
                      <a16:colId xmlns:a16="http://schemas.microsoft.com/office/drawing/2014/main" val="327823514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650106909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1477978211"/>
                    </a:ext>
                  </a:extLst>
                </a:gridCol>
              </a:tblGrid>
              <a:tr h="7239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2200" u="none" strike="noStrike">
                          <a:effectLst/>
                        </a:rPr>
                        <a:t>Rows</a:t>
                      </a:r>
                      <a:endParaRPr lang="en-GB" sz="2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2200" u="none" strike="noStrike">
                          <a:effectLst/>
                        </a:rPr>
                        <a:t>Counters in each row</a:t>
                      </a:r>
                      <a:endParaRPr lang="en-GB" sz="2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2200" u="none" strike="noStrike">
                          <a:effectLst/>
                        </a:rPr>
                        <a:t>Works?</a:t>
                      </a:r>
                      <a:endParaRPr lang="en-GB" sz="2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38738039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2200" u="none" strike="noStrike">
                          <a:effectLst/>
                        </a:rPr>
                        <a:t>1</a:t>
                      </a:r>
                      <a:endParaRPr lang="en-GB" sz="2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2200" u="none" strike="noStrike">
                          <a:effectLst/>
                        </a:rPr>
                        <a:t>64</a:t>
                      </a:r>
                      <a:endParaRPr lang="en-GB" sz="2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2200" u="none" strike="noStrike">
                          <a:effectLst/>
                        </a:rPr>
                        <a:t>✓</a:t>
                      </a:r>
                      <a:endParaRPr lang="en-GB" sz="2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4758911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2200" u="none" strike="noStrike">
                          <a:effectLst/>
                        </a:rPr>
                        <a:t>2</a:t>
                      </a:r>
                      <a:endParaRPr lang="en-GB" sz="2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2200" u="none" strike="noStrike">
                          <a:effectLst/>
                        </a:rPr>
                        <a:t>32</a:t>
                      </a:r>
                      <a:endParaRPr lang="en-GB" sz="2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2200" u="none" strike="noStrike">
                          <a:effectLst/>
                        </a:rPr>
                        <a:t>✓</a:t>
                      </a:r>
                      <a:endParaRPr lang="en-GB" sz="2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8481798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2200" u="none" strike="noStrike">
                          <a:effectLst/>
                        </a:rPr>
                        <a:t>3</a:t>
                      </a:r>
                      <a:endParaRPr lang="en-GB" sz="2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2200" u="none" strike="noStrike">
                          <a:effectLst/>
                        </a:rPr>
                        <a:t>–</a:t>
                      </a:r>
                      <a:endParaRPr lang="en-GB" sz="2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2200" u="none" strike="noStrike">
                          <a:effectLst/>
                        </a:rPr>
                        <a:t>✗</a:t>
                      </a:r>
                      <a:endParaRPr lang="en-GB" sz="2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5630025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2200" u="none" strike="noStrike">
                          <a:effectLst/>
                        </a:rPr>
                        <a:t>4</a:t>
                      </a:r>
                      <a:endParaRPr lang="en-GB" sz="2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2200" u="none" strike="noStrike">
                          <a:effectLst/>
                        </a:rPr>
                        <a:t>16</a:t>
                      </a:r>
                      <a:endParaRPr lang="en-GB" sz="2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2200" u="none" strike="noStrike">
                          <a:effectLst/>
                        </a:rPr>
                        <a:t>✓</a:t>
                      </a:r>
                      <a:endParaRPr lang="en-GB" sz="2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2292621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2200" u="none" strike="noStrike">
                          <a:effectLst/>
                        </a:rPr>
                        <a:t>5</a:t>
                      </a:r>
                      <a:endParaRPr lang="en-GB" sz="2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2200" u="none" strike="noStrike">
                          <a:effectLst/>
                        </a:rPr>
                        <a:t>–</a:t>
                      </a:r>
                      <a:endParaRPr lang="en-GB" sz="2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2200" u="none" strike="noStrike">
                          <a:effectLst/>
                        </a:rPr>
                        <a:t>✗</a:t>
                      </a:r>
                      <a:endParaRPr lang="en-GB" sz="2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0229716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2200" u="none" strike="noStrike">
                          <a:effectLst/>
                        </a:rPr>
                        <a:t>6</a:t>
                      </a:r>
                      <a:endParaRPr lang="en-GB" sz="2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2200" u="none" strike="noStrike">
                          <a:effectLst/>
                        </a:rPr>
                        <a:t>–</a:t>
                      </a:r>
                      <a:endParaRPr lang="en-GB" sz="2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2200" u="none" strike="noStrike">
                          <a:effectLst/>
                        </a:rPr>
                        <a:t>✗</a:t>
                      </a:r>
                      <a:endParaRPr lang="en-GB" sz="2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3416033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2200" u="none" strike="noStrike">
                          <a:effectLst/>
                        </a:rPr>
                        <a:t>7</a:t>
                      </a:r>
                      <a:endParaRPr lang="en-GB" sz="2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2200" u="none" strike="noStrike">
                          <a:effectLst/>
                        </a:rPr>
                        <a:t>–</a:t>
                      </a:r>
                      <a:endParaRPr lang="en-GB" sz="2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2200" u="none" strike="noStrike">
                          <a:effectLst/>
                        </a:rPr>
                        <a:t>✗</a:t>
                      </a:r>
                      <a:endParaRPr lang="en-GB" sz="2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541478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2200" u="none" strike="noStrike">
                          <a:effectLst/>
                        </a:rPr>
                        <a:t>8</a:t>
                      </a:r>
                      <a:endParaRPr lang="en-GB" sz="2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2200" u="none" strike="noStrike">
                          <a:effectLst/>
                        </a:rPr>
                        <a:t>8</a:t>
                      </a:r>
                      <a:endParaRPr lang="en-GB" sz="2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2200" u="none" strike="noStrike" dirty="0">
                          <a:effectLst/>
                        </a:rPr>
                        <a:t>✓</a:t>
                      </a:r>
                      <a:endParaRPr lang="en-GB" sz="2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6642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314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89" y="2328879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998839" y="1356866"/>
            <a:ext cx="5709732" cy="1432675"/>
            <a:chOff x="3588774" y="1281028"/>
            <a:chExt cx="4778477" cy="1432675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281028"/>
              <a:ext cx="4778477" cy="1432675"/>
            </a:xfrm>
            <a:prstGeom prst="wedgeRoundRectCallout">
              <a:avLst>
                <a:gd name="adj1" fmla="val -71661"/>
                <a:gd name="adj2" fmla="val 8895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 x 8 = 8 x 4 x 2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998839" y="3377476"/>
            <a:ext cx="464574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00B050"/>
                </a:solidFill>
              </a:rPr>
              <a:t>True:</a:t>
            </a:r>
          </a:p>
          <a:p>
            <a:pPr algn="ctr"/>
            <a:r>
              <a:rPr lang="en-GB" sz="4400" b="1" dirty="0"/>
              <a:t>Can you explain why?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178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884</TotalTime>
  <Words>203</Words>
  <Application>Microsoft Office PowerPoint</Application>
  <PresentationFormat>On-screen Show (4:3)</PresentationFormat>
  <Paragraphs>82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Aptos Narrow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56</cp:revision>
  <dcterms:created xsi:type="dcterms:W3CDTF">2013-01-27T09:14:16Z</dcterms:created>
  <dcterms:modified xsi:type="dcterms:W3CDTF">2026-03-08T20:10:31Z</dcterms:modified>
  <cp:category/>
</cp:coreProperties>
</file>