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5" r:id="rId3"/>
    <p:sldId id="257" r:id="rId4"/>
    <p:sldId id="289" r:id="rId5"/>
    <p:sldId id="290" r:id="rId6"/>
    <p:sldId id="291" r:id="rId7"/>
    <p:sldId id="29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24/03/2026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50648" y="964976"/>
            <a:ext cx="79247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 Missing numbers </a:t>
            </a:r>
          </a:p>
          <a:p>
            <a:pPr algn="ctr"/>
            <a:r>
              <a:rPr lang="en-US" sz="4400" dirty="0"/>
              <a:t>(multiplication word problems)</a:t>
            </a:r>
            <a:endParaRPr lang="en-GB" sz="72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802992"/>
            <a:ext cx="4192086" cy="38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363202" y="194433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24   x   ?     = 240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385671" y="1882405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363202" y="2856857"/>
            <a:ext cx="4604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73   x   ?     = 7300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363202" y="3769378"/>
            <a:ext cx="4727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  ?      x  46  = 4600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363202" y="4681899"/>
            <a:ext cx="5086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?      x  100  = 10,000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949DA-3809-7119-24EF-356F390F385C}"/>
              </a:ext>
            </a:extLst>
          </p:cNvPr>
          <p:cNvSpPr/>
          <p:nvPr/>
        </p:nvSpPr>
        <p:spPr>
          <a:xfrm>
            <a:off x="4234475" y="2752253"/>
            <a:ext cx="100467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303A0-E822-8467-964D-23CEDFE55956}"/>
              </a:ext>
            </a:extLst>
          </p:cNvPr>
          <p:cNvSpPr/>
          <p:nvPr/>
        </p:nvSpPr>
        <p:spPr>
          <a:xfrm>
            <a:off x="2979079" y="3667623"/>
            <a:ext cx="125539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68F534-080C-AC9C-7173-1131876CC4E0}"/>
              </a:ext>
            </a:extLst>
          </p:cNvPr>
          <p:cNvSpPr/>
          <p:nvPr/>
        </p:nvSpPr>
        <p:spPr>
          <a:xfrm>
            <a:off x="2979079" y="4631021"/>
            <a:ext cx="125539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87E75-6EA9-91C9-D557-095609682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373A0E-FE15-7305-5E5A-7249C6D5F8E7}"/>
              </a:ext>
            </a:extLst>
          </p:cNvPr>
          <p:cNvSpPr txBox="1"/>
          <p:nvPr/>
        </p:nvSpPr>
        <p:spPr>
          <a:xfrm>
            <a:off x="997974" y="639355"/>
            <a:ext cx="81460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shop sells pencils in packs of </a:t>
            </a:r>
            <a:r>
              <a:rPr lang="en-US" sz="3600" b="1" dirty="0"/>
              <a:t>10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Mia buys some packs and gets </a:t>
            </a:r>
            <a:r>
              <a:rPr lang="en-US" sz="3600" b="1" dirty="0"/>
              <a:t>80 pencils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How many packs did she buy?</a:t>
            </a:r>
            <a:endParaRPr lang="en-GB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68ABA7-739F-1040-F07B-58791A557E3C}"/>
              </a:ext>
            </a:extLst>
          </p:cNvPr>
          <p:cNvGrpSpPr/>
          <p:nvPr/>
        </p:nvGrpSpPr>
        <p:grpSpPr>
          <a:xfrm>
            <a:off x="1086904" y="3030230"/>
            <a:ext cx="8146026" cy="1463782"/>
            <a:chOff x="1086904" y="3030230"/>
            <a:chExt cx="8146026" cy="14637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0D10EB-1035-CE96-8741-00CA738A1ADF}"/>
                </a:ext>
              </a:extLst>
            </p:cNvPr>
            <p:cNvSpPr txBox="1"/>
            <p:nvPr/>
          </p:nvSpPr>
          <p:spPr>
            <a:xfrm>
              <a:off x="1086904" y="3570682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10  x  ___ = 80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E3BBD3-C40C-E419-A111-0925D05F73D8}"/>
                </a:ext>
              </a:extLst>
            </p:cNvPr>
            <p:cNvSpPr/>
            <p:nvPr/>
          </p:nvSpPr>
          <p:spPr>
            <a:xfrm>
              <a:off x="4709211" y="3030230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61B3221-C823-9246-8497-942DD7A28EF3}"/>
              </a:ext>
            </a:extLst>
          </p:cNvPr>
          <p:cNvSpPr/>
          <p:nvPr/>
        </p:nvSpPr>
        <p:spPr>
          <a:xfrm>
            <a:off x="4709211" y="3178392"/>
            <a:ext cx="1159518" cy="1447448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C1C92C-74B4-D23A-0CFD-4D21214D52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2128"/>
          <a:stretch>
            <a:fillRect/>
          </a:stretch>
        </p:blipFill>
        <p:spPr>
          <a:xfrm>
            <a:off x="0" y="1331380"/>
            <a:ext cx="2310579" cy="552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923092-744F-76AF-CAC9-8EDFD3FC6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D702DBC-13DF-F32B-1DB0-2D75C5ED4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D5B1701-FC68-19CA-F650-06246C3F2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293D30-EB9F-7140-F3D0-F45D16D71536}"/>
              </a:ext>
            </a:extLst>
          </p:cNvPr>
          <p:cNvSpPr txBox="1"/>
          <p:nvPr/>
        </p:nvSpPr>
        <p:spPr>
          <a:xfrm>
            <a:off x="1098409" y="561881"/>
            <a:ext cx="81460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5 equal groups </a:t>
            </a:r>
            <a:r>
              <a:rPr lang="en-US" sz="3600" dirty="0"/>
              <a:t>of counters. </a:t>
            </a:r>
          </a:p>
          <a:p>
            <a:pPr algn="ctr"/>
            <a:r>
              <a:rPr lang="en-US" sz="3600" dirty="0"/>
              <a:t>Altogether there are </a:t>
            </a:r>
            <a:r>
              <a:rPr lang="en-US" sz="3600" b="1" dirty="0"/>
              <a:t>500 counters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How many counters in each group? </a:t>
            </a:r>
            <a:endParaRPr lang="en-GB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879C40-D929-20AE-6DB6-D824589D349B}"/>
              </a:ext>
            </a:extLst>
          </p:cNvPr>
          <p:cNvGrpSpPr/>
          <p:nvPr/>
        </p:nvGrpSpPr>
        <p:grpSpPr>
          <a:xfrm>
            <a:off x="1175835" y="2985899"/>
            <a:ext cx="8146026" cy="1447448"/>
            <a:chOff x="1175835" y="2985899"/>
            <a:chExt cx="8146026" cy="14474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EE92A5-7007-D30C-ABCA-965968856A8E}"/>
                </a:ext>
              </a:extLst>
            </p:cNvPr>
            <p:cNvSpPr txBox="1"/>
            <p:nvPr/>
          </p:nvSpPr>
          <p:spPr>
            <a:xfrm>
              <a:off x="1175835" y="3482636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5  x  ___ = 500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47BF2F-6A56-2879-8423-A753DEF9B74C}"/>
                </a:ext>
              </a:extLst>
            </p:cNvPr>
            <p:cNvSpPr/>
            <p:nvPr/>
          </p:nvSpPr>
          <p:spPr>
            <a:xfrm>
              <a:off x="4572000" y="2985899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C559298-D79E-00D5-285B-3C0C19A2A16F}"/>
              </a:ext>
            </a:extLst>
          </p:cNvPr>
          <p:cNvSpPr/>
          <p:nvPr/>
        </p:nvSpPr>
        <p:spPr>
          <a:xfrm>
            <a:off x="4282839" y="3276610"/>
            <a:ext cx="1389687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BE8036-751F-18EC-C0E1-143EBE9D22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025" r="23288"/>
          <a:stretch>
            <a:fillRect/>
          </a:stretch>
        </p:blipFill>
        <p:spPr>
          <a:xfrm>
            <a:off x="383457" y="3400519"/>
            <a:ext cx="241873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012607-3B75-3F7F-E5DE-EC9EA7FDF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55F60F-DC16-6C38-9A76-F21D39E6E941}"/>
              </a:ext>
            </a:extLst>
          </p:cNvPr>
          <p:cNvSpPr/>
          <p:nvPr/>
        </p:nvSpPr>
        <p:spPr>
          <a:xfrm>
            <a:off x="4471216" y="1151275"/>
            <a:ext cx="412956" cy="995722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6E1B61F-02B7-4D6F-638A-206E463D7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7C1EDF4-3911-DC28-F803-34E92DF31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999539-A31B-92CE-013B-0086E51A0BAA}"/>
              </a:ext>
            </a:extLst>
          </p:cNvPr>
          <p:cNvSpPr/>
          <p:nvPr/>
        </p:nvSpPr>
        <p:spPr>
          <a:xfrm>
            <a:off x="4454008" y="1151275"/>
            <a:ext cx="412956" cy="995722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2A1AB-3BE1-E21B-E962-6EC1DF6803D8}"/>
              </a:ext>
            </a:extLst>
          </p:cNvPr>
          <p:cNvSpPr txBox="1"/>
          <p:nvPr/>
        </p:nvSpPr>
        <p:spPr>
          <a:xfrm>
            <a:off x="683340" y="1501202"/>
            <a:ext cx="814602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 teacher has </a:t>
            </a:r>
            <a:r>
              <a:rPr lang="en-US" sz="4000" b="1" dirty="0"/>
              <a:t>___ boxes</a:t>
            </a:r>
            <a:r>
              <a:rPr lang="en-US" sz="4000" dirty="0"/>
              <a:t> of pens.</a:t>
            </a:r>
          </a:p>
          <a:p>
            <a:pPr algn="ctr"/>
            <a:r>
              <a:rPr lang="en-US" sz="4000" dirty="0"/>
              <a:t> </a:t>
            </a:r>
          </a:p>
          <a:p>
            <a:pPr algn="ctr"/>
            <a:r>
              <a:rPr lang="en-US" sz="4000" dirty="0"/>
              <a:t>Each box has </a:t>
            </a:r>
            <a:r>
              <a:rPr lang="en-US" sz="4000" b="1" dirty="0"/>
              <a:t>10 pens</a:t>
            </a:r>
            <a:r>
              <a:rPr lang="en-US" sz="4000" dirty="0"/>
              <a:t>.</a:t>
            </a:r>
          </a:p>
          <a:p>
            <a:pPr algn="ctr"/>
            <a:br>
              <a:rPr lang="en-US" sz="4000" dirty="0"/>
            </a:br>
            <a:r>
              <a:rPr lang="en-US" sz="4000" dirty="0"/>
              <a:t>There are </a:t>
            </a:r>
            <a:r>
              <a:rPr lang="en-US" sz="4000" b="1" dirty="0"/>
              <a:t>90 pens</a:t>
            </a:r>
            <a:r>
              <a:rPr lang="en-US" sz="4000" dirty="0"/>
              <a:t> altogether.</a:t>
            </a:r>
          </a:p>
          <a:p>
            <a:pPr algn="ctr"/>
            <a:br>
              <a:rPr lang="en-US" sz="4000" dirty="0"/>
            </a:br>
            <a:r>
              <a:rPr lang="en-US" sz="4000" dirty="0"/>
              <a:t>How many boxes?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5548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B8B4B3-6A89-9E97-4DC9-CE2857E91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B16B161-8031-596B-A9E1-BEE53FA4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50260C-60FA-AF09-8BDB-FE9B58CA4710}"/>
              </a:ext>
            </a:extLst>
          </p:cNvPr>
          <p:cNvSpPr txBox="1"/>
          <p:nvPr/>
        </p:nvSpPr>
        <p:spPr>
          <a:xfrm>
            <a:off x="1098409" y="561881"/>
            <a:ext cx="81460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Each pack contains </a:t>
            </a:r>
            <a:r>
              <a:rPr lang="en-US" sz="3600" b="1" dirty="0"/>
              <a:t>100 stickers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A school has </a:t>
            </a:r>
            <a:r>
              <a:rPr lang="en-US" sz="3600" b="1" dirty="0"/>
              <a:t>900 stickers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How many packs is that? </a:t>
            </a:r>
            <a:endParaRPr lang="en-GB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A88D4B-611C-DD4E-8AA0-C51EFBFA64D1}"/>
              </a:ext>
            </a:extLst>
          </p:cNvPr>
          <p:cNvGrpSpPr/>
          <p:nvPr/>
        </p:nvGrpSpPr>
        <p:grpSpPr>
          <a:xfrm>
            <a:off x="1167235" y="2895233"/>
            <a:ext cx="8146026" cy="1447448"/>
            <a:chOff x="1167235" y="2895233"/>
            <a:chExt cx="8146026" cy="14474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33506B-5052-95F3-FA7C-1E7500005B55}"/>
                </a:ext>
              </a:extLst>
            </p:cNvPr>
            <p:cNvSpPr txBox="1"/>
            <p:nvPr/>
          </p:nvSpPr>
          <p:spPr>
            <a:xfrm>
              <a:off x="1167235" y="3400519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100  x  ___ = 900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85833E-888C-C5EC-8AF5-816DD52BE157}"/>
                </a:ext>
              </a:extLst>
            </p:cNvPr>
            <p:cNvSpPr/>
            <p:nvPr/>
          </p:nvSpPr>
          <p:spPr>
            <a:xfrm>
              <a:off x="4762403" y="2895233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4D6BE5A-C226-9CEF-4BC3-F68C3D3344B5}"/>
              </a:ext>
            </a:extLst>
          </p:cNvPr>
          <p:cNvSpPr/>
          <p:nvPr/>
        </p:nvSpPr>
        <p:spPr>
          <a:xfrm>
            <a:off x="4647318" y="3018472"/>
            <a:ext cx="1389687" cy="132420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pic>
        <p:nvPicPr>
          <p:cNvPr id="2" name="Picture 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1B3409A1-5BE4-E4AD-5BA2-1699EA7BE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AF0A1-635C-59D3-8706-F3A69AA2A8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837" r="13615"/>
          <a:stretch>
            <a:fillRect/>
          </a:stretch>
        </p:blipFill>
        <p:spPr>
          <a:xfrm>
            <a:off x="89290" y="3845981"/>
            <a:ext cx="2563544" cy="2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9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DF9488-A3F5-BBF4-F654-61D839353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6C760D3-BD45-E346-4DD2-67449A8A0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44AF97-BB49-0437-4E97-37B43042D473}"/>
              </a:ext>
            </a:extLst>
          </p:cNvPr>
          <p:cNvSpPr txBox="1"/>
          <p:nvPr/>
        </p:nvSpPr>
        <p:spPr>
          <a:xfrm>
            <a:off x="1098409" y="561881"/>
            <a:ext cx="81460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shop has </a:t>
            </a:r>
            <a:r>
              <a:rPr lang="en-US" sz="3600" b="1" dirty="0"/>
              <a:t>32 boxes of 100 pens</a:t>
            </a:r>
            <a:r>
              <a:rPr lang="en-US" sz="3600" dirty="0"/>
              <a:t>.</a:t>
            </a:r>
          </a:p>
          <a:p>
            <a:pPr algn="ctr"/>
            <a:br>
              <a:rPr lang="en-US" sz="3600" dirty="0"/>
            </a:br>
            <a:r>
              <a:rPr lang="en-US" sz="3600" dirty="0"/>
              <a:t>How many pens is this? </a:t>
            </a:r>
            <a:endParaRPr lang="en-GB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3A520C-9599-ED38-9D76-49EA8E5D4448}"/>
              </a:ext>
            </a:extLst>
          </p:cNvPr>
          <p:cNvGrpSpPr/>
          <p:nvPr/>
        </p:nvGrpSpPr>
        <p:grpSpPr>
          <a:xfrm>
            <a:off x="506360" y="2783530"/>
            <a:ext cx="8146026" cy="1447448"/>
            <a:chOff x="506360" y="2783530"/>
            <a:chExt cx="8146026" cy="14474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D587CC-8531-45ED-D63C-4585ECB555D7}"/>
                </a:ext>
              </a:extLst>
            </p:cNvPr>
            <p:cNvSpPr txBox="1"/>
            <p:nvPr/>
          </p:nvSpPr>
          <p:spPr>
            <a:xfrm>
              <a:off x="506360" y="3195140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32  x  100 =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896033-FE93-98EC-0D81-B329D8ACC5EE}"/>
                </a:ext>
              </a:extLst>
            </p:cNvPr>
            <p:cNvSpPr/>
            <p:nvPr/>
          </p:nvSpPr>
          <p:spPr>
            <a:xfrm>
              <a:off x="6444156" y="2783530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1BB33D1-31C5-119B-B19E-B84CCB2977B0}"/>
              </a:ext>
            </a:extLst>
          </p:cNvPr>
          <p:cNvSpPr/>
          <p:nvPr/>
        </p:nvSpPr>
        <p:spPr>
          <a:xfrm>
            <a:off x="6444156" y="2845149"/>
            <a:ext cx="2414120" cy="132420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3200</a:t>
            </a:r>
          </a:p>
        </p:txBody>
      </p:sp>
      <p:pic>
        <p:nvPicPr>
          <p:cNvPr id="2" name="Picture 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121750C3-45F8-61C4-12CA-E18C5178F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1407</TotalTime>
  <Words>192</Words>
  <Application>Microsoft Office PowerPoint</Application>
  <PresentationFormat>On-screen Show (4:3)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77</cp:revision>
  <dcterms:created xsi:type="dcterms:W3CDTF">2013-01-27T09:14:16Z</dcterms:created>
  <dcterms:modified xsi:type="dcterms:W3CDTF">2026-03-24T10:12:47Z</dcterms:modified>
  <cp:category/>
</cp:coreProperties>
</file>