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95" r:id="rId3"/>
    <p:sldId id="296" r:id="rId4"/>
    <p:sldId id="297" r:id="rId5"/>
    <p:sldId id="298" r:id="rId6"/>
    <p:sldId id="293" r:id="rId7"/>
    <p:sldId id="29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326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A cartoon of a hat holding a book and a plate of food&#10;&#10;AI-generated content may be incorrect.">
            <a:extLst>
              <a:ext uri="{FF2B5EF4-FFF2-40B4-BE49-F238E27FC236}">
                <a16:creationId xmlns:a16="http://schemas.microsoft.com/office/drawing/2014/main" id="{F6BDDB7E-AE97-6F28-7B2E-2D48964F3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020" y="3029272"/>
            <a:ext cx="3498720" cy="3694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BF0E0-FCC1-7427-F318-A00FF501AEA6}"/>
              </a:ext>
            </a:extLst>
          </p:cNvPr>
          <p:cNvSpPr txBox="1"/>
          <p:nvPr/>
        </p:nvSpPr>
        <p:spPr>
          <a:xfrm>
            <a:off x="1050648" y="1156910"/>
            <a:ext cx="79247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 Missing numbers </a:t>
            </a:r>
          </a:p>
          <a:p>
            <a:pPr algn="ctr"/>
            <a:r>
              <a:rPr lang="en-US" sz="4400" dirty="0"/>
              <a:t>(multiplication word problems)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2E05ACD3-253C-2B56-B9AC-A01559321886}"/>
              </a:ext>
            </a:extLst>
          </p:cNvPr>
          <p:cNvSpPr txBox="1"/>
          <p:nvPr/>
        </p:nvSpPr>
        <p:spPr>
          <a:xfrm>
            <a:off x="2363202" y="194433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78   x   ?     = 780 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FA5EE16A-EFF2-3F98-BE00-DB66E4BABB78}"/>
              </a:ext>
            </a:extLst>
          </p:cNvPr>
          <p:cNvSpPr/>
          <p:nvPr/>
        </p:nvSpPr>
        <p:spPr>
          <a:xfrm>
            <a:off x="4385671" y="1882405"/>
            <a:ext cx="70227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F1357BD4-31EB-19CF-F139-610F3AD73819}"/>
              </a:ext>
            </a:extLst>
          </p:cNvPr>
          <p:cNvSpPr txBox="1"/>
          <p:nvPr/>
        </p:nvSpPr>
        <p:spPr>
          <a:xfrm>
            <a:off x="2363202" y="2856857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63   x   ?     = 6300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49D3AD-9F53-B644-A85A-0D40C654CE1C}"/>
              </a:ext>
            </a:extLst>
          </p:cNvPr>
          <p:cNvSpPr txBox="1"/>
          <p:nvPr/>
        </p:nvSpPr>
        <p:spPr>
          <a:xfrm>
            <a:off x="2363202" y="3769378"/>
            <a:ext cx="4604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?     x  29  = 2900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FD58D13-3A3A-5FD3-6C74-66C19255D911}"/>
              </a:ext>
            </a:extLst>
          </p:cNvPr>
          <p:cNvSpPr txBox="1"/>
          <p:nvPr/>
        </p:nvSpPr>
        <p:spPr>
          <a:xfrm>
            <a:off x="2363202" y="4681899"/>
            <a:ext cx="4788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?     x  100  = 9900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8949DA-3809-7119-24EF-356F390F385C}"/>
              </a:ext>
            </a:extLst>
          </p:cNvPr>
          <p:cNvSpPr/>
          <p:nvPr/>
        </p:nvSpPr>
        <p:spPr>
          <a:xfrm>
            <a:off x="4234475" y="2752253"/>
            <a:ext cx="100467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2303A0-E822-8467-964D-23CEDFE55956}"/>
              </a:ext>
            </a:extLst>
          </p:cNvPr>
          <p:cNvSpPr/>
          <p:nvPr/>
        </p:nvSpPr>
        <p:spPr>
          <a:xfrm>
            <a:off x="2979079" y="3667623"/>
            <a:ext cx="108387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100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68F534-080C-AC9C-7173-1131876CC4E0}"/>
              </a:ext>
            </a:extLst>
          </p:cNvPr>
          <p:cNvSpPr/>
          <p:nvPr/>
        </p:nvSpPr>
        <p:spPr>
          <a:xfrm>
            <a:off x="2979079" y="4631021"/>
            <a:ext cx="108387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00B050"/>
                </a:solidFill>
              </a:rPr>
              <a:t>99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97974" y="639355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sells apples in packs of </a:t>
            </a:r>
            <a:r>
              <a:rPr lang="en-US" sz="3600" b="1" dirty="0"/>
              <a:t>10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Amy buys some packs and gets </a:t>
            </a:r>
            <a:r>
              <a:rPr lang="en-US" sz="3600" b="1" dirty="0"/>
              <a:t>90 apples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packs did she buy?</a:t>
            </a:r>
            <a:endParaRPr lang="en-GB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E77031-5F22-247E-03BC-A5D0B6F804EF}"/>
              </a:ext>
            </a:extLst>
          </p:cNvPr>
          <p:cNvGrpSpPr/>
          <p:nvPr/>
        </p:nvGrpSpPr>
        <p:grpSpPr>
          <a:xfrm>
            <a:off x="1086904" y="3030230"/>
            <a:ext cx="8146026" cy="1463782"/>
            <a:chOff x="1086904" y="3030230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0D10EB-1035-CE96-8741-00CA738A1ADF}"/>
                </a:ext>
              </a:extLst>
            </p:cNvPr>
            <p:cNvSpPr txBox="1"/>
            <p:nvPr/>
          </p:nvSpPr>
          <p:spPr>
            <a:xfrm>
              <a:off x="1086904" y="3570682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10  x  ___ = 90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E3BBD3-C40C-E419-A111-0925D05F73D8}"/>
                </a:ext>
              </a:extLst>
            </p:cNvPr>
            <p:cNvSpPr/>
            <p:nvPr/>
          </p:nvSpPr>
          <p:spPr>
            <a:xfrm>
              <a:off x="4709211" y="3030230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4677412" y="3079744"/>
            <a:ext cx="1159518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3D199-B44B-B9D2-7430-E1AB04501F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80" t="4476" r="12847" b="-4476"/>
          <a:stretch>
            <a:fillRect/>
          </a:stretch>
        </p:blipFill>
        <p:spPr>
          <a:xfrm>
            <a:off x="-602728" y="3030230"/>
            <a:ext cx="4203177" cy="35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7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923092-744F-76AF-CAC9-8EDFD3FC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D702DBC-13DF-F32B-1DB0-2D75C5ED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D5B1701-FC68-19CA-F650-06246C3F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93D30-EB9F-7140-F3D0-F45D16D71536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There are </a:t>
            </a:r>
            <a:r>
              <a:rPr lang="en-US" sz="3600" b="1" dirty="0"/>
              <a:t>12 equal groups </a:t>
            </a:r>
            <a:r>
              <a:rPr lang="en-US" sz="3600" dirty="0"/>
              <a:t>of cubes. </a:t>
            </a:r>
          </a:p>
          <a:p>
            <a:pPr algn="ctr"/>
            <a:r>
              <a:rPr lang="en-US" sz="3600" dirty="0"/>
              <a:t>Altogether there are </a:t>
            </a:r>
            <a:r>
              <a:rPr lang="en-US" sz="3600" b="1" dirty="0"/>
              <a:t>1200 cubes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cubes in each group? </a:t>
            </a:r>
            <a:endParaRPr lang="en-GB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6C3C39-D663-9D72-3471-65DE1A8B1074}"/>
              </a:ext>
            </a:extLst>
          </p:cNvPr>
          <p:cNvGrpSpPr/>
          <p:nvPr/>
        </p:nvGrpSpPr>
        <p:grpSpPr>
          <a:xfrm>
            <a:off x="1175835" y="2958518"/>
            <a:ext cx="8146026" cy="1447448"/>
            <a:chOff x="1175835" y="2958518"/>
            <a:chExt cx="8146026" cy="14474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E92A5-7007-D30C-ABCA-965968856A8E}"/>
                </a:ext>
              </a:extLst>
            </p:cNvPr>
            <p:cNvSpPr txBox="1"/>
            <p:nvPr/>
          </p:nvSpPr>
          <p:spPr>
            <a:xfrm>
              <a:off x="1175835" y="348263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12  x  ___  = 1200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47BF2F-6A56-2879-8423-A753DEF9B74C}"/>
                </a:ext>
              </a:extLst>
            </p:cNvPr>
            <p:cNvSpPr/>
            <p:nvPr/>
          </p:nvSpPr>
          <p:spPr>
            <a:xfrm>
              <a:off x="4441830" y="2958518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559298-D79E-00D5-285B-3C0C19A2A16F}"/>
              </a:ext>
            </a:extLst>
          </p:cNvPr>
          <p:cNvSpPr/>
          <p:nvPr/>
        </p:nvSpPr>
        <p:spPr>
          <a:xfrm>
            <a:off x="4211661" y="3304835"/>
            <a:ext cx="1389687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90D39-5F53-74C0-817B-A2DDEC9328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70"/>
          <a:stretch>
            <a:fillRect/>
          </a:stretch>
        </p:blipFill>
        <p:spPr>
          <a:xfrm>
            <a:off x="94268" y="3304835"/>
            <a:ext cx="3448386" cy="28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012607-3B75-3F7F-E5DE-EC9EA7FDF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55F60F-DC16-6C38-9A76-F21D39E6E941}"/>
              </a:ext>
            </a:extLst>
          </p:cNvPr>
          <p:cNvSpPr/>
          <p:nvPr/>
        </p:nvSpPr>
        <p:spPr>
          <a:xfrm>
            <a:off x="4471216" y="1151275"/>
            <a:ext cx="412956" cy="995722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6E1B61F-02B7-4D6F-638A-206E463D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C1EDF4-3911-DC28-F803-34E92DF3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999539-A31B-92CE-013B-0086E51A0BAA}"/>
              </a:ext>
            </a:extLst>
          </p:cNvPr>
          <p:cNvSpPr/>
          <p:nvPr/>
        </p:nvSpPr>
        <p:spPr>
          <a:xfrm>
            <a:off x="3952109" y="1151275"/>
            <a:ext cx="1239781" cy="995722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2A1AB-3BE1-E21B-E962-6EC1DF6803D8}"/>
              </a:ext>
            </a:extLst>
          </p:cNvPr>
          <p:cNvSpPr txBox="1"/>
          <p:nvPr/>
        </p:nvSpPr>
        <p:spPr>
          <a:xfrm>
            <a:off x="683340" y="1501202"/>
            <a:ext cx="81460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 teacher has </a:t>
            </a:r>
            <a:r>
              <a:rPr lang="en-US" sz="4000" b="1" dirty="0"/>
              <a:t>____  packs </a:t>
            </a:r>
            <a:r>
              <a:rPr lang="en-US" sz="4000" dirty="0"/>
              <a:t>of pens.</a:t>
            </a:r>
          </a:p>
          <a:p>
            <a:pPr algn="ctr"/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Each pack has </a:t>
            </a:r>
            <a:r>
              <a:rPr lang="en-US" sz="4000" b="1" dirty="0"/>
              <a:t>10 pens</a:t>
            </a:r>
            <a:r>
              <a:rPr lang="en-US" sz="4000" dirty="0"/>
              <a:t>.</a:t>
            </a:r>
          </a:p>
          <a:p>
            <a:pPr algn="ctr"/>
            <a:br>
              <a:rPr lang="en-US" sz="4000" dirty="0"/>
            </a:br>
            <a:r>
              <a:rPr lang="en-US" sz="4000" dirty="0"/>
              <a:t>There are </a:t>
            </a:r>
            <a:r>
              <a:rPr lang="en-US" sz="4000" b="1" dirty="0"/>
              <a:t>160 pens</a:t>
            </a:r>
            <a:r>
              <a:rPr lang="en-US" sz="4000" dirty="0"/>
              <a:t> altogether.</a:t>
            </a:r>
          </a:p>
          <a:p>
            <a:pPr algn="ctr"/>
            <a:br>
              <a:rPr lang="en-US" sz="4000" dirty="0"/>
            </a:br>
            <a:r>
              <a:rPr lang="en-US" sz="4000" dirty="0"/>
              <a:t>How many packs of pens?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5548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DF9488-A3F5-BBF4-F654-61D83935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C760D3-BD45-E346-4DD2-67449A8A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44AF97-BB49-0437-4E97-37B43042D473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 shop has </a:t>
            </a:r>
            <a:r>
              <a:rPr lang="en-US" sz="3600" b="1" dirty="0"/>
              <a:t>48 boxes of 100 books</a:t>
            </a:r>
            <a:r>
              <a:rPr lang="en-US" sz="3600" dirty="0"/>
              <a:t>.</a:t>
            </a:r>
          </a:p>
          <a:p>
            <a:pPr algn="ctr"/>
            <a:br>
              <a:rPr lang="en-US" sz="3600" dirty="0"/>
            </a:br>
            <a:r>
              <a:rPr lang="en-US" sz="3600" dirty="0"/>
              <a:t>How many books is this? </a:t>
            </a:r>
            <a:endParaRPr lang="en-GB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3A520C-9599-ED38-9D76-49EA8E5D4448}"/>
              </a:ext>
            </a:extLst>
          </p:cNvPr>
          <p:cNvGrpSpPr/>
          <p:nvPr/>
        </p:nvGrpSpPr>
        <p:grpSpPr>
          <a:xfrm>
            <a:off x="506360" y="2783530"/>
            <a:ext cx="8146026" cy="1447448"/>
            <a:chOff x="506360" y="2783530"/>
            <a:chExt cx="8146026" cy="14474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D587CC-8531-45ED-D63C-4585ECB555D7}"/>
                </a:ext>
              </a:extLst>
            </p:cNvPr>
            <p:cNvSpPr txBox="1"/>
            <p:nvPr/>
          </p:nvSpPr>
          <p:spPr>
            <a:xfrm>
              <a:off x="506360" y="3195140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48  x  100 =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896033-FE93-98EC-0D81-B329D8ACC5EE}"/>
                </a:ext>
              </a:extLst>
            </p:cNvPr>
            <p:cNvSpPr/>
            <p:nvPr/>
          </p:nvSpPr>
          <p:spPr>
            <a:xfrm>
              <a:off x="6444156" y="2783530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1BB33D1-31C5-119B-B19E-B84CCB2977B0}"/>
              </a:ext>
            </a:extLst>
          </p:cNvPr>
          <p:cNvSpPr/>
          <p:nvPr/>
        </p:nvSpPr>
        <p:spPr>
          <a:xfrm>
            <a:off x="6444156" y="2845149"/>
            <a:ext cx="2414120" cy="1324209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4800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121750C3-45F8-61C4-12CA-E18C5178F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88F5A-D2FC-113E-9D77-F36A4E29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97" t="-10547" b="10547"/>
          <a:stretch>
            <a:fillRect/>
          </a:stretch>
        </p:blipFill>
        <p:spPr>
          <a:xfrm>
            <a:off x="206479" y="4111638"/>
            <a:ext cx="3535962" cy="26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B8B4B3-6A89-9E97-4DC9-CE2857E91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B16B161-8031-596B-A9E1-BEE53FA46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0260C-60FA-AF09-8BDB-FE9B58CA4710}"/>
              </a:ext>
            </a:extLst>
          </p:cNvPr>
          <p:cNvSpPr txBox="1"/>
          <p:nvPr/>
        </p:nvSpPr>
        <p:spPr>
          <a:xfrm>
            <a:off x="1098409" y="561881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Each pack contains </a:t>
            </a:r>
            <a:r>
              <a:rPr lang="en-US" sz="3600" b="1" dirty="0"/>
              <a:t>100 stickers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A school has </a:t>
            </a:r>
            <a:r>
              <a:rPr lang="en-US" sz="3600" b="1" dirty="0"/>
              <a:t>1500 stickers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packs is that? </a:t>
            </a:r>
            <a:endParaRPr lang="en-GB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A88D4B-611C-DD4E-8AA0-C51EFBFA64D1}"/>
              </a:ext>
            </a:extLst>
          </p:cNvPr>
          <p:cNvGrpSpPr/>
          <p:nvPr/>
        </p:nvGrpSpPr>
        <p:grpSpPr>
          <a:xfrm>
            <a:off x="1167235" y="2439477"/>
            <a:ext cx="8146026" cy="1447448"/>
            <a:chOff x="1167235" y="2876401"/>
            <a:chExt cx="8146026" cy="14474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3506B-5052-95F3-FA7C-1E7500005B55}"/>
                </a:ext>
              </a:extLst>
            </p:cNvPr>
            <p:cNvSpPr txBox="1"/>
            <p:nvPr/>
          </p:nvSpPr>
          <p:spPr>
            <a:xfrm>
              <a:off x="1167235" y="3400519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100  x  ___  = 1500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85833E-888C-C5EC-8AF5-816DD52BE157}"/>
                </a:ext>
              </a:extLst>
            </p:cNvPr>
            <p:cNvSpPr/>
            <p:nvPr/>
          </p:nvSpPr>
          <p:spPr>
            <a:xfrm>
              <a:off x="4591663" y="2876401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4D6BE5A-C226-9CEF-4BC3-F68C3D3344B5}"/>
              </a:ext>
            </a:extLst>
          </p:cNvPr>
          <p:cNvSpPr/>
          <p:nvPr/>
        </p:nvSpPr>
        <p:spPr>
          <a:xfrm>
            <a:off x="4476578" y="2631293"/>
            <a:ext cx="1389687" cy="1324209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1B3409A1-5BE4-E4AD-5BA2-1699EA7B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2D5C5-974E-F193-E1CB-0A9EC5B3E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67" r="19819"/>
          <a:stretch>
            <a:fillRect/>
          </a:stretch>
        </p:blipFill>
        <p:spPr>
          <a:xfrm>
            <a:off x="-23381" y="3391504"/>
            <a:ext cx="2604485" cy="3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9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1433</TotalTime>
  <Words>194</Words>
  <Application>Microsoft Office PowerPoint</Application>
  <PresentationFormat>On-screen Show (4:3)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78</cp:revision>
  <dcterms:created xsi:type="dcterms:W3CDTF">2013-01-27T09:14:16Z</dcterms:created>
  <dcterms:modified xsi:type="dcterms:W3CDTF">2026-03-24T10:16:19Z</dcterms:modified>
  <cp:category/>
</cp:coreProperties>
</file>