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86" r:id="rId3"/>
    <p:sldId id="283" r:id="rId4"/>
    <p:sldId id="287" r:id="rId5"/>
    <p:sldId id="257" r:id="rId6"/>
    <p:sldId id="284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26/03/2026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761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E803C-7DF4-6B5A-0291-74BDCD2E0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189EF5-9499-E36D-D6C6-663DBE37B1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ABDD64-029F-E5EE-9280-025F59C6F5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DD356-0AFA-643F-6785-D318EF2C51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776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29150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 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1012722" y="1118864"/>
            <a:ext cx="79247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 Divide decimals </a:t>
            </a:r>
          </a:p>
          <a:p>
            <a:pPr algn="ctr"/>
            <a:r>
              <a:rPr lang="en-GB" sz="5400" dirty="0"/>
              <a:t>by 10 &amp; 100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6" name="Picture 5" descr="A cartoon of a wizard hat&#10;&#10;AI-generated content may be incorrect.">
            <a:extLst>
              <a:ext uri="{FF2B5EF4-FFF2-40B4-BE49-F238E27FC236}">
                <a16:creationId xmlns:a16="http://schemas.microsoft.com/office/drawing/2014/main" id="{4C444983-E5A3-4DE6-79E4-30D5E97EC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710" y="2933363"/>
            <a:ext cx="4517683" cy="379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29A28-F7AD-E334-D400-250B5DA8F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BC0E4C2-E723-30D4-6066-1DE230F7B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4A71B26-6BF0-E90F-7B65-FBD52B9C1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F52CAC56-1E4E-69F5-57E9-2A1F176A61C1}"/>
              </a:ext>
            </a:extLst>
          </p:cNvPr>
          <p:cNvSpPr/>
          <p:nvPr/>
        </p:nvSpPr>
        <p:spPr>
          <a:xfrm>
            <a:off x="0" y="5634325"/>
            <a:ext cx="8862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They are all the same. Can you explain why?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04DDA2-F5A3-ACE5-DCFA-96EB1B379AC6}"/>
              </a:ext>
            </a:extLst>
          </p:cNvPr>
          <p:cNvSpPr/>
          <p:nvPr/>
        </p:nvSpPr>
        <p:spPr>
          <a:xfrm>
            <a:off x="1727672" y="261384"/>
            <a:ext cx="67446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Which number is bigger?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446B3CC-BBF1-D4AB-918C-310CF001CFE3}"/>
              </a:ext>
            </a:extLst>
          </p:cNvPr>
          <p:cNvGraphicFramePr>
            <a:graphicFrameLocks noGrp="1"/>
          </p:cNvGraphicFramePr>
          <p:nvPr/>
        </p:nvGraphicFramePr>
        <p:xfrm>
          <a:off x="1470109" y="1485610"/>
          <a:ext cx="6552126" cy="38542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92021">
                  <a:extLst>
                    <a:ext uri="{9D8B030D-6E8A-4147-A177-3AD203B41FA5}">
                      <a16:colId xmlns:a16="http://schemas.microsoft.com/office/drawing/2014/main" val="1824775046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410981129"/>
                    </a:ext>
                  </a:extLst>
                </a:gridCol>
              </a:tblGrid>
              <a:tr h="9635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2863760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8209036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43B4AD48-F40F-8961-F52A-02D4B2C59DE4}"/>
              </a:ext>
            </a:extLst>
          </p:cNvPr>
          <p:cNvSpPr/>
          <p:nvPr/>
        </p:nvSpPr>
        <p:spPr>
          <a:xfrm>
            <a:off x="1470109" y="1564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2A8F9F-0E92-D6F0-4E59-2A3AD0AA1557}"/>
              </a:ext>
            </a:extLst>
          </p:cNvPr>
          <p:cNvSpPr/>
          <p:nvPr/>
        </p:nvSpPr>
        <p:spPr>
          <a:xfrm>
            <a:off x="2589763" y="1564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46F113-F99F-BE71-0D3E-35028E3E47CC}"/>
              </a:ext>
            </a:extLst>
          </p:cNvPr>
          <p:cNvSpPr/>
          <p:nvPr/>
        </p:nvSpPr>
        <p:spPr>
          <a:xfrm>
            <a:off x="3705680" y="1564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0105F9-90C1-20C7-B48B-BE5BEDA48734}"/>
              </a:ext>
            </a:extLst>
          </p:cNvPr>
          <p:cNvSpPr/>
          <p:nvPr/>
        </p:nvSpPr>
        <p:spPr>
          <a:xfrm>
            <a:off x="4773167" y="1564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86080C-E3F3-E4CC-E12F-7D6C0E4692DA}"/>
              </a:ext>
            </a:extLst>
          </p:cNvPr>
          <p:cNvSpPr/>
          <p:nvPr/>
        </p:nvSpPr>
        <p:spPr>
          <a:xfrm>
            <a:off x="3663009" y="256662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37AF45A-475D-AB08-078C-3ACEED0029E5}"/>
              </a:ext>
            </a:extLst>
          </p:cNvPr>
          <p:cNvSpPr/>
          <p:nvPr/>
        </p:nvSpPr>
        <p:spPr>
          <a:xfrm>
            <a:off x="5906093" y="1564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8CA7FA4-BFC1-542D-6C4E-8EE25B67B319}"/>
              </a:ext>
            </a:extLst>
          </p:cNvPr>
          <p:cNvSpPr/>
          <p:nvPr/>
        </p:nvSpPr>
        <p:spPr>
          <a:xfrm>
            <a:off x="6981816" y="1564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FEBBA7-FAEA-09BE-C374-F3D5A83726AA}"/>
              </a:ext>
            </a:extLst>
          </p:cNvPr>
          <p:cNvSpPr/>
          <p:nvPr/>
        </p:nvSpPr>
        <p:spPr>
          <a:xfrm>
            <a:off x="4775381" y="256662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FC0C8D1-F92E-81DA-B533-564A60E27F33}"/>
              </a:ext>
            </a:extLst>
          </p:cNvPr>
          <p:cNvSpPr/>
          <p:nvPr/>
        </p:nvSpPr>
        <p:spPr>
          <a:xfrm>
            <a:off x="5339630" y="1142249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3360649-BBD8-AE68-CC3F-FE21087FB065}"/>
              </a:ext>
            </a:extLst>
          </p:cNvPr>
          <p:cNvSpPr/>
          <p:nvPr/>
        </p:nvSpPr>
        <p:spPr>
          <a:xfrm>
            <a:off x="5325523" y="2103271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C7E19B8-AE8D-980C-0761-3D1E665F8564}"/>
              </a:ext>
            </a:extLst>
          </p:cNvPr>
          <p:cNvSpPr/>
          <p:nvPr/>
        </p:nvSpPr>
        <p:spPr>
          <a:xfrm>
            <a:off x="5891986" y="356766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616E003-9449-AC9F-5209-4BC5C540BC5F}"/>
              </a:ext>
            </a:extLst>
          </p:cNvPr>
          <p:cNvSpPr/>
          <p:nvPr/>
        </p:nvSpPr>
        <p:spPr>
          <a:xfrm>
            <a:off x="6981816" y="4518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FE52F0A-4B57-B65D-F9AD-C5CDA1E205A3}"/>
              </a:ext>
            </a:extLst>
          </p:cNvPr>
          <p:cNvSpPr/>
          <p:nvPr/>
        </p:nvSpPr>
        <p:spPr>
          <a:xfrm>
            <a:off x="5867722" y="451844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FC47EF9-4D21-2D8E-6923-8490AE9CA207}"/>
              </a:ext>
            </a:extLst>
          </p:cNvPr>
          <p:cNvSpPr/>
          <p:nvPr/>
        </p:nvSpPr>
        <p:spPr>
          <a:xfrm>
            <a:off x="3706552" y="356811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7981BA8-4DB4-2ED8-0C9A-BFFA9994E83D}"/>
              </a:ext>
            </a:extLst>
          </p:cNvPr>
          <p:cNvSpPr/>
          <p:nvPr/>
        </p:nvSpPr>
        <p:spPr>
          <a:xfrm>
            <a:off x="4818924" y="3568112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DF4852C-BC00-7EEB-3ABE-50A30E72B2FF}"/>
              </a:ext>
            </a:extLst>
          </p:cNvPr>
          <p:cNvSpPr/>
          <p:nvPr/>
        </p:nvSpPr>
        <p:spPr>
          <a:xfrm>
            <a:off x="3706550" y="4471628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D4544E3-D8D3-8900-CCC0-40D1E541C167}"/>
              </a:ext>
            </a:extLst>
          </p:cNvPr>
          <p:cNvSpPr/>
          <p:nvPr/>
        </p:nvSpPr>
        <p:spPr>
          <a:xfrm>
            <a:off x="4818922" y="4471628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6DB9BC0-6315-703C-237E-46DE136EEA4E}"/>
              </a:ext>
            </a:extLst>
          </p:cNvPr>
          <p:cNvSpPr/>
          <p:nvPr/>
        </p:nvSpPr>
        <p:spPr>
          <a:xfrm>
            <a:off x="5349044" y="3036895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80088E6-089B-4AB4-C564-EBD7B89E397E}"/>
              </a:ext>
            </a:extLst>
          </p:cNvPr>
          <p:cNvSpPr/>
          <p:nvPr/>
        </p:nvSpPr>
        <p:spPr>
          <a:xfrm>
            <a:off x="5334937" y="3997917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81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DB5A32-E488-A7A7-A011-1E1CE1F15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FEFA1E42-D185-D480-3646-7F0E1F0A6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7636"/>
            <a:ext cx="1575458" cy="129753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ACEB73E-739E-EC90-0C24-B9CAB26B6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0B8B07C-9D58-B439-D694-D2C752D95073}"/>
              </a:ext>
            </a:extLst>
          </p:cNvPr>
          <p:cNvGrpSpPr/>
          <p:nvPr/>
        </p:nvGrpSpPr>
        <p:grpSpPr>
          <a:xfrm>
            <a:off x="2067876" y="524452"/>
            <a:ext cx="6823586" cy="1927109"/>
            <a:chOff x="3588774" y="1281028"/>
            <a:chExt cx="4778477" cy="103728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826F9D6D-B3C2-9F5A-9051-BA9F2C7B5BDB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F812162-4C80-39A5-9AA0-0F45FAC35A71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The place value chart shows the number 38.12</a:t>
              </a:r>
            </a:p>
          </p:txBody>
        </p:sp>
      </p:grpSp>
      <p:pic>
        <p:nvPicPr>
          <p:cNvPr id="143" name="Picture 14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C2F3922-CB32-18ED-6CAF-97C2CFAF12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pSp>
        <p:nvGrpSpPr>
          <p:cNvPr id="536" name="Group 535">
            <a:extLst>
              <a:ext uri="{FF2B5EF4-FFF2-40B4-BE49-F238E27FC236}">
                <a16:creationId xmlns:a16="http://schemas.microsoft.com/office/drawing/2014/main" id="{29936B7B-15B7-BE0A-5621-EAE928AE4C67}"/>
              </a:ext>
            </a:extLst>
          </p:cNvPr>
          <p:cNvGrpSpPr/>
          <p:nvPr/>
        </p:nvGrpSpPr>
        <p:grpSpPr>
          <a:xfrm>
            <a:off x="2067876" y="524452"/>
            <a:ext cx="6823586" cy="1927109"/>
            <a:chOff x="3588774" y="1281028"/>
            <a:chExt cx="4778477" cy="1037285"/>
          </a:xfrm>
        </p:grpSpPr>
        <p:sp>
          <p:nvSpPr>
            <p:cNvPr id="537" name="Speech Bubble: Rectangle with Corners Rounded 536">
              <a:extLst>
                <a:ext uri="{FF2B5EF4-FFF2-40B4-BE49-F238E27FC236}">
                  <a16:creationId xmlns:a16="http://schemas.microsoft.com/office/drawing/2014/main" id="{0AAF1E87-5773-F395-72C4-1A90DC362559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8" name="TextBox 537">
              <a:extLst>
                <a:ext uri="{FF2B5EF4-FFF2-40B4-BE49-F238E27FC236}">
                  <a16:creationId xmlns:a16="http://schemas.microsoft.com/office/drawing/2014/main" id="{08AB3E99-D9A1-4521-1750-E8ED90C2A1E8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When we divide by </a:t>
              </a:r>
              <a:r>
                <a:rPr lang="en-US" sz="3200" b="1" dirty="0"/>
                <a:t>10</a:t>
              </a:r>
              <a:r>
                <a:rPr lang="en-US" sz="3200" dirty="0"/>
                <a:t>, every digit moves </a:t>
              </a:r>
              <a:r>
                <a:rPr lang="en-US" sz="3200" b="1" dirty="0"/>
                <a:t>one place to the right</a:t>
              </a:r>
              <a:r>
                <a:rPr lang="en-US" sz="3200" dirty="0"/>
                <a:t>.</a:t>
              </a:r>
            </a:p>
          </p:txBody>
        </p:sp>
      </p:grp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EE83675D-4646-D55F-3026-A368055F229C}"/>
              </a:ext>
            </a:extLst>
          </p:cNvPr>
          <p:cNvGrpSpPr/>
          <p:nvPr/>
        </p:nvGrpSpPr>
        <p:grpSpPr>
          <a:xfrm>
            <a:off x="2067876" y="524452"/>
            <a:ext cx="6834076" cy="1927109"/>
            <a:chOff x="3588774" y="1281028"/>
            <a:chExt cx="4785823" cy="1037285"/>
          </a:xfrm>
        </p:grpSpPr>
        <p:sp>
          <p:nvSpPr>
            <p:cNvPr id="540" name="Speech Bubble: Rectangle with Corners Rounded 539">
              <a:extLst>
                <a:ext uri="{FF2B5EF4-FFF2-40B4-BE49-F238E27FC236}">
                  <a16:creationId xmlns:a16="http://schemas.microsoft.com/office/drawing/2014/main" id="{847D6F2E-F726-836D-0377-F5D725012B1E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1" name="TextBox 540">
              <a:extLst>
                <a:ext uri="{FF2B5EF4-FFF2-40B4-BE49-F238E27FC236}">
                  <a16:creationId xmlns:a16="http://schemas.microsoft.com/office/drawing/2014/main" id="{9B737038-E0B5-6939-C993-68AE28F9B760}"/>
                </a:ext>
              </a:extLst>
            </p:cNvPr>
            <p:cNvSpPr txBox="1"/>
            <p:nvPr/>
          </p:nvSpPr>
          <p:spPr>
            <a:xfrm>
              <a:off x="3596120" y="1490009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So we now have </a:t>
              </a:r>
              <a:r>
                <a:rPr lang="en-US" sz="3200" b="1" dirty="0"/>
                <a:t>3.812</a:t>
              </a:r>
            </a:p>
            <a:p>
              <a:pPr algn="ctr">
                <a:buNone/>
              </a:pPr>
              <a:r>
                <a:rPr lang="en-US" sz="3200" b="1" dirty="0"/>
                <a:t>38.12 ÷ 10 = 3.812</a:t>
              </a:r>
            </a:p>
          </p:txBody>
        </p: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D296067-3247-A852-DAB4-3DD88E178D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314825"/>
              </p:ext>
            </p:extLst>
          </p:nvPr>
        </p:nvGraphicFramePr>
        <p:xfrm>
          <a:off x="1971535" y="3498166"/>
          <a:ext cx="6318564" cy="115495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53094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410981129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3872806047"/>
                    </a:ext>
                  </a:extLst>
                </a:gridCol>
              </a:tblGrid>
              <a:tr h="5774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5774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24F0E7E8-ABAF-7B07-9E69-65F815E082E0}"/>
              </a:ext>
            </a:extLst>
          </p:cNvPr>
          <p:cNvSpPr/>
          <p:nvPr/>
        </p:nvSpPr>
        <p:spPr>
          <a:xfrm>
            <a:off x="2111682" y="345239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B62BEA-967B-8602-56ED-126A38BB4288}"/>
              </a:ext>
            </a:extLst>
          </p:cNvPr>
          <p:cNvSpPr/>
          <p:nvPr/>
        </p:nvSpPr>
        <p:spPr>
          <a:xfrm>
            <a:off x="3155161" y="345239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0F0FC7-95C4-4CDC-5E4B-E4AA4AEA88D4}"/>
              </a:ext>
            </a:extLst>
          </p:cNvPr>
          <p:cNvSpPr/>
          <p:nvPr/>
        </p:nvSpPr>
        <p:spPr>
          <a:xfrm>
            <a:off x="4198640" y="345239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0FEB4B-7A23-3B6E-6E36-0F8671BD5BCC}"/>
              </a:ext>
            </a:extLst>
          </p:cNvPr>
          <p:cNvSpPr/>
          <p:nvPr/>
        </p:nvSpPr>
        <p:spPr>
          <a:xfrm>
            <a:off x="5242119" y="345239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DE3F1F-BB10-97F8-8BEC-E0B890D12DAF}"/>
              </a:ext>
            </a:extLst>
          </p:cNvPr>
          <p:cNvSpPr/>
          <p:nvPr/>
        </p:nvSpPr>
        <p:spPr>
          <a:xfrm>
            <a:off x="6285598" y="345239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6AE8C8-C15A-22F8-5E2B-0CD2C78E44F0}"/>
              </a:ext>
            </a:extLst>
          </p:cNvPr>
          <p:cNvSpPr/>
          <p:nvPr/>
        </p:nvSpPr>
        <p:spPr>
          <a:xfrm>
            <a:off x="4652064" y="3525847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19511CA-53BC-A08B-401D-F30CD030D9FF}"/>
              </a:ext>
            </a:extLst>
          </p:cNvPr>
          <p:cNvSpPr/>
          <p:nvPr/>
        </p:nvSpPr>
        <p:spPr>
          <a:xfrm>
            <a:off x="7329078" y="345239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F5C1ACD-0CBD-F2C5-2ADD-EAB3D607C5F4}"/>
              </a:ext>
            </a:extLst>
          </p:cNvPr>
          <p:cNvGrpSpPr/>
          <p:nvPr/>
        </p:nvGrpSpPr>
        <p:grpSpPr>
          <a:xfrm>
            <a:off x="3046900" y="4018839"/>
            <a:ext cx="5214424" cy="923330"/>
            <a:chOff x="3595527" y="5004555"/>
            <a:chExt cx="5214424" cy="92333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BBF6BA5-B4B8-CA7A-89E3-4CA27D814703}"/>
                </a:ext>
              </a:extLst>
            </p:cNvPr>
            <p:cNvSpPr/>
            <p:nvPr/>
          </p:nvSpPr>
          <p:spPr>
            <a:xfrm>
              <a:off x="3595527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FEF3CE8-69E7-FD72-58AD-279EDBEEBA3D}"/>
                </a:ext>
              </a:extLst>
            </p:cNvPr>
            <p:cNvSpPr/>
            <p:nvPr/>
          </p:nvSpPr>
          <p:spPr>
            <a:xfrm>
              <a:off x="4648621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9D276F1-0A8B-A769-C18E-ACE87B72036B}"/>
                </a:ext>
              </a:extLst>
            </p:cNvPr>
            <p:cNvSpPr/>
            <p:nvPr/>
          </p:nvSpPr>
          <p:spPr>
            <a:xfrm>
              <a:off x="5701715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2D675DD-626F-ED85-994E-8219E1C7319E}"/>
                </a:ext>
              </a:extLst>
            </p:cNvPr>
            <p:cNvSpPr/>
            <p:nvPr/>
          </p:nvSpPr>
          <p:spPr>
            <a:xfrm>
              <a:off x="6754809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17974CC-B82A-5624-529C-496221FBFEB6}"/>
                </a:ext>
              </a:extLst>
            </p:cNvPr>
            <p:cNvSpPr/>
            <p:nvPr/>
          </p:nvSpPr>
          <p:spPr>
            <a:xfrm>
              <a:off x="7807903" y="5004555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485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12587 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C450E4-83AF-2DB1-DFE4-C89552E4C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D92DB5C-39C6-0BF6-4735-C76073C44181}"/>
              </a:ext>
            </a:extLst>
          </p:cNvPr>
          <p:cNvSpPr/>
          <p:nvPr/>
        </p:nvSpPr>
        <p:spPr>
          <a:xfrm>
            <a:off x="3224991" y="3034063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F922CE5-4B8F-DE87-DC6F-FED7603017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431048"/>
              </p:ext>
            </p:extLst>
          </p:nvPr>
        </p:nvGraphicFramePr>
        <p:xfrm>
          <a:off x="1868409" y="2805188"/>
          <a:ext cx="6318564" cy="132620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53094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410981129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3872806047"/>
                    </a:ext>
                  </a:extLst>
                </a:gridCol>
              </a:tblGrid>
              <a:tr h="66310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66310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B26C25B-916A-1E38-E4B1-57841D1F61C1}"/>
              </a:ext>
            </a:extLst>
          </p:cNvPr>
          <p:cNvSpPr/>
          <p:nvPr/>
        </p:nvSpPr>
        <p:spPr>
          <a:xfrm>
            <a:off x="2005817" y="276040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B732B6-88FF-8E41-80BB-80C6FBC651E2}"/>
              </a:ext>
            </a:extLst>
          </p:cNvPr>
          <p:cNvSpPr/>
          <p:nvPr/>
        </p:nvSpPr>
        <p:spPr>
          <a:xfrm>
            <a:off x="3049296" y="276040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A927E-FF00-3CF1-1F71-C190E709CED7}"/>
              </a:ext>
            </a:extLst>
          </p:cNvPr>
          <p:cNvSpPr/>
          <p:nvPr/>
        </p:nvSpPr>
        <p:spPr>
          <a:xfrm>
            <a:off x="4092775" y="276040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DE5A99-E0F4-22B5-78D0-118BCFE1C4A0}"/>
              </a:ext>
            </a:extLst>
          </p:cNvPr>
          <p:cNvSpPr/>
          <p:nvPr/>
        </p:nvSpPr>
        <p:spPr>
          <a:xfrm>
            <a:off x="5136254" y="276040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873AE9E-E6DF-DFA9-D531-8CA38F115C6A}"/>
              </a:ext>
            </a:extLst>
          </p:cNvPr>
          <p:cNvSpPr/>
          <p:nvPr/>
        </p:nvSpPr>
        <p:spPr>
          <a:xfrm>
            <a:off x="6179733" y="276040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5CD9DEB-BF11-9651-8910-EE15D595026C}"/>
              </a:ext>
            </a:extLst>
          </p:cNvPr>
          <p:cNvSpPr/>
          <p:nvPr/>
        </p:nvSpPr>
        <p:spPr>
          <a:xfrm>
            <a:off x="4526667" y="2953137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AF45903-81E4-3031-443B-7A6C079ADB73}"/>
              </a:ext>
            </a:extLst>
          </p:cNvPr>
          <p:cNvSpPr/>
          <p:nvPr/>
        </p:nvSpPr>
        <p:spPr>
          <a:xfrm>
            <a:off x="7223213" y="276040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pic>
        <p:nvPicPr>
          <p:cNvPr id="44" name="Picture 43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BE0DC182-5B6C-D156-9D1C-A7F061BB7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755" y="1489494"/>
            <a:ext cx="1575458" cy="129753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39DE151-8C0E-3D50-9FD0-876BE86B1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649CEE1-038E-3146-4395-7E130CA1C7CB}"/>
              </a:ext>
            </a:extLst>
          </p:cNvPr>
          <p:cNvGrpSpPr/>
          <p:nvPr/>
        </p:nvGrpSpPr>
        <p:grpSpPr>
          <a:xfrm>
            <a:off x="1991012" y="253664"/>
            <a:ext cx="6823586" cy="1927109"/>
            <a:chOff x="3588774" y="1281028"/>
            <a:chExt cx="4778477" cy="103728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9F907939-14DD-762D-5C8F-4F41CB8996CD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533BDDB-44D5-AD1F-313E-5F22E8DF2C69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The place value chart shows the number 531.5</a:t>
              </a:r>
            </a:p>
          </p:txBody>
        </p:sp>
      </p:grpSp>
      <p:pic>
        <p:nvPicPr>
          <p:cNvPr id="143" name="Picture 14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F9502C22-3E43-5DAD-A141-BDE83ABD03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pSp>
        <p:nvGrpSpPr>
          <p:cNvPr id="536" name="Group 535">
            <a:extLst>
              <a:ext uri="{FF2B5EF4-FFF2-40B4-BE49-F238E27FC236}">
                <a16:creationId xmlns:a16="http://schemas.microsoft.com/office/drawing/2014/main" id="{C6A187DC-4662-AFA8-2D4E-03D90B640608}"/>
              </a:ext>
            </a:extLst>
          </p:cNvPr>
          <p:cNvGrpSpPr/>
          <p:nvPr/>
        </p:nvGrpSpPr>
        <p:grpSpPr>
          <a:xfrm>
            <a:off x="1991012" y="253664"/>
            <a:ext cx="6823586" cy="1927109"/>
            <a:chOff x="3588774" y="1281028"/>
            <a:chExt cx="4778477" cy="1037285"/>
          </a:xfrm>
        </p:grpSpPr>
        <p:sp>
          <p:nvSpPr>
            <p:cNvPr id="537" name="Speech Bubble: Rectangle with Corners Rounded 536">
              <a:extLst>
                <a:ext uri="{FF2B5EF4-FFF2-40B4-BE49-F238E27FC236}">
                  <a16:creationId xmlns:a16="http://schemas.microsoft.com/office/drawing/2014/main" id="{64F2E424-D9D8-D19D-2DF0-5EC9BCE88966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8" name="TextBox 537">
              <a:extLst>
                <a:ext uri="{FF2B5EF4-FFF2-40B4-BE49-F238E27FC236}">
                  <a16:creationId xmlns:a16="http://schemas.microsoft.com/office/drawing/2014/main" id="{CA0873B7-FEBD-42DA-A8D4-436ACC0411E7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When we divide by </a:t>
              </a:r>
              <a:r>
                <a:rPr lang="en-US" sz="3200" b="1" dirty="0"/>
                <a:t>100</a:t>
              </a:r>
              <a:r>
                <a:rPr lang="en-US" sz="3200" dirty="0"/>
                <a:t>, every digit moves </a:t>
              </a:r>
              <a:r>
                <a:rPr lang="en-US" sz="3200" b="1" dirty="0"/>
                <a:t>two place to the right</a:t>
              </a:r>
              <a:r>
                <a:rPr lang="en-US" sz="3200" dirty="0"/>
                <a:t>.</a:t>
              </a:r>
            </a:p>
          </p:txBody>
        </p:sp>
      </p:grp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E2320D88-CEBC-2B83-7DF2-47B3E4D02B3D}"/>
              </a:ext>
            </a:extLst>
          </p:cNvPr>
          <p:cNvGrpSpPr/>
          <p:nvPr/>
        </p:nvGrpSpPr>
        <p:grpSpPr>
          <a:xfrm>
            <a:off x="1991012" y="253664"/>
            <a:ext cx="6834076" cy="1927109"/>
            <a:chOff x="3588774" y="1281028"/>
            <a:chExt cx="4785823" cy="1037285"/>
          </a:xfrm>
        </p:grpSpPr>
        <p:sp>
          <p:nvSpPr>
            <p:cNvPr id="540" name="Speech Bubble: Rectangle with Corners Rounded 539">
              <a:extLst>
                <a:ext uri="{FF2B5EF4-FFF2-40B4-BE49-F238E27FC236}">
                  <a16:creationId xmlns:a16="http://schemas.microsoft.com/office/drawing/2014/main" id="{3CFEF063-99A0-C0CD-E05A-45865057A9EF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1" name="TextBox 540">
              <a:extLst>
                <a:ext uri="{FF2B5EF4-FFF2-40B4-BE49-F238E27FC236}">
                  <a16:creationId xmlns:a16="http://schemas.microsoft.com/office/drawing/2014/main" id="{5ED9E0E3-08EE-04DE-2F47-D2B90A5F3144}"/>
                </a:ext>
              </a:extLst>
            </p:cNvPr>
            <p:cNvSpPr txBox="1"/>
            <p:nvPr/>
          </p:nvSpPr>
          <p:spPr>
            <a:xfrm>
              <a:off x="3596120" y="1490009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So we now have </a:t>
              </a:r>
              <a:r>
                <a:rPr lang="en-US" sz="3200" b="1" dirty="0"/>
                <a:t>5.315</a:t>
              </a:r>
            </a:p>
            <a:p>
              <a:pPr algn="ctr">
                <a:buNone/>
              </a:pPr>
              <a:r>
                <a:rPr lang="en-US" sz="3200" b="1" dirty="0"/>
                <a:t>531.5 ÷ 100 = 5.315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5830E61-ED9E-8727-89FB-E073017AB518}"/>
              </a:ext>
            </a:extLst>
          </p:cNvPr>
          <p:cNvGrpSpPr/>
          <p:nvPr/>
        </p:nvGrpSpPr>
        <p:grpSpPr>
          <a:xfrm>
            <a:off x="1827337" y="3467249"/>
            <a:ext cx="4340734" cy="707886"/>
            <a:chOff x="1302696" y="4918780"/>
            <a:chExt cx="4340734" cy="707886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266692C-B58E-89D9-6254-C71F492023B5}"/>
                </a:ext>
              </a:extLst>
            </p:cNvPr>
            <p:cNvSpPr/>
            <p:nvPr/>
          </p:nvSpPr>
          <p:spPr>
            <a:xfrm>
              <a:off x="1302696" y="491878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31" name="Rectangle 530">
              <a:extLst>
                <a:ext uri="{FF2B5EF4-FFF2-40B4-BE49-F238E27FC236}">
                  <a16:creationId xmlns:a16="http://schemas.microsoft.com/office/drawing/2014/main" id="{729CDC0E-BC30-0B9A-99BE-C6B06B4D3952}"/>
                </a:ext>
              </a:extLst>
            </p:cNvPr>
            <p:cNvSpPr/>
            <p:nvPr/>
          </p:nvSpPr>
          <p:spPr>
            <a:xfrm>
              <a:off x="2415591" y="491878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B3E41C1-9332-5090-D188-71134BC4816B}"/>
                </a:ext>
              </a:extLst>
            </p:cNvPr>
            <p:cNvSpPr/>
            <p:nvPr/>
          </p:nvSpPr>
          <p:spPr>
            <a:xfrm>
              <a:off x="3528486" y="491878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8DC7351-2094-A500-5292-B86AB3C43654}"/>
                </a:ext>
              </a:extLst>
            </p:cNvPr>
            <p:cNvSpPr/>
            <p:nvPr/>
          </p:nvSpPr>
          <p:spPr>
            <a:xfrm>
              <a:off x="4641382" y="491878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7FFF412-B314-7008-9473-A3A180849319}"/>
              </a:ext>
            </a:extLst>
          </p:cNvPr>
          <p:cNvGrpSpPr/>
          <p:nvPr/>
        </p:nvGrpSpPr>
        <p:grpSpPr>
          <a:xfrm>
            <a:off x="2924456" y="3467249"/>
            <a:ext cx="4340734" cy="707886"/>
            <a:chOff x="1302696" y="4918780"/>
            <a:chExt cx="4340734" cy="70788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1FDED34-0FF8-57FE-2D27-D99C0E2F2E3F}"/>
                </a:ext>
              </a:extLst>
            </p:cNvPr>
            <p:cNvSpPr/>
            <p:nvPr/>
          </p:nvSpPr>
          <p:spPr>
            <a:xfrm>
              <a:off x="1302696" y="491878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7158B45-66FA-3936-36A2-99B67667B4CD}"/>
                </a:ext>
              </a:extLst>
            </p:cNvPr>
            <p:cNvSpPr/>
            <p:nvPr/>
          </p:nvSpPr>
          <p:spPr>
            <a:xfrm>
              <a:off x="2415591" y="491878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71587A2-19AC-222D-BAF3-AA0BB9DCF319}"/>
                </a:ext>
              </a:extLst>
            </p:cNvPr>
            <p:cNvSpPr/>
            <p:nvPr/>
          </p:nvSpPr>
          <p:spPr>
            <a:xfrm>
              <a:off x="3528486" y="491878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5DF8507-C0CA-DB5C-8098-878BCB5AC100}"/>
                </a:ext>
              </a:extLst>
            </p:cNvPr>
            <p:cNvSpPr/>
            <p:nvPr/>
          </p:nvSpPr>
          <p:spPr>
            <a:xfrm>
              <a:off x="4641382" y="491878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125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0.12622 0.006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07407E-6 L 0.12621 0.0064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22843B0-4DB0-E89A-642E-257D7EC81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3231F9-26C0-2CE9-52D2-86E08D286CBE}"/>
              </a:ext>
            </a:extLst>
          </p:cNvPr>
          <p:cNvSpPr txBox="1"/>
          <p:nvPr/>
        </p:nvSpPr>
        <p:spPr>
          <a:xfrm>
            <a:off x="747066" y="2505708"/>
            <a:ext cx="8396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 1) To divide a number by 10 each digit moves </a:t>
            </a:r>
          </a:p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	             to the right on a place value grid.  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0686C6-E8FF-5311-63EA-770C8CC3D5F6}"/>
              </a:ext>
            </a:extLst>
          </p:cNvPr>
          <p:cNvSpPr/>
          <p:nvPr/>
        </p:nvSpPr>
        <p:spPr>
          <a:xfrm>
            <a:off x="1427021" y="2965437"/>
            <a:ext cx="748146" cy="429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56CE69-AC3F-62FD-02E8-43E8212A7E96}"/>
              </a:ext>
            </a:extLst>
          </p:cNvPr>
          <p:cNvSpPr txBox="1"/>
          <p:nvPr/>
        </p:nvSpPr>
        <p:spPr>
          <a:xfrm>
            <a:off x="747066" y="3945477"/>
            <a:ext cx="8396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 2) To divide a number by 100 each digit moves </a:t>
            </a:r>
          </a:p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	             to the right on a place value grid.  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1FB54B-F545-82FA-6970-03171631DE1E}"/>
              </a:ext>
            </a:extLst>
          </p:cNvPr>
          <p:cNvSpPr/>
          <p:nvPr/>
        </p:nvSpPr>
        <p:spPr>
          <a:xfrm>
            <a:off x="1427021" y="4405206"/>
            <a:ext cx="748146" cy="429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EF279B-0BF7-4174-5EC8-7ACC82420B0F}"/>
              </a:ext>
            </a:extLst>
          </p:cNvPr>
          <p:cNvSpPr txBox="1"/>
          <p:nvPr/>
        </p:nvSpPr>
        <p:spPr>
          <a:xfrm>
            <a:off x="1579422" y="2917816"/>
            <a:ext cx="443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GB" sz="28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26B5AC-4F13-DCF3-6ABA-73EC26CCA523}"/>
              </a:ext>
            </a:extLst>
          </p:cNvPr>
          <p:cNvSpPr txBox="1"/>
          <p:nvPr/>
        </p:nvSpPr>
        <p:spPr>
          <a:xfrm>
            <a:off x="1579422" y="4358341"/>
            <a:ext cx="443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B" sz="28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B6BA459-630D-EB7A-DC44-44EB32307461}"/>
              </a:ext>
            </a:extLst>
          </p:cNvPr>
          <p:cNvSpPr/>
          <p:nvPr/>
        </p:nvSpPr>
        <p:spPr>
          <a:xfrm>
            <a:off x="1656124" y="95661"/>
            <a:ext cx="674469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Let’s recap what we have learnt so far?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181482" y="2058924"/>
            <a:ext cx="2860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480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  =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3078225" y="1949680"/>
            <a:ext cx="101691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48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3078226" y="2966711"/>
            <a:ext cx="101691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4.8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3078226" y="3925363"/>
            <a:ext cx="101691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4.8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8029174F-2A65-0BFB-9A5A-20322836F9BB}"/>
              </a:ext>
            </a:extLst>
          </p:cNvPr>
          <p:cNvSpPr/>
          <p:nvPr/>
        </p:nvSpPr>
        <p:spPr>
          <a:xfrm>
            <a:off x="3078225" y="4880317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0.48</a:t>
            </a:r>
          </a:p>
        </p:txBody>
      </p:sp>
      <p:sp>
        <p:nvSpPr>
          <p:cNvPr id="509" name="Rectangle 508">
            <a:extLst>
              <a:ext uri="{FF2B5EF4-FFF2-40B4-BE49-F238E27FC236}">
                <a16:creationId xmlns:a16="http://schemas.microsoft.com/office/drawing/2014/main" id="{7C4FAF62-FBC3-86CF-5592-272EF8B6122B}"/>
              </a:ext>
            </a:extLst>
          </p:cNvPr>
          <p:cNvSpPr/>
          <p:nvPr/>
        </p:nvSpPr>
        <p:spPr>
          <a:xfrm>
            <a:off x="7442472" y="2000475"/>
            <a:ext cx="141065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0.48</a:t>
            </a:r>
          </a:p>
        </p:txBody>
      </p:sp>
      <p:sp>
        <p:nvSpPr>
          <p:cNvPr id="510" name="Rectangle 509">
            <a:extLst>
              <a:ext uri="{FF2B5EF4-FFF2-40B4-BE49-F238E27FC236}">
                <a16:creationId xmlns:a16="http://schemas.microsoft.com/office/drawing/2014/main" id="{D97800B2-D692-27D3-00B3-54B6F34B2510}"/>
              </a:ext>
            </a:extLst>
          </p:cNvPr>
          <p:cNvSpPr/>
          <p:nvPr/>
        </p:nvSpPr>
        <p:spPr>
          <a:xfrm>
            <a:off x="7639574" y="2976390"/>
            <a:ext cx="141065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0.048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1357BD4-31EB-19CF-F139-610F3AD73819}"/>
              </a:ext>
            </a:extLst>
          </p:cNvPr>
          <p:cNvSpPr txBox="1"/>
          <p:nvPr/>
        </p:nvSpPr>
        <p:spPr>
          <a:xfrm>
            <a:off x="181482" y="3010087"/>
            <a:ext cx="3052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480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100 =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649D3AD-9F53-B644-A85A-0D40C654CE1C}"/>
              </a:ext>
            </a:extLst>
          </p:cNvPr>
          <p:cNvSpPr txBox="1"/>
          <p:nvPr/>
        </p:nvSpPr>
        <p:spPr>
          <a:xfrm>
            <a:off x="181482" y="3977756"/>
            <a:ext cx="2675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48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  = 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48D2626-CFAD-5D71-3975-CE1F6B4B1321}"/>
              </a:ext>
            </a:extLst>
          </p:cNvPr>
          <p:cNvSpPr txBox="1"/>
          <p:nvPr/>
        </p:nvSpPr>
        <p:spPr>
          <a:xfrm>
            <a:off x="4741352" y="2074772"/>
            <a:ext cx="26548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4.8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 =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F77DCA2-62F0-204D-4BAE-A24D6DC60D29}"/>
              </a:ext>
            </a:extLst>
          </p:cNvPr>
          <p:cNvSpPr txBox="1"/>
          <p:nvPr/>
        </p:nvSpPr>
        <p:spPr>
          <a:xfrm>
            <a:off x="4741352" y="3027268"/>
            <a:ext cx="2959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4.8 </a:t>
            </a:r>
            <a:r>
              <a:rPr lang="en-US" sz="3200" b="1" dirty="0"/>
              <a:t>÷</a:t>
            </a:r>
            <a:r>
              <a:rPr lang="en-GB" sz="3200" b="1" dirty="0">
                <a:latin typeface="Comic Sans MS" panose="030F0702030302020204" pitchFamily="66" charset="0"/>
              </a:rPr>
              <a:t> </a:t>
            </a:r>
            <a:r>
              <a:rPr lang="en-GB" sz="3200" dirty="0">
                <a:latin typeface="Comic Sans MS" panose="030F0702030302020204" pitchFamily="66" charset="0"/>
              </a:rPr>
              <a:t>100 = 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9D7643D-FE75-28FB-42C3-49B54BADAF8B}"/>
              </a:ext>
            </a:extLst>
          </p:cNvPr>
          <p:cNvSpPr txBox="1"/>
          <p:nvPr/>
        </p:nvSpPr>
        <p:spPr>
          <a:xfrm>
            <a:off x="4741352" y="3979764"/>
            <a:ext cx="2893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6.51 </a:t>
            </a:r>
            <a:r>
              <a:rPr lang="en-US" sz="3200" b="1" dirty="0"/>
              <a:t>÷</a:t>
            </a:r>
            <a:r>
              <a:rPr lang="en-GB" sz="3200" b="1" dirty="0">
                <a:latin typeface="Comic Sans MS" panose="030F0702030302020204" pitchFamily="66" charset="0"/>
              </a:rPr>
              <a:t> </a:t>
            </a:r>
            <a:r>
              <a:rPr lang="en-GB" sz="3200" dirty="0">
                <a:latin typeface="Comic Sans MS" panose="030F0702030302020204" pitchFamily="66" charset="0"/>
              </a:rPr>
              <a:t>10 =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FD58D13-3A3A-5FD3-6C74-66C19255D911}"/>
              </a:ext>
            </a:extLst>
          </p:cNvPr>
          <p:cNvSpPr txBox="1"/>
          <p:nvPr/>
        </p:nvSpPr>
        <p:spPr>
          <a:xfrm>
            <a:off x="181482" y="4937173"/>
            <a:ext cx="2925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48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100  = 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CBF91E6-FAA2-F66C-AB3A-A378794A7D26}"/>
              </a:ext>
            </a:extLst>
          </p:cNvPr>
          <p:cNvSpPr txBox="1"/>
          <p:nvPr/>
        </p:nvSpPr>
        <p:spPr>
          <a:xfrm>
            <a:off x="4741352" y="4932260"/>
            <a:ext cx="2486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1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100 = 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B35F6880-2712-95EF-8B24-DB1880D0F34E}"/>
              </a:ext>
            </a:extLst>
          </p:cNvPr>
          <p:cNvSpPr/>
          <p:nvPr/>
        </p:nvSpPr>
        <p:spPr>
          <a:xfrm>
            <a:off x="7511522" y="3925363"/>
            <a:ext cx="141065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0.651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DDFC95B-4187-180F-C337-65F7A6AB38F1}"/>
              </a:ext>
            </a:extLst>
          </p:cNvPr>
          <p:cNvSpPr/>
          <p:nvPr/>
        </p:nvSpPr>
        <p:spPr>
          <a:xfrm>
            <a:off x="7322795" y="4835418"/>
            <a:ext cx="111738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0.01</a:t>
            </a:r>
          </a:p>
        </p:txBody>
      </p:sp>
    </p:spTree>
    <p:extLst>
      <p:ext uri="{BB962C8B-B14F-4D97-AF65-F5344CB8AC3E}">
        <p14:creationId xmlns:p14="http://schemas.microsoft.com/office/powerpoint/2010/main" val="90124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508" grpId="0" animBg="1"/>
      <p:bldP spid="509" grpId="0" animBg="1"/>
      <p:bldP spid="510" grpId="0" animBg="1"/>
      <p:bldP spid="113" grpId="0" animBg="1"/>
      <p:bldP spid="1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artoon of a wizard hat holding a book&#10;&#10;AI-generated content may be incorrect.">
            <a:extLst>
              <a:ext uri="{FF2B5EF4-FFF2-40B4-BE49-F238E27FC236}">
                <a16:creationId xmlns:a16="http://schemas.microsoft.com/office/drawing/2014/main" id="{FD938027-A10A-E8F4-12A3-97825F045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1859" y="2403283"/>
            <a:ext cx="2457070" cy="20514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346276" y="1145861"/>
            <a:ext cx="6797724" cy="2020610"/>
            <a:chOff x="3350600" y="1208197"/>
            <a:chExt cx="6797724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350600" y="1208197"/>
              <a:ext cx="6728898" cy="1363156"/>
            </a:xfrm>
            <a:prstGeom prst="wedgeRoundRectCallout">
              <a:avLst>
                <a:gd name="adj1" fmla="val -70345"/>
                <a:gd name="adj2" fmla="val 53903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419426" y="1578928"/>
              <a:ext cx="6728898" cy="4775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450 </a:t>
              </a:r>
              <a:r>
                <a:rPr lang="en-US" sz="4000" b="1" dirty="0"/>
                <a:t>÷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100 = 45.0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631411" y="3619320"/>
            <a:ext cx="539376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FF0000"/>
                </a:solidFill>
              </a:rPr>
              <a:t>False: What mistake did Rookie make?</a:t>
            </a:r>
            <a:endParaRPr lang="en-GB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1431</TotalTime>
  <Words>277</Words>
  <Application>Microsoft Office PowerPoint</Application>
  <PresentationFormat>On-screen Show (4:3)</PresentationFormat>
  <Paragraphs>90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Aptos</vt:lpstr>
      <vt:lpstr>Arial</vt:lpstr>
      <vt:lpstr>Calibri</vt:lpstr>
      <vt:lpstr>Cambria Math</vt:lpstr>
      <vt:lpstr>Comic Sans MS</vt:lpstr>
      <vt:lpstr>Consolas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80</cp:revision>
  <dcterms:created xsi:type="dcterms:W3CDTF">2013-01-27T09:14:16Z</dcterms:created>
  <dcterms:modified xsi:type="dcterms:W3CDTF">2026-03-26T16:13:01Z</dcterms:modified>
  <cp:category/>
</cp:coreProperties>
</file>