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342" r:id="rId3"/>
    <p:sldId id="320" r:id="rId4"/>
    <p:sldId id="343" r:id="rId5"/>
    <p:sldId id="318" r:id="rId6"/>
    <p:sldId id="325" r:id="rId7"/>
    <p:sldId id="344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3752335" y="-1556"/>
            <a:ext cx="2943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517B19B-7092-85B2-C030-04596C379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68502" y="2378288"/>
            <a:ext cx="3622177" cy="3823409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4082141" y="6314104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E294F1-82A3-BEEE-AF59-14330F1BCAF7}"/>
              </a:ext>
            </a:extLst>
          </p:cNvPr>
          <p:cNvSpPr txBox="1"/>
          <p:nvPr/>
        </p:nvSpPr>
        <p:spPr>
          <a:xfrm>
            <a:off x="1886039" y="941820"/>
            <a:ext cx="63871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Doubles Within 20 – Word Problems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DE5C76-E6F7-EAD9-B7FE-55A24EA7FC99}"/>
              </a:ext>
            </a:extLst>
          </p:cNvPr>
          <p:cNvSpPr/>
          <p:nvPr/>
        </p:nvSpPr>
        <p:spPr>
          <a:xfrm>
            <a:off x="2414297" y="136588"/>
            <a:ext cx="467435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🎵 Let’s Chant </a:t>
            </a:r>
          </a:p>
          <a:p>
            <a:pPr algn="ctr"/>
            <a:r>
              <a:rPr lang="en-US" sz="5400" dirty="0"/>
              <a:t>Our Doubles!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BC487DE-E14D-ECE0-94F1-BC6D4F45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F4474D-38A7-EEA0-7A1D-1D701E93ADA2}"/>
              </a:ext>
            </a:extLst>
          </p:cNvPr>
          <p:cNvSpPr txBox="1"/>
          <p:nvPr/>
        </p:nvSpPr>
        <p:spPr>
          <a:xfrm>
            <a:off x="1079583" y="2062285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Double 11 is 22</a:t>
            </a:r>
            <a:br>
              <a:rPr lang="en-US" sz="3600" b="1" dirty="0"/>
            </a:br>
            <a:r>
              <a:rPr lang="en-US" sz="3600" b="1" dirty="0"/>
              <a:t>Double 12 is 24</a:t>
            </a:r>
            <a:br>
              <a:rPr lang="en-US" sz="3600" b="1" dirty="0"/>
            </a:br>
            <a:r>
              <a:rPr lang="en-US" sz="3600" b="1" dirty="0"/>
              <a:t>Double 13 is 26</a:t>
            </a:r>
            <a:br>
              <a:rPr lang="en-US" sz="3600" b="1" dirty="0"/>
            </a:br>
            <a:r>
              <a:rPr lang="en-US" sz="3600" b="1" dirty="0"/>
              <a:t>Double 14 is 28</a:t>
            </a:r>
            <a:br>
              <a:rPr lang="en-US" sz="3600" b="1" dirty="0"/>
            </a:br>
            <a:r>
              <a:rPr lang="en-US" sz="3600" b="1" dirty="0"/>
              <a:t>Double 15 is 30</a:t>
            </a:r>
            <a:endParaRPr lang="en-GB" sz="3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3A271B-8C34-95BD-AAE7-0DAB6BFDB127}"/>
              </a:ext>
            </a:extLst>
          </p:cNvPr>
          <p:cNvSpPr/>
          <p:nvPr/>
        </p:nvSpPr>
        <p:spPr>
          <a:xfrm>
            <a:off x="3618507" y="229865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B5DB67-D339-004F-93F1-A1550D9830AD}"/>
              </a:ext>
            </a:extLst>
          </p:cNvPr>
          <p:cNvSpPr/>
          <p:nvPr/>
        </p:nvSpPr>
        <p:spPr>
          <a:xfrm>
            <a:off x="3618507" y="3090701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FCCFEF-F6C3-A7F1-B01E-EDEE87B0ADBA}"/>
              </a:ext>
            </a:extLst>
          </p:cNvPr>
          <p:cNvSpPr/>
          <p:nvPr/>
        </p:nvSpPr>
        <p:spPr>
          <a:xfrm>
            <a:off x="3618507" y="3929210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47430A-D291-4202-7EA3-C8B77695B7A7}"/>
              </a:ext>
            </a:extLst>
          </p:cNvPr>
          <p:cNvSpPr/>
          <p:nvPr/>
        </p:nvSpPr>
        <p:spPr>
          <a:xfrm>
            <a:off x="3618507" y="4767719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A96B5F-C6E4-556C-03ED-9D1D24302500}"/>
              </a:ext>
            </a:extLst>
          </p:cNvPr>
          <p:cNvSpPr/>
          <p:nvPr/>
        </p:nvSpPr>
        <p:spPr>
          <a:xfrm>
            <a:off x="3618507" y="5587731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AD2C7-A479-AB8F-C24E-88150924671B}"/>
              </a:ext>
            </a:extLst>
          </p:cNvPr>
          <p:cNvSpPr txBox="1"/>
          <p:nvPr/>
        </p:nvSpPr>
        <p:spPr>
          <a:xfrm>
            <a:off x="4723417" y="2062285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Double 16 is 32</a:t>
            </a:r>
            <a:br>
              <a:rPr lang="en-US" sz="3600" b="1" dirty="0"/>
            </a:br>
            <a:r>
              <a:rPr lang="en-US" sz="3600" b="1" dirty="0"/>
              <a:t>Double 17 is 34</a:t>
            </a:r>
            <a:br>
              <a:rPr lang="en-US" sz="3600" b="1" dirty="0"/>
            </a:br>
            <a:r>
              <a:rPr lang="en-US" sz="3600" b="1" dirty="0"/>
              <a:t>Double 18 is 36</a:t>
            </a:r>
            <a:br>
              <a:rPr lang="en-US" sz="3600" b="1" dirty="0"/>
            </a:br>
            <a:r>
              <a:rPr lang="en-US" sz="3600" b="1" dirty="0"/>
              <a:t>Double 19 is 38</a:t>
            </a:r>
            <a:br>
              <a:rPr lang="en-US" sz="3600" b="1" dirty="0"/>
            </a:br>
            <a:r>
              <a:rPr lang="en-US" sz="3600" b="1" dirty="0"/>
              <a:t>Double 20 is 40</a:t>
            </a:r>
            <a:endParaRPr lang="en-GB" sz="3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564FA0-C970-94E3-0917-2123A002F885}"/>
              </a:ext>
            </a:extLst>
          </p:cNvPr>
          <p:cNvSpPr/>
          <p:nvPr/>
        </p:nvSpPr>
        <p:spPr>
          <a:xfrm>
            <a:off x="7193281" y="229865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507807-FEA1-4903-428E-42003A2FCBA7}"/>
              </a:ext>
            </a:extLst>
          </p:cNvPr>
          <p:cNvSpPr/>
          <p:nvPr/>
        </p:nvSpPr>
        <p:spPr>
          <a:xfrm>
            <a:off x="7193281" y="3090701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768DE8-D999-A372-4D42-75801F457766}"/>
              </a:ext>
            </a:extLst>
          </p:cNvPr>
          <p:cNvSpPr/>
          <p:nvPr/>
        </p:nvSpPr>
        <p:spPr>
          <a:xfrm>
            <a:off x="7193281" y="3929210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366143-3818-0FB6-50AF-20890DE7A563}"/>
              </a:ext>
            </a:extLst>
          </p:cNvPr>
          <p:cNvSpPr/>
          <p:nvPr/>
        </p:nvSpPr>
        <p:spPr>
          <a:xfrm>
            <a:off x="7193281" y="4767719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D1AB3F-DE0A-883F-D27B-2CAB606D6A06}"/>
              </a:ext>
            </a:extLst>
          </p:cNvPr>
          <p:cNvSpPr/>
          <p:nvPr/>
        </p:nvSpPr>
        <p:spPr>
          <a:xfrm>
            <a:off x="7193281" y="5587731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50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8F2E2D-1EE4-38A8-B9A2-86965CCE2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D1594C-B911-E788-495D-8D5FF60C3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251" y="0"/>
            <a:ext cx="6858000" cy="685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48C1CB-4C78-3890-5161-A37AB9FF1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303CEB-C385-06F5-0F4E-C912C9A37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C0DD02-81B8-AFA6-C4E1-C95B0FC11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735" y="5488881"/>
            <a:ext cx="6563032" cy="96108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308DBE7-2491-445B-B1E4-85CBD172CEF5}"/>
              </a:ext>
            </a:extLst>
          </p:cNvPr>
          <p:cNvSpPr/>
          <p:nvPr/>
        </p:nvSpPr>
        <p:spPr>
          <a:xfrm>
            <a:off x="4331109" y="4534671"/>
            <a:ext cx="1155291" cy="992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951659-D487-1117-4BCA-641FEE72D833}"/>
              </a:ext>
            </a:extLst>
          </p:cNvPr>
          <p:cNvGrpSpPr/>
          <p:nvPr/>
        </p:nvGrpSpPr>
        <p:grpSpPr>
          <a:xfrm>
            <a:off x="2834148" y="5661401"/>
            <a:ext cx="3991896" cy="992580"/>
            <a:chOff x="2576052" y="5597007"/>
            <a:chExt cx="3991896" cy="99258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FAE9224-D63D-4A18-590D-05AC14855376}"/>
                </a:ext>
              </a:extLst>
            </p:cNvPr>
            <p:cNvSpPr/>
            <p:nvPr/>
          </p:nvSpPr>
          <p:spPr>
            <a:xfrm>
              <a:off x="4572000" y="5700010"/>
              <a:ext cx="1995948" cy="7865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E75F1D-160F-D340-86A2-3E8269677980}"/>
                </a:ext>
              </a:extLst>
            </p:cNvPr>
            <p:cNvGrpSpPr/>
            <p:nvPr/>
          </p:nvGrpSpPr>
          <p:grpSpPr>
            <a:xfrm>
              <a:off x="2576052" y="5597007"/>
              <a:ext cx="3546990" cy="992580"/>
              <a:chOff x="2576052" y="5597007"/>
              <a:chExt cx="3546990" cy="992580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BD4D9781-7834-652C-CD23-F90C3813D652}"/>
                  </a:ext>
                </a:extLst>
              </p:cNvPr>
              <p:cNvSpPr/>
              <p:nvPr/>
            </p:nvSpPr>
            <p:spPr>
              <a:xfrm>
                <a:off x="2576052" y="5700009"/>
                <a:ext cx="1995948" cy="78658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D16CB4D-79D2-0AAE-2A4B-A25D9AFDAA58}"/>
                  </a:ext>
                </a:extLst>
              </p:cNvPr>
              <p:cNvSpPr/>
              <p:nvPr/>
            </p:nvSpPr>
            <p:spPr>
              <a:xfrm>
                <a:off x="3042124" y="5597008"/>
                <a:ext cx="1155291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16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B5391ED-E710-3EB1-F9AB-03CF016060BE}"/>
                  </a:ext>
                </a:extLst>
              </p:cNvPr>
              <p:cNvSpPr/>
              <p:nvPr/>
            </p:nvSpPr>
            <p:spPr>
              <a:xfrm>
                <a:off x="4967751" y="5597007"/>
                <a:ext cx="1155291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16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354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FC5491B-D481-2637-6179-089E23A7EF65}"/>
              </a:ext>
            </a:extLst>
          </p:cNvPr>
          <p:cNvGrpSpPr/>
          <p:nvPr/>
        </p:nvGrpSpPr>
        <p:grpSpPr>
          <a:xfrm>
            <a:off x="1575618" y="-121510"/>
            <a:ext cx="6858000" cy="6858000"/>
            <a:chOff x="1575618" y="-121510"/>
            <a:chExt cx="6858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987942-A684-1BB8-E02D-7597B61DF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5618" y="-12151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EEED387-1CEA-A6D6-06C6-541C0B08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5773" y="430096"/>
              <a:ext cx="1019317" cy="314369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E5F2ED-A3A0-F1B4-C56C-B5729BC66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F5B1BC-F86B-5778-FF60-41C70389B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1ECE9E9-71A6-7BD3-43F5-58BF32593D1C}"/>
              </a:ext>
            </a:extLst>
          </p:cNvPr>
          <p:cNvSpPr/>
          <p:nvPr/>
        </p:nvSpPr>
        <p:spPr>
          <a:xfrm>
            <a:off x="4321890" y="3481767"/>
            <a:ext cx="1365456" cy="992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2B3367-53A7-B0C3-DFA1-63F9D4E97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586" y="4539447"/>
            <a:ext cx="6563032" cy="9610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2ED16A8-62F8-F074-BA43-36B8F64E4823}"/>
              </a:ext>
            </a:extLst>
          </p:cNvPr>
          <p:cNvGrpSpPr/>
          <p:nvPr/>
        </p:nvGrpSpPr>
        <p:grpSpPr>
          <a:xfrm>
            <a:off x="2930015" y="5069338"/>
            <a:ext cx="3991896" cy="992580"/>
            <a:chOff x="2576052" y="5597007"/>
            <a:chExt cx="3991896" cy="9925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1396028-2755-A012-397A-64BBBDA98FD3}"/>
                </a:ext>
              </a:extLst>
            </p:cNvPr>
            <p:cNvSpPr/>
            <p:nvPr/>
          </p:nvSpPr>
          <p:spPr>
            <a:xfrm>
              <a:off x="4572000" y="5700010"/>
              <a:ext cx="1995948" cy="7865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98591E8-319A-DA2C-B059-DDE3ABC62E5D}"/>
                </a:ext>
              </a:extLst>
            </p:cNvPr>
            <p:cNvGrpSpPr/>
            <p:nvPr/>
          </p:nvGrpSpPr>
          <p:grpSpPr>
            <a:xfrm>
              <a:off x="2576052" y="5597007"/>
              <a:ext cx="3546990" cy="992580"/>
              <a:chOff x="2576052" y="5597007"/>
              <a:chExt cx="3546990" cy="992580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EE63FDA8-5D35-E018-6416-B5793C99E266}"/>
                  </a:ext>
                </a:extLst>
              </p:cNvPr>
              <p:cNvSpPr/>
              <p:nvPr/>
            </p:nvSpPr>
            <p:spPr>
              <a:xfrm>
                <a:off x="2576052" y="5700009"/>
                <a:ext cx="1995948" cy="78658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B03A721-E494-27A1-8362-7F610A58AC4F}"/>
                  </a:ext>
                </a:extLst>
              </p:cNvPr>
              <p:cNvSpPr/>
              <p:nvPr/>
            </p:nvSpPr>
            <p:spPr>
              <a:xfrm>
                <a:off x="3042124" y="5597008"/>
                <a:ext cx="1155291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17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E87EEB6-723D-0496-603B-30E83DDDD85B}"/>
                  </a:ext>
                </a:extLst>
              </p:cNvPr>
              <p:cNvSpPr/>
              <p:nvPr/>
            </p:nvSpPr>
            <p:spPr>
              <a:xfrm>
                <a:off x="4967751" y="5597007"/>
                <a:ext cx="1155291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17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835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1A0E06-9382-36FF-8E3B-1E3B5BFBF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0D57602-FB97-9A7A-64B9-2D404D973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715" y="-311728"/>
            <a:ext cx="6858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F571F8-14A1-320C-8494-0ECB61013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8BB9EBE-580A-1E3E-A4AD-B952A8E08E56}"/>
              </a:ext>
            </a:extLst>
          </p:cNvPr>
          <p:cNvGrpSpPr/>
          <p:nvPr/>
        </p:nvGrpSpPr>
        <p:grpSpPr>
          <a:xfrm>
            <a:off x="3046767" y="5630726"/>
            <a:ext cx="3991896" cy="992581"/>
            <a:chOff x="2576052" y="5597009"/>
            <a:chExt cx="3991896" cy="99258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6DA0013-05E4-748F-0DDB-FDF296CA23A5}"/>
                </a:ext>
              </a:extLst>
            </p:cNvPr>
            <p:cNvSpPr/>
            <p:nvPr/>
          </p:nvSpPr>
          <p:spPr>
            <a:xfrm>
              <a:off x="4572000" y="5700010"/>
              <a:ext cx="1995948" cy="7865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41A7C14-E3D9-9791-D689-2E2E773829BE}"/>
                </a:ext>
              </a:extLst>
            </p:cNvPr>
            <p:cNvGrpSpPr/>
            <p:nvPr/>
          </p:nvGrpSpPr>
          <p:grpSpPr>
            <a:xfrm>
              <a:off x="2576052" y="5597009"/>
              <a:ext cx="3608437" cy="992581"/>
              <a:chOff x="2576052" y="5597009"/>
              <a:chExt cx="3608437" cy="992581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CE61673-055C-2DE0-275D-EBE58152CBBA}"/>
                  </a:ext>
                </a:extLst>
              </p:cNvPr>
              <p:cNvSpPr/>
              <p:nvPr/>
            </p:nvSpPr>
            <p:spPr>
              <a:xfrm>
                <a:off x="2576052" y="5700009"/>
                <a:ext cx="1995948" cy="78658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71CE777-F856-0326-9AC1-D63B0C285823}"/>
                  </a:ext>
                </a:extLst>
              </p:cNvPr>
              <p:cNvSpPr/>
              <p:nvPr/>
            </p:nvSpPr>
            <p:spPr>
              <a:xfrm>
                <a:off x="2986550" y="5597011"/>
                <a:ext cx="1233952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19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D0A4BB3-3C16-38DE-D106-260865DF1FC6}"/>
                  </a:ext>
                </a:extLst>
              </p:cNvPr>
              <p:cNvSpPr/>
              <p:nvPr/>
            </p:nvSpPr>
            <p:spPr>
              <a:xfrm>
                <a:off x="5073446" y="5597009"/>
                <a:ext cx="1111043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19</a:t>
                </a:r>
              </a:p>
            </p:txBody>
          </p: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D6B2DC0-9FDD-BB6A-72E4-950699C2E858}"/>
              </a:ext>
            </a:extLst>
          </p:cNvPr>
          <p:cNvSpPr/>
          <p:nvPr/>
        </p:nvSpPr>
        <p:spPr>
          <a:xfrm>
            <a:off x="4320655" y="2706676"/>
            <a:ext cx="1463784" cy="1177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72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93946-EDA7-682B-B92A-A76D01A9EEA9}"/>
              </a:ext>
            </a:extLst>
          </p:cNvPr>
          <p:cNvSpPr txBox="1"/>
          <p:nvPr/>
        </p:nvSpPr>
        <p:spPr>
          <a:xfrm>
            <a:off x="840646" y="-83561"/>
            <a:ext cx="8423801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Amy builds a tower with 19 bricks.</a:t>
            </a:r>
            <a:br>
              <a:rPr lang="en-US" sz="3200" dirty="0"/>
            </a:br>
            <a:r>
              <a:rPr lang="en-US" sz="3200" dirty="0"/>
              <a:t>She builds another tower with 19 bricks.</a:t>
            </a:r>
            <a:br>
              <a:rPr lang="en-US" sz="3200" dirty="0"/>
            </a:br>
            <a:r>
              <a:rPr lang="en-US" sz="3200" b="1" dirty="0"/>
              <a:t>How many bricks did she use altogether?</a:t>
            </a: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3DF77F-F93B-BC99-411C-C8B365862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4C6417-A7ED-C17C-C0CC-42B835569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63BA55CD-691D-1E58-4751-38B85FCE3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C238E0-3A43-D3A5-1778-1E30DF7FCBFC}"/>
              </a:ext>
            </a:extLst>
          </p:cNvPr>
          <p:cNvSpPr/>
          <p:nvPr/>
        </p:nvSpPr>
        <p:spPr>
          <a:xfrm>
            <a:off x="484225" y="62698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96410CB3-1FD3-1787-73C1-ECCEABD1A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4" y="102990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F01A791-8B79-A480-73FC-FA03E9CCD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871" y="81216"/>
            <a:ext cx="1327676" cy="132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777529-3524-0D70-3CB8-996478B4D702}"/>
              </a:ext>
            </a:extLst>
          </p:cNvPr>
          <p:cNvSpPr txBox="1"/>
          <p:nvPr/>
        </p:nvSpPr>
        <p:spPr>
          <a:xfrm>
            <a:off x="484225" y="1318069"/>
            <a:ext cx="84238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There are </a:t>
            </a:r>
            <a:r>
              <a:rPr lang="en-US" sz="3200" b="1" dirty="0"/>
              <a:t>13 flowers</a:t>
            </a:r>
            <a:r>
              <a:rPr lang="en-US" sz="3200" dirty="0"/>
              <a:t> in one vase.</a:t>
            </a:r>
            <a:br>
              <a:rPr lang="en-US" sz="3200" dirty="0"/>
            </a:br>
            <a:r>
              <a:rPr lang="en-US" sz="3200" dirty="0"/>
              <a:t>There are </a:t>
            </a:r>
            <a:r>
              <a:rPr lang="en-US" sz="3200" b="1" dirty="0"/>
              <a:t>13 flowers</a:t>
            </a:r>
            <a:r>
              <a:rPr lang="en-US" sz="3200" dirty="0"/>
              <a:t> in another vase.</a:t>
            </a:r>
            <a:br>
              <a:rPr lang="en-US" sz="3200" dirty="0"/>
            </a:br>
            <a:r>
              <a:rPr lang="en-US" sz="3200" b="1" dirty="0"/>
              <a:t>How many flowers are there altogether?</a:t>
            </a:r>
            <a:endParaRPr lang="en-GB" sz="32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6D4D85-1A8E-0CFB-4947-7689701E359E}"/>
              </a:ext>
            </a:extLst>
          </p:cNvPr>
          <p:cNvGrpSpPr/>
          <p:nvPr/>
        </p:nvGrpSpPr>
        <p:grpSpPr>
          <a:xfrm>
            <a:off x="2660848" y="5125363"/>
            <a:ext cx="3991896" cy="992581"/>
            <a:chOff x="2576052" y="5597009"/>
            <a:chExt cx="3991896" cy="99258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A54A493-7ECE-3E52-1901-B9FF101EE73E}"/>
                </a:ext>
              </a:extLst>
            </p:cNvPr>
            <p:cNvSpPr/>
            <p:nvPr/>
          </p:nvSpPr>
          <p:spPr>
            <a:xfrm>
              <a:off x="4572000" y="5700010"/>
              <a:ext cx="1995948" cy="7865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7F98CA6-F793-C2C9-3F6C-4CE2BB94AF5C}"/>
                </a:ext>
              </a:extLst>
            </p:cNvPr>
            <p:cNvGrpSpPr/>
            <p:nvPr/>
          </p:nvGrpSpPr>
          <p:grpSpPr>
            <a:xfrm>
              <a:off x="2576052" y="5597009"/>
              <a:ext cx="3567890" cy="992581"/>
              <a:chOff x="2576052" y="5597009"/>
              <a:chExt cx="3567890" cy="99258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58D4B2F-A3DC-D63E-C0DF-E15E9BDC7F65}"/>
                  </a:ext>
                </a:extLst>
              </p:cNvPr>
              <p:cNvSpPr/>
              <p:nvPr/>
            </p:nvSpPr>
            <p:spPr>
              <a:xfrm>
                <a:off x="2576052" y="5700009"/>
                <a:ext cx="1995948" cy="78658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5C96401-41F5-DF21-5761-EA65E12FF663}"/>
                  </a:ext>
                </a:extLst>
              </p:cNvPr>
              <p:cNvSpPr/>
              <p:nvPr/>
            </p:nvSpPr>
            <p:spPr>
              <a:xfrm>
                <a:off x="3161069" y="5597011"/>
                <a:ext cx="1070496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13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BB730D5-0439-189B-BBF2-B27F8738203A}"/>
                  </a:ext>
                </a:extLst>
              </p:cNvPr>
              <p:cNvSpPr/>
              <p:nvPr/>
            </p:nvSpPr>
            <p:spPr>
              <a:xfrm>
                <a:off x="5073446" y="5597009"/>
                <a:ext cx="1070496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13</a:t>
                </a:r>
              </a:p>
            </p:txBody>
          </p:sp>
        </p:grpSp>
      </p:grpSp>
      <p:sp>
        <p:nvSpPr>
          <p:cNvPr id="29" name="Left Brace 28">
            <a:extLst>
              <a:ext uri="{FF2B5EF4-FFF2-40B4-BE49-F238E27FC236}">
                <a16:creationId xmlns:a16="http://schemas.microsoft.com/office/drawing/2014/main" id="{AD80F434-40D2-937F-B999-C40E4C622A41}"/>
              </a:ext>
            </a:extLst>
          </p:cNvPr>
          <p:cNvSpPr/>
          <p:nvPr/>
        </p:nvSpPr>
        <p:spPr>
          <a:xfrm rot="5400000">
            <a:off x="4247555" y="2756927"/>
            <a:ext cx="818480" cy="4021393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B9E680-B833-D0BA-8D2D-68AD4BCA8352}"/>
              </a:ext>
            </a:extLst>
          </p:cNvPr>
          <p:cNvSpPr/>
          <p:nvPr/>
        </p:nvSpPr>
        <p:spPr>
          <a:xfrm>
            <a:off x="4130772" y="3314304"/>
            <a:ext cx="119461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A60928-4C9D-5FCE-6E27-7D75D5D450C6}"/>
              </a:ext>
            </a:extLst>
          </p:cNvPr>
          <p:cNvSpPr/>
          <p:nvPr/>
        </p:nvSpPr>
        <p:spPr>
          <a:xfrm>
            <a:off x="4062323" y="3340053"/>
            <a:ext cx="1194618" cy="992579"/>
          </a:xfrm>
          <a:prstGeom prst="rect">
            <a:avLst/>
          </a:prstGeom>
          <a:solidFill>
            <a:srgbClr val="EBF1DE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39662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62698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4" y="102990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871" y="81216"/>
            <a:ext cx="1327676" cy="132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AB9C03-A0E8-9CE7-4FEA-1C5B508A4937}"/>
              </a:ext>
            </a:extLst>
          </p:cNvPr>
          <p:cNvSpPr txBox="1"/>
          <p:nvPr/>
        </p:nvSpPr>
        <p:spPr>
          <a:xfrm>
            <a:off x="306904" y="1435187"/>
            <a:ext cx="84238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A bracelet uses </a:t>
            </a:r>
            <a:r>
              <a:rPr lang="en-US" sz="3200" b="1" dirty="0"/>
              <a:t>18 beads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>Another bracelet uses </a:t>
            </a:r>
            <a:r>
              <a:rPr lang="en-US" sz="3200" b="1" dirty="0"/>
              <a:t>18 beads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b="1" dirty="0"/>
              <a:t>How many beads are used altogether?</a:t>
            </a:r>
            <a:endParaRPr lang="en-GB" sz="32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370D7A6-A60A-30EF-B170-228FE2DDA143}"/>
              </a:ext>
            </a:extLst>
          </p:cNvPr>
          <p:cNvGrpSpPr/>
          <p:nvPr/>
        </p:nvGrpSpPr>
        <p:grpSpPr>
          <a:xfrm>
            <a:off x="2660848" y="5125363"/>
            <a:ext cx="3991896" cy="992581"/>
            <a:chOff x="2576052" y="5597009"/>
            <a:chExt cx="3991896" cy="99258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E924FF4-3E31-3E4C-1388-319DD1826F69}"/>
                </a:ext>
              </a:extLst>
            </p:cNvPr>
            <p:cNvSpPr/>
            <p:nvPr/>
          </p:nvSpPr>
          <p:spPr>
            <a:xfrm>
              <a:off x="4572000" y="5700010"/>
              <a:ext cx="1995948" cy="7865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34C49F6-A5BD-389E-8239-077078C96786}"/>
                </a:ext>
              </a:extLst>
            </p:cNvPr>
            <p:cNvGrpSpPr/>
            <p:nvPr/>
          </p:nvGrpSpPr>
          <p:grpSpPr>
            <a:xfrm>
              <a:off x="2576052" y="5597009"/>
              <a:ext cx="3567890" cy="992581"/>
              <a:chOff x="2576052" y="5597009"/>
              <a:chExt cx="3567890" cy="99258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360B5E6D-0402-6C8C-C7AF-E32C49F216D6}"/>
                  </a:ext>
                </a:extLst>
              </p:cNvPr>
              <p:cNvSpPr/>
              <p:nvPr/>
            </p:nvSpPr>
            <p:spPr>
              <a:xfrm>
                <a:off x="2576052" y="5700009"/>
                <a:ext cx="1995948" cy="78658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0B2B2F9-01E0-7206-CE11-410BD5BD0353}"/>
                  </a:ext>
                </a:extLst>
              </p:cNvPr>
              <p:cNvSpPr/>
              <p:nvPr/>
            </p:nvSpPr>
            <p:spPr>
              <a:xfrm>
                <a:off x="3161069" y="5597011"/>
                <a:ext cx="1070496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18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E2338AB-C107-A4D5-6E58-652A63A1EE5A}"/>
                  </a:ext>
                </a:extLst>
              </p:cNvPr>
              <p:cNvSpPr/>
              <p:nvPr/>
            </p:nvSpPr>
            <p:spPr>
              <a:xfrm>
                <a:off x="5073446" y="5597009"/>
                <a:ext cx="1070496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18</a:t>
                </a:r>
              </a:p>
            </p:txBody>
          </p:sp>
        </p:grpSp>
      </p:grpSp>
      <p:sp>
        <p:nvSpPr>
          <p:cNvPr id="29" name="Left Brace 28">
            <a:extLst>
              <a:ext uri="{FF2B5EF4-FFF2-40B4-BE49-F238E27FC236}">
                <a16:creationId xmlns:a16="http://schemas.microsoft.com/office/drawing/2014/main" id="{CC6EB133-ACF2-5D8F-E8E5-86DED4A090ED}"/>
              </a:ext>
            </a:extLst>
          </p:cNvPr>
          <p:cNvSpPr/>
          <p:nvPr/>
        </p:nvSpPr>
        <p:spPr>
          <a:xfrm rot="5400000">
            <a:off x="4247555" y="2756927"/>
            <a:ext cx="818480" cy="4021393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D6DB5BF-B293-6925-F091-11AA668EEB7A}"/>
              </a:ext>
            </a:extLst>
          </p:cNvPr>
          <p:cNvSpPr/>
          <p:nvPr/>
        </p:nvSpPr>
        <p:spPr>
          <a:xfrm>
            <a:off x="4130772" y="3314304"/>
            <a:ext cx="119461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D269EB9-85C5-B44A-D76A-257E0F14E7DC}"/>
              </a:ext>
            </a:extLst>
          </p:cNvPr>
          <p:cNvSpPr/>
          <p:nvPr/>
        </p:nvSpPr>
        <p:spPr>
          <a:xfrm>
            <a:off x="4062323" y="3340053"/>
            <a:ext cx="1194618" cy="992579"/>
          </a:xfrm>
          <a:prstGeom prst="rect">
            <a:avLst/>
          </a:prstGeom>
          <a:solidFill>
            <a:srgbClr val="EBF1DE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59307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569</TotalTime>
  <Words>161</Words>
  <Application>Microsoft Office PowerPoint</Application>
  <PresentationFormat>On-screen Show (4:3)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35</cp:revision>
  <dcterms:created xsi:type="dcterms:W3CDTF">2013-01-27T09:14:16Z</dcterms:created>
  <dcterms:modified xsi:type="dcterms:W3CDTF">2026-03-05T11:51:25Z</dcterms:modified>
  <cp:category/>
</cp:coreProperties>
</file>